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3.xml" ContentType="application/vnd.openxmlformats-officedocument.drawingml.chartshapes+xml"/>
  <Override PartName="/ppt/charts/chart18.xml" ContentType="application/vnd.openxmlformats-officedocument.drawingml.chart+xml"/>
  <Override PartName="/ppt/notesSlides/notesSlide15.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1.xml" ContentType="application/vnd.openxmlformats-officedocument.presentationml.notesSlid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4.xml" ContentType="application/vnd.openxmlformats-officedocument.drawingml.chartshapes+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4.xml" ContentType="application/vnd.openxmlformats-officedocument.presentationml.notesSlid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5.xml" ContentType="application/vnd.openxmlformats-officedocument.presentationml.notesSlid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6.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omments/modernComment_DD2_F3FFC60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820" r:id="rId5"/>
    <p:sldMasterId id="2147483844" r:id="rId6"/>
    <p:sldMasterId id="2147483881" r:id="rId7"/>
    <p:sldMasterId id="2147483893" r:id="rId8"/>
  </p:sldMasterIdLst>
  <p:notesMasterIdLst>
    <p:notesMasterId r:id="rId50"/>
  </p:notesMasterIdLst>
  <p:sldIdLst>
    <p:sldId id="3510" r:id="rId9"/>
    <p:sldId id="3928" r:id="rId10"/>
    <p:sldId id="3562" r:id="rId11"/>
    <p:sldId id="3860" r:id="rId12"/>
    <p:sldId id="3915" r:id="rId13"/>
    <p:sldId id="3917" r:id="rId14"/>
    <p:sldId id="3922" r:id="rId15"/>
    <p:sldId id="3916" r:id="rId16"/>
    <p:sldId id="3918" r:id="rId17"/>
    <p:sldId id="3919" r:id="rId18"/>
    <p:sldId id="3610" r:id="rId19"/>
    <p:sldId id="3920" r:id="rId20"/>
    <p:sldId id="3895" r:id="rId21"/>
    <p:sldId id="3876" r:id="rId22"/>
    <p:sldId id="3908" r:id="rId23"/>
    <p:sldId id="3650" r:id="rId24"/>
    <p:sldId id="3763" r:id="rId25"/>
    <p:sldId id="3923" r:id="rId26"/>
    <p:sldId id="3913" r:id="rId27"/>
    <p:sldId id="3911" r:id="rId28"/>
    <p:sldId id="3910" r:id="rId29"/>
    <p:sldId id="3637" r:id="rId30"/>
    <p:sldId id="3638" r:id="rId31"/>
    <p:sldId id="3636" r:id="rId32"/>
    <p:sldId id="3561" r:id="rId33"/>
    <p:sldId id="3686" r:id="rId34"/>
    <p:sldId id="3909" r:id="rId35"/>
    <p:sldId id="3690" r:id="rId36"/>
    <p:sldId id="3924" r:id="rId37"/>
    <p:sldId id="3702" r:id="rId38"/>
    <p:sldId id="3725" r:id="rId39"/>
    <p:sldId id="3864" r:id="rId40"/>
    <p:sldId id="3865" r:id="rId41"/>
    <p:sldId id="3866" r:id="rId42"/>
    <p:sldId id="3875" r:id="rId43"/>
    <p:sldId id="3868" r:id="rId44"/>
    <p:sldId id="3925" r:id="rId45"/>
    <p:sldId id="3926" r:id="rId46"/>
    <p:sldId id="3872" r:id="rId47"/>
    <p:sldId id="3538" r:id="rId48"/>
    <p:sldId id="3537"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6C27438-66C3-4712-8468-B870D37EF337}">
          <p14:sldIdLst>
            <p14:sldId id="3510"/>
            <p14:sldId id="3928"/>
          </p14:sldIdLst>
        </p14:section>
        <p14:section name="Broad Market Overview" id="{083BDF37-8C52-4000-87C3-9D43D2E8E92D}">
          <p14:sldIdLst>
            <p14:sldId id="3562"/>
            <p14:sldId id="3860"/>
            <p14:sldId id="3915"/>
            <p14:sldId id="3917"/>
            <p14:sldId id="3922"/>
            <p14:sldId id="3916"/>
            <p14:sldId id="3918"/>
            <p14:sldId id="3919"/>
            <p14:sldId id="3610"/>
            <p14:sldId id="3920"/>
            <p14:sldId id="3895"/>
            <p14:sldId id="3876"/>
            <p14:sldId id="3908"/>
          </p14:sldIdLst>
        </p14:section>
        <p14:section name="Preparing For Retirement" id="{0A6832AD-4833-4376-95CC-763BD12DCB1B}">
          <p14:sldIdLst>
            <p14:sldId id="3650"/>
            <p14:sldId id="3763"/>
            <p14:sldId id="3923"/>
            <p14:sldId id="3913"/>
            <p14:sldId id="3911"/>
            <p14:sldId id="3910"/>
            <p14:sldId id="3637"/>
            <p14:sldId id="3638"/>
            <p14:sldId id="3636"/>
          </p14:sldIdLst>
        </p14:section>
        <p14:section name="Retirement Expectations" id="{0DF3A3C9-A2F7-4412-A26F-817FEE120452}">
          <p14:sldIdLst>
            <p14:sldId id="3561"/>
            <p14:sldId id="3686"/>
            <p14:sldId id="3909"/>
            <p14:sldId id="3690"/>
            <p14:sldId id="3924"/>
            <p14:sldId id="3702"/>
            <p14:sldId id="3725"/>
          </p14:sldIdLst>
        </p14:section>
        <p14:section name="AI" id="{9CB4EB1F-4AAA-40B1-AE9D-71E3B48D20C5}">
          <p14:sldIdLst>
            <p14:sldId id="3864"/>
            <p14:sldId id="3865"/>
            <p14:sldId id="3866"/>
            <p14:sldId id="3875"/>
            <p14:sldId id="3868"/>
            <p14:sldId id="3925"/>
            <p14:sldId id="3926"/>
            <p14:sldId id="3872"/>
          </p14:sldIdLst>
        </p14:section>
        <p14:section name="Closing" id="{5FD1885D-2AA3-4702-8F33-36380BC26B14}">
          <p14:sldIdLst>
            <p14:sldId id="3538"/>
            <p14:sldId id="3537"/>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EC4E04-9CBA-74F3-AF9A-FDA0D2B09FDF}" name="Noomayra Mahbub" initials="NM" userId="S::noomayra.mahbub@coredata.com.au::86c33389-a6ba-4d0b-8da8-d0521b77db3a" providerId="AD"/>
  <p188:author id="{468F1205-9FD3-22C2-CB48-5C46F5E0CAEC}" name="Alison Sweet" initials="AS" userId="S::alison.sweet@coredata.com.au::1545f5ae-27ca-464d-bd7b-a2a2523fc5bf" providerId="AD"/>
  <p188:author id="{F07DFE29-C393-FE3D-0C34-BC1DB0090CBF}" name="Anna" initials="A" userId="S::anna.vennonen@coredata.com.au::d9c03b2c-8e19-4229-b2e7-35a625a69607" providerId="AD"/>
  <p188:author id="{59397B2D-C7FE-9D8E-E638-6C9AF1432057}" name="Ben Hammond" initials="BH" userId="9f48bb4eb5e6382c" providerId="Windows Live"/>
  <p188:author id="{7E95BB2F-08E0-C4B3-8844-4507AA05BBC0}" name="Michelle Angelique Adalem" initials="MAA" userId="S::michelle.adalem@coredataresearch.com::414b79a4-2dba-467b-86cb-16e6e4a2ea3f" providerId="AD"/>
  <p188:author id="{16D17031-C271-CC4B-1AE5-94A87D914602}" name="Dianne Joyce Cruz" initials="DC" userId="S::dianne.cruz@coredataresearch.com::bd040dc5-31a7-450a-9f9d-7457ddc9ed64" providerId="AD"/>
  <p188:author id="{499FED3A-7847-F1AF-C8FA-97ECD9CFD09F}" name="Jenna Atun" initials="JA" userId="58cd5753bc86e092" providerId="Windows Live"/>
  <p188:author id="{DE0B3240-333F-69DA-F85B-6020E08736F1}" name="Ervin Sim" initials="DS" userId="S::ervin.sim@coredata.com.au::214723a0-6df1-4836-9e70-86ebb2a5a0ad" providerId="AD"/>
  <p188:author id="{1A9BD641-9C3C-6BA3-5DA1-AF27AAE16945}" name="Giacomo Tarantolo" initials="GT" userId="S::Giacomo.Tarantolo@unisuper.com.au::f30102e5-cd5e-4449-b2ad-65f8c7ed4049" providerId="AD"/>
  <p188:author id="{E30FB053-44CE-1850-EBE9-9DA866E43443}" name="Charlene Joyce Deleonio" initials="CD" userId="S::cha.deleonio@coredataresearch.com::4648c152-dd07-46e4-9bdb-04b0ef4c3884" providerId="AD"/>
  <p188:author id="{176F3C5F-F2E4-2CC1-6741-8D554D4434BA}" name="Danika Salvahan" initials="DS" userId="Danika Salvahan" providerId="None"/>
  <p188:author id="{3928976F-613D-1228-0A5C-E6C70DB73DA8}" name="Ma. Theresa Mariano" initials="MTM" userId="S::theresa.mariano@coredataresearch.com::7648445a-a3a0-40aa-aeef-59d3c7fa18ff" providerId="AD"/>
  <p188:author id="{5BC70270-83EE-5DB4-0749-2F05E8940A74}" name="Kristy Felton" initials="KF" userId="S::kristy.felton@coredata.com.au::ff640fab-8574-44b6-94f0-0a3b716b37ac" providerId="AD"/>
  <p188:author id="{EE33B37A-C5A9-8599-FAFB-6823E63CD4BD}" name="Patricia Gabriel" initials="PG" userId="S::patricia.gabriel@coredataresearch.com::3dd52d50-6943-41cd-bd76-77769423c100" providerId="AD"/>
  <p188:author id="{8FC6267E-0217-D921-AF47-0A2F5B103CA5}" name="Abigael Espejo" initials="AE" userId="S::abigael.espejo@coredataresearch.com::0aafa4b1-213a-4180-884c-2dd7fa9c6f6b" providerId="AD"/>
  <p188:author id="{B5B1B37F-6ED4-A5AB-ECEE-3A1C376D952F}" name="Jenna Mae Atun" initials="JMA" userId="Jenna Mae Atun" providerId="None"/>
  <p188:author id="{A000F382-DEAC-BDE1-E10E-7666EED2824E}" name="Aymon Blundell" initials="AB" userId="S::aymon.blundell@coredata.com.au::942e7bf9-e0a2-4676-8e4b-2e59f6174a2c" providerId="AD"/>
  <p188:author id="{393F1D8F-4525-478D-07F3-66D3E6D0C41F}" name="Jenna Mae Atun" initials="JA" userId="S::jenna.atun@coredataresearch.com::20ae88e2-eabd-4d83-ab55-2704a8413600" providerId="AD"/>
  <p188:author id="{BD4C5C96-9209-CE6E-C1E4-1689054DAB29}" name="Carl Levi Tan" initials="CT" userId="S::carl.tan@coredataresearch.com::7c41b6a2-a37b-4740-b786-f2eb23c9ad1e" providerId="AD"/>
  <p188:author id="{7D43C8AB-BCA6-1D65-4676-466D4CDF8EBC}" name="Dianne Joyce Cruz" initials="DJC" userId="Dianne Joyce Cruz" providerId="None"/>
  <p188:author id="{088101B2-A736-AB54-40F9-5635D080F2B5}" name="Alison Sweet" initials="AS" userId="Alison Sweet" providerId="None"/>
  <p188:author id="{4A75E1C4-59A9-3995-1EB2-646A86888DC2}" name="Kristen Turnbull" initials="KT" userId="S::kristen.turnbull@coredata.com.au::6a341f17-9ac3-4bda-aa49-a16440832a88" providerId="AD"/>
  <p188:author id="{6DE936C6-5749-45ED-37A2-F9A0AAB01889}" name="Niamh Nolan" initials="NN" userId="S::Niamh.Nolan@unisuper.com.au::e7b31f49-1fc6-4b07-be39-8945cef7f902" providerId="AD"/>
  <p188:author id="{6FFAB2D0-B66F-0C79-149F-5750D6817225}" name="Monica Florendo" initials="MF" userId="S::monica.florendo@coredataresearch.com::90b20149-ba47-4b65-9668-60f9147bef6c" providerId="AD"/>
  <p188:author id="{101B71EB-0FFB-83E6-C1E8-6B19E90DD97B}" name="Alana Devitt" initials="AD" userId="S::alana.devitt@coredata.com.au::1acb046c-cb60-4ab5-b815-c73773027855" providerId="AD"/>
  <p188:author id="{830DBFEE-CB77-4210-C74E-88C4646BFF32}" name="Sharona Ghaemmaghami" initials="SG" userId="S::sharona.ghaemmaghami@coredata.com.au::c66eb8b0-f379-43a1-b15f-71b03b523838" providerId="AD"/>
  <p188:author id="{4E56FAF4-EDE7-EDE0-CD08-6EC83043C911}" name="Franz Ubalde" initials="FU" userId="S::franz.ubalde@coredataresearch.com::def587fc-3712-40a6-a123-6df71e2941f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i and John Sweet" initials="AaJS" lastIdx="5" clrIdx="0">
    <p:extLst>
      <p:ext uri="{19B8F6BF-5375-455C-9EA6-DF929625EA0E}">
        <p15:presenceInfo xmlns:p15="http://schemas.microsoft.com/office/powerpoint/2012/main" userId="f6f98fecca52ef08" providerId="Windows Live"/>
      </p:ext>
    </p:extLst>
  </p:cmAuthor>
  <p:cmAuthor id="2" name="Luke Trevenen" initials="LT" lastIdx="5" clrIdx="1">
    <p:extLst>
      <p:ext uri="{19B8F6BF-5375-455C-9EA6-DF929625EA0E}">
        <p15:presenceInfo xmlns:p15="http://schemas.microsoft.com/office/powerpoint/2012/main" userId="Luke Trevenen" providerId="None"/>
      </p:ext>
    </p:extLst>
  </p:cmAuthor>
  <p:cmAuthor id="3" name="CoreData WA" initials="CW" lastIdx="224" clrIdx="2">
    <p:extLst>
      <p:ext uri="{19B8F6BF-5375-455C-9EA6-DF929625EA0E}">
        <p15:presenceInfo xmlns:p15="http://schemas.microsoft.com/office/powerpoint/2012/main" userId="CoreData WA" providerId="None"/>
      </p:ext>
    </p:extLst>
  </p:cmAuthor>
  <p:cmAuthor id="4" name="Kristen Turnbull" initials="KT" lastIdx="42" clrIdx="3">
    <p:extLst>
      <p:ext uri="{19B8F6BF-5375-455C-9EA6-DF929625EA0E}">
        <p15:presenceInfo xmlns:p15="http://schemas.microsoft.com/office/powerpoint/2012/main" userId="59a53a87ad8704d1" providerId="Windows Live"/>
      </p:ext>
    </p:extLst>
  </p:cmAuthor>
  <p:cmAuthor id="5" name="CPU-044" initials="C" lastIdx="66" clrIdx="4">
    <p:extLst>
      <p:ext uri="{19B8F6BF-5375-455C-9EA6-DF929625EA0E}">
        <p15:presenceInfo xmlns:p15="http://schemas.microsoft.com/office/powerpoint/2012/main" userId="CPU-044" providerId="None"/>
      </p:ext>
    </p:extLst>
  </p:cmAuthor>
  <p:cmAuthor id="6" name="Alison Sweet" initials="AS" lastIdx="25" clrIdx="5">
    <p:extLst>
      <p:ext uri="{19B8F6BF-5375-455C-9EA6-DF929625EA0E}">
        <p15:presenceInfo xmlns:p15="http://schemas.microsoft.com/office/powerpoint/2012/main" userId="S::luke.trevenen@Brandmanagement.onmicrosoft.com::05e3d980-7773-48eb-bd88-122493c8d3ba" providerId="AD"/>
      </p:ext>
    </p:extLst>
  </p:cmAuthor>
  <p:cmAuthor id="7" name="Kristine Sta Cruz" initials="KS" lastIdx="2" clrIdx="6">
    <p:extLst>
      <p:ext uri="{19B8F6BF-5375-455C-9EA6-DF929625EA0E}">
        <p15:presenceInfo xmlns:p15="http://schemas.microsoft.com/office/powerpoint/2012/main" userId="Kristine Sta Cruz" providerId="None"/>
      </p:ext>
    </p:extLst>
  </p:cmAuthor>
  <p:cmAuthor id="8" name="Alison Sweet" initials="AS [2]" lastIdx="18" clrIdx="7">
    <p:extLst>
      <p:ext uri="{19B8F6BF-5375-455C-9EA6-DF929625EA0E}">
        <p15:presenceInfo xmlns:p15="http://schemas.microsoft.com/office/powerpoint/2012/main" userId="Alison Sweet" providerId="None"/>
      </p:ext>
    </p:extLst>
  </p:cmAuthor>
  <p:cmAuthor id="9" name="CoreData WA" initials="CW [2]" lastIdx="23" clrIdx="8">
    <p:extLst>
      <p:ext uri="{19B8F6BF-5375-455C-9EA6-DF929625EA0E}">
        <p15:presenceInfo xmlns:p15="http://schemas.microsoft.com/office/powerpoint/2012/main" userId="S::CoreDataWA@Brandmanagement.onmicrosoft.com::fc5b39bb-a105-481c-9bdb-38c00e7a53e6" providerId="AD"/>
      </p:ext>
    </p:extLst>
  </p:cmAuthor>
  <p:cmAuthor id="10" name="Noomayra Mahbub" initials="NM" lastIdx="16" clrIdx="9">
    <p:extLst>
      <p:ext uri="{19B8F6BF-5375-455C-9EA6-DF929625EA0E}">
        <p15:presenceInfo xmlns:p15="http://schemas.microsoft.com/office/powerpoint/2012/main" userId="S::noomayra.mahbub@Brandmanagement.onmicrosoft.com::7f9eba98-5fef-4b8c-a90f-36fa36f08d4e" providerId="AD"/>
      </p:ext>
    </p:extLst>
  </p:cmAuthor>
  <p:cmAuthor id="11" name="Kristy Felton" initials="KF" lastIdx="33" clrIdx="10">
    <p:extLst>
      <p:ext uri="{19B8F6BF-5375-455C-9EA6-DF929625EA0E}">
        <p15:presenceInfo xmlns:p15="http://schemas.microsoft.com/office/powerpoint/2012/main" userId="Kristy Felton" providerId="None"/>
      </p:ext>
    </p:extLst>
  </p:cmAuthor>
  <p:cmAuthor id="12" name="Kristen Turnbull" initials="KT [2]" lastIdx="7" clrIdx="11">
    <p:extLst>
      <p:ext uri="{19B8F6BF-5375-455C-9EA6-DF929625EA0E}">
        <p15:presenceInfo xmlns:p15="http://schemas.microsoft.com/office/powerpoint/2012/main" userId="Kristen Turnbull" providerId="None"/>
      </p:ext>
    </p:extLst>
  </p:cmAuthor>
  <p:cmAuthor id="13" name="Kristen Turnbull" initials="KT [3]" lastIdx="41" clrIdx="12">
    <p:extLst>
      <p:ext uri="{19B8F6BF-5375-455C-9EA6-DF929625EA0E}">
        <p15:presenceInfo xmlns:p15="http://schemas.microsoft.com/office/powerpoint/2012/main" userId="S::kristen.turnbull@coredata.com.au::6a341f17-9ac3-4bda-aa49-a16440832a88" providerId="AD"/>
      </p:ext>
    </p:extLst>
  </p:cmAuthor>
  <p:cmAuthor id="14" name="Danika Salvahan" initials="DS" lastIdx="69" clrIdx="13">
    <p:extLst>
      <p:ext uri="{19B8F6BF-5375-455C-9EA6-DF929625EA0E}">
        <p15:presenceInfo xmlns:p15="http://schemas.microsoft.com/office/powerpoint/2012/main" userId="Danika Salvahan" providerId="None"/>
      </p:ext>
    </p:extLst>
  </p:cmAuthor>
  <p:cmAuthor id="15" name="Henry Fagan" initials="HF" lastIdx="69" clrIdx="14">
    <p:extLst>
      <p:ext uri="{19B8F6BF-5375-455C-9EA6-DF929625EA0E}">
        <p15:presenceInfo xmlns:p15="http://schemas.microsoft.com/office/powerpoint/2012/main" userId="S::henry.fagan@coredata.com.au::3cc9ff01-3656-4f67-9068-fff7a4e46857" providerId="AD"/>
      </p:ext>
    </p:extLst>
  </p:cmAuthor>
  <p:cmAuthor id="16" name="Noomayra Mahbub" initials="NM [2]" lastIdx="2" clrIdx="15">
    <p:extLst>
      <p:ext uri="{19B8F6BF-5375-455C-9EA6-DF929625EA0E}">
        <p15:presenceInfo xmlns:p15="http://schemas.microsoft.com/office/powerpoint/2012/main" userId="S::noomayra.mahbub@coredata.com.au::86c33389-a6ba-4d0b-8da8-d0521b77db3a" providerId="AD"/>
      </p:ext>
    </p:extLst>
  </p:cmAuthor>
  <p:cmAuthor id="17" name="Alison Sweet" initials="AS [3]" lastIdx="2" clrIdx="16">
    <p:extLst>
      <p:ext uri="{19B8F6BF-5375-455C-9EA6-DF929625EA0E}">
        <p15:presenceInfo xmlns:p15="http://schemas.microsoft.com/office/powerpoint/2012/main" userId="S::alison.sweet@coredata.com.au::1545f5ae-27ca-464d-bd7b-a2a2523fc5bf" providerId="AD"/>
      </p:ext>
    </p:extLst>
  </p:cmAuthor>
  <p:cmAuthor id="18" name="Jenna Mae Atun" initials="JMA" lastIdx="2" clrIdx="17">
    <p:extLst>
      <p:ext uri="{19B8F6BF-5375-455C-9EA6-DF929625EA0E}">
        <p15:presenceInfo xmlns:p15="http://schemas.microsoft.com/office/powerpoint/2012/main" userId="Jenna Mae Atun" providerId="None"/>
      </p:ext>
    </p:extLst>
  </p:cmAuthor>
  <p:cmAuthor id="19" name="Dean Thomas" initials="DT" lastIdx="7" clrIdx="18">
    <p:extLst>
      <p:ext uri="{19B8F6BF-5375-455C-9EA6-DF929625EA0E}">
        <p15:presenceInfo xmlns:p15="http://schemas.microsoft.com/office/powerpoint/2012/main" userId="S::dean.thomas@coredata.com.au::11f0e19b-8d41-4907-b1e1-d879f9b7f4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AE4D3"/>
    <a:srgbClr val="53677A"/>
    <a:srgbClr val="33A7E1"/>
    <a:srgbClr val="006060"/>
    <a:srgbClr val="0091DA"/>
    <a:srgbClr val="339999"/>
    <a:srgbClr val="7E8D9B"/>
    <a:srgbClr val="284159"/>
    <a:srgbClr val="66B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0B34A-9F53-4824-A1A2-1397EF5CFE14}" v="93" dt="2026-07-03T04:05:18.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309" autoAdjust="0"/>
  </p:normalViewPr>
  <p:slideViewPr>
    <p:cSldViewPr showGuides="1">
      <p:cViewPr varScale="1">
        <p:scale>
          <a:sx n="74" d="100"/>
          <a:sy n="74" d="100"/>
        </p:scale>
        <p:origin x="352" y="56"/>
      </p:cViewPr>
      <p:guideLst>
        <p:guide pos="3840"/>
        <p:guide orient="horz" pos="216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8/10/relationships/authors" Target="author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coredatagroup-my.sharepoint.com/personal/harry_inwood_coredata_com_au/Documents/Desktop/Claude%20Folder/Modelling/Modelling%20Projects/Retirement%20Outcome%20Estimator/Retirement%20Outcome%20Estimator%20Resources/Full%20Run%20Model%20CINT%20-%20v3%20("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oleObject" Target="https://coredatagroup-my.sharepoint.com/personal/harry_inwood_coredata_com_au/Documents/Desktop/Claude%20Folder/Modelling/Modelling%20Projects/Retirement%20Outcome%20Estimator/Retirement%20Outcome%20Estimator%20Resources/Full%20Run%20Model%20CINT%20-%20v3%20("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1" Type="http://schemas.openxmlformats.org/officeDocument/2006/relationships/oleObject" Target="https://coredatagroup-my.sharepoint.com/personal/harry_inwood_coredata_com_au/Documents/Desktop/Claude%20Folder/Modelling/Modelling%20Projects/Retirement%20Outcome%20Estimator/Retirement%20Outcome%20Estimator%20Resources/Full%20Run%20Model%20CINT%20-%20v3%20(" TargetMode="Externa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Label 1</c:v>
                </c:pt>
              </c:strCache>
            </c:strRef>
          </c:tx>
          <c:spPr>
            <a:solidFill>
              <a:srgbClr val="33A7E1"/>
            </a:solidFill>
            <a:ln>
              <a:noFill/>
            </a:ln>
            <a:effectLst/>
          </c:spPr>
          <c:invertIfNegative val="0"/>
          <c:dPt>
            <c:idx val="0"/>
            <c:invertIfNegative val="0"/>
            <c:bubble3D val="0"/>
            <c:spPr>
              <a:solidFill>
                <a:srgbClr val="FBE8D9"/>
              </a:solidFill>
              <a:ln>
                <a:noFill/>
              </a:ln>
              <a:effectLst/>
            </c:spPr>
            <c:extLst>
              <c:ext xmlns:c16="http://schemas.microsoft.com/office/drawing/2014/chart" uri="{C3380CC4-5D6E-409C-BE32-E72D297353CC}">
                <c16:uniqueId val="{00000001-6669-43F4-A0AB-CC7FF4F218AE}"/>
              </c:ext>
            </c:extLst>
          </c:dPt>
          <c:dPt>
            <c:idx val="1"/>
            <c:invertIfNegative val="0"/>
            <c:bubble3D val="0"/>
            <c:spPr>
              <a:solidFill>
                <a:srgbClr val="FBE8D9"/>
              </a:solidFill>
              <a:ln>
                <a:noFill/>
              </a:ln>
              <a:effectLst/>
            </c:spPr>
            <c:extLst>
              <c:ext xmlns:c16="http://schemas.microsoft.com/office/drawing/2014/chart" uri="{C3380CC4-5D6E-409C-BE32-E72D297353CC}">
                <c16:uniqueId val="{00000003-6669-43F4-A0AB-CC7FF4F218AE}"/>
              </c:ext>
            </c:extLst>
          </c:dPt>
          <c:dPt>
            <c:idx val="2"/>
            <c:invertIfNegative val="0"/>
            <c:bubble3D val="0"/>
            <c:spPr>
              <a:solidFill>
                <a:srgbClr val="FBE8D9"/>
              </a:solidFill>
              <a:ln>
                <a:noFill/>
              </a:ln>
              <a:effectLst/>
            </c:spPr>
            <c:extLst>
              <c:ext xmlns:c16="http://schemas.microsoft.com/office/drawing/2014/chart" uri="{C3380CC4-5D6E-409C-BE32-E72D297353CC}">
                <c16:uniqueId val="{00000005-6669-43F4-A0AB-CC7FF4F218AE}"/>
              </c:ext>
            </c:extLst>
          </c:dPt>
          <c:dPt>
            <c:idx val="3"/>
            <c:invertIfNegative val="0"/>
            <c:bubble3D val="0"/>
            <c:spPr>
              <a:solidFill>
                <a:srgbClr val="FBE8D9"/>
              </a:solidFill>
              <a:ln>
                <a:noFill/>
              </a:ln>
              <a:effectLst/>
            </c:spPr>
            <c:extLst>
              <c:ext xmlns:c16="http://schemas.microsoft.com/office/drawing/2014/chart" uri="{C3380CC4-5D6E-409C-BE32-E72D297353CC}">
                <c16:uniqueId val="{00000007-6669-43F4-A0AB-CC7FF4F218AE}"/>
              </c:ext>
            </c:extLst>
          </c:dPt>
          <c:dPt>
            <c:idx val="4"/>
            <c:invertIfNegative val="0"/>
            <c:bubble3D val="0"/>
            <c:spPr>
              <a:solidFill>
                <a:srgbClr val="E87722"/>
              </a:solidFill>
              <a:ln>
                <a:noFill/>
              </a:ln>
              <a:effectLst/>
            </c:spPr>
            <c:extLst>
              <c:ext xmlns:c16="http://schemas.microsoft.com/office/drawing/2014/chart" uri="{C3380CC4-5D6E-409C-BE32-E72D297353CC}">
                <c16:uniqueId val="{00000009-6669-43F4-A0AB-CC7FF4F218AE}"/>
              </c:ext>
            </c:extLst>
          </c:dPt>
          <c:dPt>
            <c:idx val="5"/>
            <c:invertIfNegative val="0"/>
            <c:bubble3D val="0"/>
            <c:spPr>
              <a:solidFill>
                <a:srgbClr val="DAE4EE"/>
              </a:solidFill>
              <a:ln>
                <a:noFill/>
              </a:ln>
              <a:effectLst/>
            </c:spPr>
            <c:extLst>
              <c:ext xmlns:c16="http://schemas.microsoft.com/office/drawing/2014/chart" uri="{C3380CC4-5D6E-409C-BE32-E72D297353CC}">
                <c16:uniqueId val="{0000000B-6669-43F4-A0AB-CC7FF4F218AE}"/>
              </c:ext>
            </c:extLst>
          </c:dPt>
          <c:dPt>
            <c:idx val="6"/>
            <c:invertIfNegative val="0"/>
            <c:bubble3D val="0"/>
            <c:spPr>
              <a:solidFill>
                <a:srgbClr val="DAE4EE"/>
              </a:solidFill>
              <a:ln>
                <a:noFill/>
              </a:ln>
              <a:effectLst/>
            </c:spPr>
            <c:extLst>
              <c:ext xmlns:c16="http://schemas.microsoft.com/office/drawing/2014/chart" uri="{C3380CC4-5D6E-409C-BE32-E72D297353CC}">
                <c16:uniqueId val="{0000000D-6669-43F4-A0AB-CC7FF4F218AE}"/>
              </c:ext>
            </c:extLst>
          </c:dPt>
          <c:dPt>
            <c:idx val="7"/>
            <c:invertIfNegative val="0"/>
            <c:bubble3D val="0"/>
            <c:spPr>
              <a:solidFill>
                <a:srgbClr val="DAE4EE"/>
              </a:solidFill>
              <a:ln>
                <a:noFill/>
              </a:ln>
              <a:effectLst/>
            </c:spPr>
            <c:extLst>
              <c:ext xmlns:c16="http://schemas.microsoft.com/office/drawing/2014/chart" uri="{C3380CC4-5D6E-409C-BE32-E72D297353CC}">
                <c16:uniqueId val="{0000000F-6669-43F4-A0AB-CC7FF4F218AE}"/>
              </c:ext>
            </c:extLst>
          </c:dPt>
          <c:dPt>
            <c:idx val="8"/>
            <c:invertIfNegative val="0"/>
            <c:bubble3D val="0"/>
            <c:spPr>
              <a:solidFill>
                <a:srgbClr val="DAE4EE"/>
              </a:solidFill>
              <a:ln>
                <a:noFill/>
              </a:ln>
              <a:effectLst/>
            </c:spPr>
            <c:extLst>
              <c:ext xmlns:c16="http://schemas.microsoft.com/office/drawing/2014/chart" uri="{C3380CC4-5D6E-409C-BE32-E72D297353CC}">
                <c16:uniqueId val="{00000011-6669-43F4-A0AB-CC7FF4F218AE}"/>
              </c:ext>
            </c:extLst>
          </c:dPt>
          <c:dPt>
            <c:idx val="9"/>
            <c:invertIfNegative val="0"/>
            <c:bubble3D val="0"/>
            <c:spPr>
              <a:solidFill>
                <a:srgbClr val="284159"/>
              </a:solidFill>
              <a:ln>
                <a:noFill/>
              </a:ln>
              <a:effectLst/>
            </c:spPr>
            <c:extLst>
              <c:ext xmlns:c16="http://schemas.microsoft.com/office/drawing/2014/chart" uri="{C3380CC4-5D6E-409C-BE32-E72D297353CC}">
                <c16:uniqueId val="{00000013-6669-43F4-A0AB-CC7FF4F218AE}"/>
              </c:ext>
            </c:extLst>
          </c:dPt>
          <c:dPt>
            <c:idx val="10"/>
            <c:invertIfNegative val="0"/>
            <c:bubble3D val="0"/>
            <c:spPr>
              <a:solidFill>
                <a:srgbClr val="D1FFFF"/>
              </a:solidFill>
              <a:ln>
                <a:noFill/>
              </a:ln>
              <a:effectLst/>
            </c:spPr>
            <c:extLst>
              <c:ext xmlns:c16="http://schemas.microsoft.com/office/drawing/2014/chart" uri="{C3380CC4-5D6E-409C-BE32-E72D297353CC}">
                <c16:uniqueId val="{00000015-6669-43F4-A0AB-CC7FF4F218AE}"/>
              </c:ext>
            </c:extLst>
          </c:dPt>
          <c:dPt>
            <c:idx val="11"/>
            <c:invertIfNegative val="0"/>
            <c:bubble3D val="0"/>
            <c:spPr>
              <a:solidFill>
                <a:srgbClr val="D1FFFF"/>
              </a:solidFill>
              <a:ln>
                <a:noFill/>
              </a:ln>
              <a:effectLst/>
            </c:spPr>
            <c:extLst>
              <c:ext xmlns:c16="http://schemas.microsoft.com/office/drawing/2014/chart" uri="{C3380CC4-5D6E-409C-BE32-E72D297353CC}">
                <c16:uniqueId val="{00000017-6669-43F4-A0AB-CC7FF4F218AE}"/>
              </c:ext>
            </c:extLst>
          </c:dPt>
          <c:dPt>
            <c:idx val="12"/>
            <c:invertIfNegative val="0"/>
            <c:bubble3D val="0"/>
            <c:spPr>
              <a:solidFill>
                <a:srgbClr val="D1FFFF"/>
              </a:solidFill>
              <a:ln>
                <a:noFill/>
              </a:ln>
              <a:effectLst/>
            </c:spPr>
            <c:extLst>
              <c:ext xmlns:c16="http://schemas.microsoft.com/office/drawing/2014/chart" uri="{C3380CC4-5D6E-409C-BE32-E72D297353CC}">
                <c16:uniqueId val="{00000019-6669-43F4-A0AB-CC7FF4F218AE}"/>
              </c:ext>
            </c:extLst>
          </c:dPt>
          <c:dPt>
            <c:idx val="13"/>
            <c:invertIfNegative val="0"/>
            <c:bubble3D val="0"/>
            <c:spPr>
              <a:solidFill>
                <a:srgbClr val="008080"/>
              </a:solidFill>
              <a:ln>
                <a:noFill/>
              </a:ln>
              <a:effectLst/>
            </c:spPr>
            <c:extLst>
              <c:ext xmlns:c16="http://schemas.microsoft.com/office/drawing/2014/chart" uri="{C3380CC4-5D6E-409C-BE32-E72D297353CC}">
                <c16:uniqueId val="{0000001B-6669-43F4-A0AB-CC7FF4F218AE}"/>
              </c:ext>
            </c:extLst>
          </c:dPt>
          <c:dPt>
            <c:idx val="14"/>
            <c:invertIfNegative val="0"/>
            <c:bubble3D val="0"/>
            <c:spPr>
              <a:solidFill>
                <a:srgbClr val="E5F6FF"/>
              </a:solidFill>
              <a:ln>
                <a:noFill/>
              </a:ln>
              <a:effectLst/>
            </c:spPr>
            <c:extLst>
              <c:ext xmlns:c16="http://schemas.microsoft.com/office/drawing/2014/chart" uri="{C3380CC4-5D6E-409C-BE32-E72D297353CC}">
                <c16:uniqueId val="{0000001D-6669-43F4-A0AB-CC7FF4F218AE}"/>
              </c:ext>
            </c:extLst>
          </c:dPt>
          <c:dPt>
            <c:idx val="15"/>
            <c:invertIfNegative val="0"/>
            <c:bubble3D val="0"/>
            <c:spPr>
              <a:solidFill>
                <a:srgbClr val="E5F6FF"/>
              </a:solidFill>
              <a:ln>
                <a:noFill/>
              </a:ln>
              <a:effectLst/>
            </c:spPr>
            <c:extLst>
              <c:ext xmlns:c16="http://schemas.microsoft.com/office/drawing/2014/chart" uri="{C3380CC4-5D6E-409C-BE32-E72D297353CC}">
                <c16:uniqueId val="{0000001F-6669-43F4-A0AB-CC7FF4F218AE}"/>
              </c:ext>
            </c:extLst>
          </c:dPt>
          <c:dPt>
            <c:idx val="16"/>
            <c:invertIfNegative val="0"/>
            <c:bubble3D val="0"/>
            <c:spPr>
              <a:solidFill>
                <a:srgbClr val="0091DA"/>
              </a:solidFill>
              <a:ln>
                <a:solidFill>
                  <a:schemeClr val="accent1"/>
                </a:solidFill>
              </a:ln>
              <a:effectLst/>
            </c:spPr>
            <c:extLst>
              <c:ext xmlns:c16="http://schemas.microsoft.com/office/drawing/2014/chart" uri="{C3380CC4-5D6E-409C-BE32-E72D297353CC}">
                <c16:uniqueId val="{00000021-6669-43F4-A0AB-CC7FF4F218AE}"/>
              </c:ext>
            </c:extLst>
          </c:dPt>
          <c:dLbls>
            <c:dLbl>
              <c:idx val="0"/>
              <c:delete val="1"/>
              <c:extLst>
                <c:ext xmlns:c15="http://schemas.microsoft.com/office/drawing/2012/chart" uri="{CE6537A1-D6FC-4f65-9D91-7224C49458BB}"/>
                <c:ext xmlns:c16="http://schemas.microsoft.com/office/drawing/2014/chart" uri="{C3380CC4-5D6E-409C-BE32-E72D297353CC}">
                  <c16:uniqueId val="{00000001-6669-43F4-A0AB-CC7FF4F218AE}"/>
                </c:ext>
              </c:extLst>
            </c:dLbl>
            <c:dLbl>
              <c:idx val="1"/>
              <c:delete val="1"/>
              <c:extLst>
                <c:ext xmlns:c15="http://schemas.microsoft.com/office/drawing/2012/chart" uri="{CE6537A1-D6FC-4f65-9D91-7224C49458BB}"/>
                <c:ext xmlns:c16="http://schemas.microsoft.com/office/drawing/2014/chart" uri="{C3380CC4-5D6E-409C-BE32-E72D297353CC}">
                  <c16:uniqueId val="{00000003-6669-43F4-A0AB-CC7FF4F218AE}"/>
                </c:ext>
              </c:extLst>
            </c:dLbl>
            <c:dLbl>
              <c:idx val="2"/>
              <c:delete val="1"/>
              <c:extLst>
                <c:ext xmlns:c15="http://schemas.microsoft.com/office/drawing/2012/chart" uri="{CE6537A1-D6FC-4f65-9D91-7224C49458BB}"/>
                <c:ext xmlns:c16="http://schemas.microsoft.com/office/drawing/2014/chart" uri="{C3380CC4-5D6E-409C-BE32-E72D297353CC}">
                  <c16:uniqueId val="{00000005-6669-43F4-A0AB-CC7FF4F218AE}"/>
                </c:ext>
              </c:extLst>
            </c:dLbl>
            <c:dLbl>
              <c:idx val="3"/>
              <c:delete val="1"/>
              <c:extLst>
                <c:ext xmlns:c15="http://schemas.microsoft.com/office/drawing/2012/chart" uri="{CE6537A1-D6FC-4f65-9D91-7224C49458BB}"/>
                <c:ext xmlns:c16="http://schemas.microsoft.com/office/drawing/2014/chart" uri="{C3380CC4-5D6E-409C-BE32-E72D297353CC}">
                  <c16:uniqueId val="{00000007-6669-43F4-A0AB-CC7FF4F218AE}"/>
                </c:ext>
              </c:extLst>
            </c:dLbl>
            <c:dLbl>
              <c:idx val="4"/>
              <c:tx>
                <c:rich>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fld id="{F74D8D0E-E254-44FD-9790-C137F58801F5}" type="CELLRANGE">
                      <a:rPr lang="en-US"/>
                      <a:pPr algn="l">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endParaRPr lang="en-AU"/>
                </a:p>
              </c:txPr>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669-43F4-A0AB-CC7FF4F218AE}"/>
                </c:ext>
              </c:extLst>
            </c:dLbl>
            <c:dLbl>
              <c:idx val="5"/>
              <c:delete val="1"/>
              <c:extLst>
                <c:ext xmlns:c15="http://schemas.microsoft.com/office/drawing/2012/chart" uri="{CE6537A1-D6FC-4f65-9D91-7224C49458BB}"/>
                <c:ext xmlns:c16="http://schemas.microsoft.com/office/drawing/2014/chart" uri="{C3380CC4-5D6E-409C-BE32-E72D297353CC}">
                  <c16:uniqueId val="{0000000B-6669-43F4-A0AB-CC7FF4F218AE}"/>
                </c:ext>
              </c:extLst>
            </c:dLbl>
            <c:dLbl>
              <c:idx val="6"/>
              <c:delete val="1"/>
              <c:extLst>
                <c:ext xmlns:c15="http://schemas.microsoft.com/office/drawing/2012/chart" uri="{CE6537A1-D6FC-4f65-9D91-7224C49458BB}"/>
                <c:ext xmlns:c16="http://schemas.microsoft.com/office/drawing/2014/chart" uri="{C3380CC4-5D6E-409C-BE32-E72D297353CC}">
                  <c16:uniqueId val="{0000000D-6669-43F4-A0AB-CC7FF4F218AE}"/>
                </c:ext>
              </c:extLst>
            </c:dLbl>
            <c:dLbl>
              <c:idx val="7"/>
              <c:delete val="1"/>
              <c:extLst>
                <c:ext xmlns:c15="http://schemas.microsoft.com/office/drawing/2012/chart" uri="{CE6537A1-D6FC-4f65-9D91-7224C49458BB}"/>
                <c:ext xmlns:c16="http://schemas.microsoft.com/office/drawing/2014/chart" uri="{C3380CC4-5D6E-409C-BE32-E72D297353CC}">
                  <c16:uniqueId val="{0000000F-6669-43F4-A0AB-CC7FF4F218AE}"/>
                </c:ext>
              </c:extLst>
            </c:dLbl>
            <c:dLbl>
              <c:idx val="8"/>
              <c:delete val="1"/>
              <c:extLst>
                <c:ext xmlns:c15="http://schemas.microsoft.com/office/drawing/2012/chart" uri="{CE6537A1-D6FC-4f65-9D91-7224C49458BB}"/>
                <c:ext xmlns:c16="http://schemas.microsoft.com/office/drawing/2014/chart" uri="{C3380CC4-5D6E-409C-BE32-E72D297353CC}">
                  <c16:uniqueId val="{00000011-6669-43F4-A0AB-CC7FF4F218AE}"/>
                </c:ext>
              </c:extLst>
            </c:dLbl>
            <c:dLbl>
              <c:idx val="9"/>
              <c:tx>
                <c:rich>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fld id="{55D9B234-0C84-415B-A28F-C64163BC3E0A}" type="CELLRANGE">
                      <a:rPr lang="en-US"/>
                      <a:pPr algn="l">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endParaRPr lang="en-AU"/>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6669-43F4-A0AB-CC7FF4F218AE}"/>
                </c:ext>
              </c:extLst>
            </c:dLbl>
            <c:dLbl>
              <c:idx val="10"/>
              <c:delete val="1"/>
              <c:extLst>
                <c:ext xmlns:c15="http://schemas.microsoft.com/office/drawing/2012/chart" uri="{CE6537A1-D6FC-4f65-9D91-7224C49458BB}"/>
                <c:ext xmlns:c16="http://schemas.microsoft.com/office/drawing/2014/chart" uri="{C3380CC4-5D6E-409C-BE32-E72D297353CC}">
                  <c16:uniqueId val="{00000015-6669-43F4-A0AB-CC7FF4F218AE}"/>
                </c:ext>
              </c:extLst>
            </c:dLbl>
            <c:dLbl>
              <c:idx val="11"/>
              <c:delete val="1"/>
              <c:extLst>
                <c:ext xmlns:c15="http://schemas.microsoft.com/office/drawing/2012/chart" uri="{CE6537A1-D6FC-4f65-9D91-7224C49458BB}"/>
                <c:ext xmlns:c16="http://schemas.microsoft.com/office/drawing/2014/chart" uri="{C3380CC4-5D6E-409C-BE32-E72D297353CC}">
                  <c16:uniqueId val="{00000017-6669-43F4-A0AB-CC7FF4F218AE}"/>
                </c:ext>
              </c:extLst>
            </c:dLbl>
            <c:dLbl>
              <c:idx val="12"/>
              <c:delete val="1"/>
              <c:extLst>
                <c:ext xmlns:c15="http://schemas.microsoft.com/office/drawing/2012/chart" uri="{CE6537A1-D6FC-4f65-9D91-7224C49458BB}"/>
                <c:ext xmlns:c16="http://schemas.microsoft.com/office/drawing/2014/chart" uri="{C3380CC4-5D6E-409C-BE32-E72D297353CC}">
                  <c16:uniqueId val="{00000019-6669-43F4-A0AB-CC7FF4F218AE}"/>
                </c:ext>
              </c:extLst>
            </c:dLbl>
            <c:dLbl>
              <c:idx val="13"/>
              <c:tx>
                <c:rich>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fld id="{3E8B323D-2169-4C9C-8CD8-C065C740E0AE}" type="CELLRANGE">
                      <a:rPr lang="en-US"/>
                      <a:pPr algn="l">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endParaRPr lang="en-AU"/>
                </a:p>
              </c:txPr>
              <c:dLblPos val="inBase"/>
              <c:showLegendKey val="0"/>
              <c:showVal val="0"/>
              <c:showCatName val="0"/>
              <c:showSerName val="0"/>
              <c:showPercent val="0"/>
              <c:showBubbleSize val="0"/>
              <c:extLst>
                <c:ext xmlns:c15="http://schemas.microsoft.com/office/drawing/2012/chart" uri="{CE6537A1-D6FC-4f65-9D91-7224C49458BB}">
                  <c15:layout>
                    <c:manualLayout>
                      <c:w val="0.24868189655172412"/>
                      <c:h val="9.8411105660820744E-2"/>
                    </c:manualLayout>
                  </c15:layout>
                  <c15:dlblFieldTable/>
                  <c15:showDataLabelsRange val="1"/>
                </c:ext>
                <c:ext xmlns:c16="http://schemas.microsoft.com/office/drawing/2014/chart" uri="{C3380CC4-5D6E-409C-BE32-E72D297353CC}">
                  <c16:uniqueId val="{0000001B-6669-43F4-A0AB-CC7FF4F218AE}"/>
                </c:ext>
              </c:extLst>
            </c:dLbl>
            <c:dLbl>
              <c:idx val="14"/>
              <c:delete val="1"/>
              <c:extLst>
                <c:ext xmlns:c15="http://schemas.microsoft.com/office/drawing/2012/chart" uri="{CE6537A1-D6FC-4f65-9D91-7224C49458BB}"/>
                <c:ext xmlns:c16="http://schemas.microsoft.com/office/drawing/2014/chart" uri="{C3380CC4-5D6E-409C-BE32-E72D297353CC}">
                  <c16:uniqueId val="{0000001D-6669-43F4-A0AB-CC7FF4F218AE}"/>
                </c:ext>
              </c:extLst>
            </c:dLbl>
            <c:dLbl>
              <c:idx val="15"/>
              <c:delete val="1"/>
              <c:extLst>
                <c:ext xmlns:c15="http://schemas.microsoft.com/office/drawing/2012/chart" uri="{CE6537A1-D6FC-4f65-9D91-7224C49458BB}"/>
                <c:ext xmlns:c16="http://schemas.microsoft.com/office/drawing/2014/chart" uri="{C3380CC4-5D6E-409C-BE32-E72D297353CC}">
                  <c16:uniqueId val="{0000001F-6669-43F4-A0AB-CC7FF4F218AE}"/>
                </c:ext>
              </c:extLst>
            </c:dLbl>
            <c:dLbl>
              <c:idx val="16"/>
              <c:tx>
                <c:rich>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fld id="{A48826C5-71D8-4012-8ED7-DDF93FA0D3F4}" type="CELLRANGE">
                      <a:rPr lang="en-US"/>
                      <a:pPr algn="l">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l">
                    <a:defRPr sz="1400" b="1" i="0" u="none" strike="noStrike" kern="1200" baseline="0">
                      <a:solidFill>
                        <a:schemeClr val="bg1"/>
                      </a:solidFill>
                      <a:latin typeface="+mn-lt"/>
                      <a:ea typeface="+mn-ea"/>
                      <a:cs typeface="+mn-cs"/>
                    </a:defRPr>
                  </a:pPr>
                  <a:endParaRPr lang="en-AU"/>
                </a:p>
              </c:txPr>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669-43F4-A0AB-CC7FF4F218AE}"/>
                </c:ext>
              </c:extLst>
            </c:dLbl>
            <c:spPr>
              <a:noFill/>
              <a:ln>
                <a:noFill/>
              </a:ln>
              <a:effectLst/>
            </c:spPr>
            <c:txPr>
              <a:bodyPr rot="0" spcFirstLastPara="1" vertOverflow="ellipsis" vert="horz" wrap="square" lIns="38100" tIns="19050" rIns="38100" bIns="19050" anchor="ctr" anchorCtr="0">
                <a:spAutoFit/>
              </a:bodyPr>
              <a:lstStyle/>
              <a:p>
                <a:pPr algn="l">
                  <a:defRPr sz="1100" b="0" i="0" u="none" strike="noStrike" kern="1200" baseline="0">
                    <a:solidFill>
                      <a:schemeClr val="bg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Sheet1!$B$2:$B$18</c:f>
              <c:numCache>
                <c:formatCode>0%</c:formatCode>
                <c:ptCount val="17"/>
                <c:pt idx="0">
                  <c:v>0.01</c:v>
                </c:pt>
                <c:pt idx="1">
                  <c:v>0.01</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0.01</c:v>
                </c:pt>
                <c:pt idx="16">
                  <c:v>0.01</c:v>
                </c:pt>
              </c:numCache>
            </c:numRef>
          </c:val>
          <c:extLst>
            <c:ext xmlns:c15="http://schemas.microsoft.com/office/drawing/2012/chart" uri="{02D57815-91ED-43cb-92C2-25804820EDAC}">
              <c15:datalabelsRange>
                <c15:f>Sheet1!$A$2:$A$19</c15:f>
                <c15:dlblRangeCache>
                  <c:ptCount val="18"/>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15:dlblRangeCache>
              </c15:datalabelsRange>
            </c:ext>
            <c:ext xmlns:c16="http://schemas.microsoft.com/office/drawing/2014/chart" uri="{C3380CC4-5D6E-409C-BE32-E72D297353CC}">
              <c16:uniqueId val="{00000022-6669-43F4-A0AB-CC7FF4F218AE}"/>
            </c:ext>
          </c:extLst>
        </c:ser>
        <c:ser>
          <c:idx val="1"/>
          <c:order val="1"/>
          <c:tx>
            <c:strRef>
              <c:f>Sheet1!$C$1</c:f>
              <c:strCache>
                <c:ptCount val="1"/>
                <c:pt idx="0">
                  <c:v>Label 2</c:v>
                </c:pt>
              </c:strCache>
            </c:strRef>
          </c:tx>
          <c:spPr>
            <a:solidFill>
              <a:srgbClr val="0091DA"/>
            </a:solidFill>
            <a:ln>
              <a:noFill/>
            </a:ln>
            <a:effectLst/>
          </c:spPr>
          <c:invertIfNegative val="0"/>
          <c:dPt>
            <c:idx val="0"/>
            <c:invertIfNegative val="0"/>
            <c:bubble3D val="0"/>
            <c:spPr>
              <a:solidFill>
                <a:srgbClr val="FBE8D9"/>
              </a:solidFill>
              <a:ln>
                <a:noFill/>
              </a:ln>
              <a:effectLst/>
            </c:spPr>
            <c:extLst>
              <c:ext xmlns:c16="http://schemas.microsoft.com/office/drawing/2014/chart" uri="{C3380CC4-5D6E-409C-BE32-E72D297353CC}">
                <c16:uniqueId val="{00000024-6669-43F4-A0AB-CC7FF4F218AE}"/>
              </c:ext>
            </c:extLst>
          </c:dPt>
          <c:dPt>
            <c:idx val="1"/>
            <c:invertIfNegative val="0"/>
            <c:bubble3D val="0"/>
            <c:spPr>
              <a:solidFill>
                <a:srgbClr val="FBE8D9"/>
              </a:solidFill>
              <a:ln>
                <a:noFill/>
              </a:ln>
              <a:effectLst/>
            </c:spPr>
            <c:extLst>
              <c:ext xmlns:c16="http://schemas.microsoft.com/office/drawing/2014/chart" uri="{C3380CC4-5D6E-409C-BE32-E72D297353CC}">
                <c16:uniqueId val="{00000026-6669-43F4-A0AB-CC7FF4F218AE}"/>
              </c:ext>
            </c:extLst>
          </c:dPt>
          <c:dPt>
            <c:idx val="2"/>
            <c:invertIfNegative val="0"/>
            <c:bubble3D val="0"/>
            <c:spPr>
              <a:solidFill>
                <a:srgbClr val="FBE8D9"/>
              </a:solidFill>
              <a:ln>
                <a:noFill/>
              </a:ln>
              <a:effectLst/>
            </c:spPr>
            <c:extLst>
              <c:ext xmlns:c16="http://schemas.microsoft.com/office/drawing/2014/chart" uri="{C3380CC4-5D6E-409C-BE32-E72D297353CC}">
                <c16:uniqueId val="{00000028-6669-43F4-A0AB-CC7FF4F218AE}"/>
              </c:ext>
            </c:extLst>
          </c:dPt>
          <c:dPt>
            <c:idx val="3"/>
            <c:invertIfNegative val="0"/>
            <c:bubble3D val="0"/>
            <c:spPr>
              <a:solidFill>
                <a:srgbClr val="FBE8D9"/>
              </a:solidFill>
              <a:ln>
                <a:noFill/>
              </a:ln>
              <a:effectLst/>
            </c:spPr>
            <c:extLst>
              <c:ext xmlns:c16="http://schemas.microsoft.com/office/drawing/2014/chart" uri="{C3380CC4-5D6E-409C-BE32-E72D297353CC}">
                <c16:uniqueId val="{0000002A-6669-43F4-A0AB-CC7FF4F218AE}"/>
              </c:ext>
            </c:extLst>
          </c:dPt>
          <c:dPt>
            <c:idx val="4"/>
            <c:invertIfNegative val="0"/>
            <c:bubble3D val="0"/>
            <c:spPr>
              <a:solidFill>
                <a:srgbClr val="E87722"/>
              </a:solidFill>
              <a:ln>
                <a:noFill/>
              </a:ln>
              <a:effectLst/>
            </c:spPr>
            <c:extLst>
              <c:ext xmlns:c16="http://schemas.microsoft.com/office/drawing/2014/chart" uri="{C3380CC4-5D6E-409C-BE32-E72D297353CC}">
                <c16:uniqueId val="{0000002C-6669-43F4-A0AB-CC7FF4F218AE}"/>
              </c:ext>
            </c:extLst>
          </c:dPt>
          <c:dPt>
            <c:idx val="5"/>
            <c:invertIfNegative val="0"/>
            <c:bubble3D val="0"/>
            <c:spPr>
              <a:solidFill>
                <a:srgbClr val="DAE4EE"/>
              </a:solidFill>
              <a:ln>
                <a:noFill/>
              </a:ln>
              <a:effectLst/>
            </c:spPr>
            <c:extLst>
              <c:ext xmlns:c16="http://schemas.microsoft.com/office/drawing/2014/chart" uri="{C3380CC4-5D6E-409C-BE32-E72D297353CC}">
                <c16:uniqueId val="{0000002E-6669-43F4-A0AB-CC7FF4F218AE}"/>
              </c:ext>
            </c:extLst>
          </c:dPt>
          <c:dPt>
            <c:idx val="6"/>
            <c:invertIfNegative val="0"/>
            <c:bubble3D val="0"/>
            <c:spPr>
              <a:solidFill>
                <a:srgbClr val="DAE4EE"/>
              </a:solidFill>
              <a:ln>
                <a:noFill/>
              </a:ln>
              <a:effectLst/>
            </c:spPr>
            <c:extLst>
              <c:ext xmlns:c16="http://schemas.microsoft.com/office/drawing/2014/chart" uri="{C3380CC4-5D6E-409C-BE32-E72D297353CC}">
                <c16:uniqueId val="{00000030-6669-43F4-A0AB-CC7FF4F218AE}"/>
              </c:ext>
            </c:extLst>
          </c:dPt>
          <c:dPt>
            <c:idx val="7"/>
            <c:invertIfNegative val="0"/>
            <c:bubble3D val="0"/>
            <c:spPr>
              <a:solidFill>
                <a:srgbClr val="DAE4EE"/>
              </a:solidFill>
              <a:ln>
                <a:noFill/>
              </a:ln>
              <a:effectLst/>
            </c:spPr>
            <c:extLst>
              <c:ext xmlns:c16="http://schemas.microsoft.com/office/drawing/2014/chart" uri="{C3380CC4-5D6E-409C-BE32-E72D297353CC}">
                <c16:uniqueId val="{00000032-6669-43F4-A0AB-CC7FF4F218AE}"/>
              </c:ext>
            </c:extLst>
          </c:dPt>
          <c:dPt>
            <c:idx val="8"/>
            <c:invertIfNegative val="0"/>
            <c:bubble3D val="0"/>
            <c:spPr>
              <a:solidFill>
                <a:srgbClr val="DAE4EE"/>
              </a:solidFill>
              <a:ln>
                <a:noFill/>
              </a:ln>
              <a:effectLst/>
            </c:spPr>
            <c:extLst>
              <c:ext xmlns:c16="http://schemas.microsoft.com/office/drawing/2014/chart" uri="{C3380CC4-5D6E-409C-BE32-E72D297353CC}">
                <c16:uniqueId val="{00000034-6669-43F4-A0AB-CC7FF4F218AE}"/>
              </c:ext>
            </c:extLst>
          </c:dPt>
          <c:dPt>
            <c:idx val="9"/>
            <c:invertIfNegative val="0"/>
            <c:bubble3D val="0"/>
            <c:spPr>
              <a:solidFill>
                <a:srgbClr val="284159"/>
              </a:solidFill>
              <a:ln>
                <a:noFill/>
              </a:ln>
              <a:effectLst/>
            </c:spPr>
            <c:extLst>
              <c:ext xmlns:c16="http://schemas.microsoft.com/office/drawing/2014/chart" uri="{C3380CC4-5D6E-409C-BE32-E72D297353CC}">
                <c16:uniqueId val="{00000036-6669-43F4-A0AB-CC7FF4F218AE}"/>
              </c:ext>
            </c:extLst>
          </c:dPt>
          <c:dPt>
            <c:idx val="10"/>
            <c:invertIfNegative val="0"/>
            <c:bubble3D val="0"/>
            <c:spPr>
              <a:solidFill>
                <a:srgbClr val="D1FFFF"/>
              </a:solidFill>
              <a:ln>
                <a:noFill/>
              </a:ln>
              <a:effectLst/>
            </c:spPr>
            <c:extLst>
              <c:ext xmlns:c16="http://schemas.microsoft.com/office/drawing/2014/chart" uri="{C3380CC4-5D6E-409C-BE32-E72D297353CC}">
                <c16:uniqueId val="{00000038-6669-43F4-A0AB-CC7FF4F218AE}"/>
              </c:ext>
            </c:extLst>
          </c:dPt>
          <c:dPt>
            <c:idx val="11"/>
            <c:invertIfNegative val="0"/>
            <c:bubble3D val="0"/>
            <c:spPr>
              <a:solidFill>
                <a:srgbClr val="D1FFFF"/>
              </a:solidFill>
              <a:ln>
                <a:noFill/>
              </a:ln>
              <a:effectLst/>
            </c:spPr>
            <c:extLst>
              <c:ext xmlns:c16="http://schemas.microsoft.com/office/drawing/2014/chart" uri="{C3380CC4-5D6E-409C-BE32-E72D297353CC}">
                <c16:uniqueId val="{0000003A-6669-43F4-A0AB-CC7FF4F218AE}"/>
              </c:ext>
            </c:extLst>
          </c:dPt>
          <c:dPt>
            <c:idx val="12"/>
            <c:invertIfNegative val="0"/>
            <c:bubble3D val="0"/>
            <c:spPr>
              <a:solidFill>
                <a:srgbClr val="D1FFFF"/>
              </a:solidFill>
              <a:ln>
                <a:noFill/>
              </a:ln>
              <a:effectLst/>
            </c:spPr>
            <c:extLst>
              <c:ext xmlns:c16="http://schemas.microsoft.com/office/drawing/2014/chart" uri="{C3380CC4-5D6E-409C-BE32-E72D297353CC}">
                <c16:uniqueId val="{0000003C-6669-43F4-A0AB-CC7FF4F218AE}"/>
              </c:ext>
            </c:extLst>
          </c:dPt>
          <c:dPt>
            <c:idx val="13"/>
            <c:invertIfNegative val="0"/>
            <c:bubble3D val="0"/>
            <c:spPr>
              <a:solidFill>
                <a:srgbClr val="008080"/>
              </a:solidFill>
              <a:ln>
                <a:noFill/>
              </a:ln>
              <a:effectLst/>
            </c:spPr>
            <c:extLst>
              <c:ext xmlns:c16="http://schemas.microsoft.com/office/drawing/2014/chart" uri="{C3380CC4-5D6E-409C-BE32-E72D297353CC}">
                <c16:uniqueId val="{0000003E-6669-43F4-A0AB-CC7FF4F218AE}"/>
              </c:ext>
            </c:extLst>
          </c:dPt>
          <c:dPt>
            <c:idx val="14"/>
            <c:invertIfNegative val="0"/>
            <c:bubble3D val="0"/>
            <c:spPr>
              <a:solidFill>
                <a:srgbClr val="E5F6FF"/>
              </a:solidFill>
              <a:ln>
                <a:noFill/>
              </a:ln>
              <a:effectLst/>
            </c:spPr>
            <c:extLst>
              <c:ext xmlns:c16="http://schemas.microsoft.com/office/drawing/2014/chart" uri="{C3380CC4-5D6E-409C-BE32-E72D297353CC}">
                <c16:uniqueId val="{00000040-6669-43F4-A0AB-CC7FF4F218AE}"/>
              </c:ext>
            </c:extLst>
          </c:dPt>
          <c:dPt>
            <c:idx val="15"/>
            <c:invertIfNegative val="0"/>
            <c:bubble3D val="0"/>
            <c:spPr>
              <a:solidFill>
                <a:srgbClr val="E5F6FF"/>
              </a:solidFill>
              <a:ln>
                <a:noFill/>
              </a:ln>
              <a:effectLst/>
            </c:spPr>
            <c:extLst>
              <c:ext xmlns:c16="http://schemas.microsoft.com/office/drawing/2014/chart" uri="{C3380CC4-5D6E-409C-BE32-E72D297353CC}">
                <c16:uniqueId val="{00000042-6669-43F4-A0AB-CC7FF4F218AE}"/>
              </c:ext>
            </c:extLst>
          </c:dPt>
          <c:dPt>
            <c:idx val="16"/>
            <c:invertIfNegative val="0"/>
            <c:bubble3D val="0"/>
            <c:spPr>
              <a:solidFill>
                <a:srgbClr val="0091DA"/>
              </a:solidFill>
              <a:ln>
                <a:solidFill>
                  <a:schemeClr val="accent1"/>
                </a:solidFill>
              </a:ln>
              <a:effectLst/>
            </c:spPr>
            <c:extLst>
              <c:ext xmlns:c16="http://schemas.microsoft.com/office/drawing/2014/chart" uri="{C3380CC4-5D6E-409C-BE32-E72D297353CC}">
                <c16:uniqueId val="{00000044-6669-43F4-A0AB-CC7FF4F218AE}"/>
              </c:ext>
            </c:extLst>
          </c:dPt>
          <c:dLbls>
            <c:dLbl>
              <c:idx val="0"/>
              <c:tx>
                <c:rich>
                  <a:bodyPr/>
                  <a:lstStyle/>
                  <a:p>
                    <a:fld id="{6C4DAD8A-FFC8-47C8-B4A6-60D50968622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6669-43F4-A0AB-CC7FF4F218AE}"/>
                </c:ext>
              </c:extLst>
            </c:dLbl>
            <c:dLbl>
              <c:idx val="1"/>
              <c:tx>
                <c:rich>
                  <a:bodyPr/>
                  <a:lstStyle/>
                  <a:p>
                    <a:fld id="{3663D410-29EC-43C8-B33E-6349810715A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669-43F4-A0AB-CC7FF4F218AE}"/>
                </c:ext>
              </c:extLst>
            </c:dLbl>
            <c:dLbl>
              <c:idx val="2"/>
              <c:tx>
                <c:rich>
                  <a:bodyPr/>
                  <a:lstStyle/>
                  <a:p>
                    <a:fld id="{0CD7ACD9-0BC2-4FCE-A1B1-58CB3B765E3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6669-43F4-A0AB-CC7FF4F218AE}"/>
                </c:ext>
              </c:extLst>
            </c:dLbl>
            <c:dLbl>
              <c:idx val="3"/>
              <c:tx>
                <c:rich>
                  <a:bodyPr/>
                  <a:lstStyle/>
                  <a:p>
                    <a:fld id="{57DACA0E-B92F-4A02-8201-F93667D3711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6669-43F4-A0AB-CC7FF4F218AE}"/>
                </c:ext>
              </c:extLst>
            </c:dLbl>
            <c:dLbl>
              <c:idx val="4"/>
              <c:delete val="1"/>
              <c:extLst>
                <c:ext xmlns:c15="http://schemas.microsoft.com/office/drawing/2012/chart" uri="{CE6537A1-D6FC-4f65-9D91-7224C49458BB}"/>
                <c:ext xmlns:c16="http://schemas.microsoft.com/office/drawing/2014/chart" uri="{C3380CC4-5D6E-409C-BE32-E72D297353CC}">
                  <c16:uniqueId val="{0000002C-6669-43F4-A0AB-CC7FF4F218AE}"/>
                </c:ext>
              </c:extLst>
            </c:dLbl>
            <c:dLbl>
              <c:idx val="5"/>
              <c:tx>
                <c:rich>
                  <a:bodyPr/>
                  <a:lstStyle/>
                  <a:p>
                    <a:fld id="{FEF8B0B7-8548-413B-8155-568A66DD108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manualLayout>
                      <c:w val="0.22994055555555554"/>
                      <c:h val="7.903583541992229E-2"/>
                    </c:manualLayout>
                  </c15:layout>
                  <c15:dlblFieldTable/>
                  <c15:showDataLabelsRange val="1"/>
                </c:ext>
                <c:ext xmlns:c16="http://schemas.microsoft.com/office/drawing/2014/chart" uri="{C3380CC4-5D6E-409C-BE32-E72D297353CC}">
                  <c16:uniqueId val="{0000002E-6669-43F4-A0AB-CC7FF4F218AE}"/>
                </c:ext>
              </c:extLst>
            </c:dLbl>
            <c:dLbl>
              <c:idx val="6"/>
              <c:tx>
                <c:rich>
                  <a:bodyPr/>
                  <a:lstStyle/>
                  <a:p>
                    <a:fld id="{9A7DDA3F-ED59-4437-86B0-FFFCEA64739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0-6669-43F4-A0AB-CC7FF4F218AE}"/>
                </c:ext>
              </c:extLst>
            </c:dLbl>
            <c:dLbl>
              <c:idx val="7"/>
              <c:tx>
                <c:rich>
                  <a:bodyPr/>
                  <a:lstStyle/>
                  <a:p>
                    <a:fld id="{E550AE8C-2223-48D9-836B-8CA863C1A0F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manualLayout>
                      <c:w val="0.2722167624521073"/>
                      <c:h val="9.5636275806244037E-2"/>
                    </c:manualLayout>
                  </c15:layout>
                  <c15:dlblFieldTable/>
                  <c15:showDataLabelsRange val="1"/>
                </c:ext>
                <c:ext xmlns:c16="http://schemas.microsoft.com/office/drawing/2014/chart" uri="{C3380CC4-5D6E-409C-BE32-E72D297353CC}">
                  <c16:uniqueId val="{00000032-6669-43F4-A0AB-CC7FF4F218AE}"/>
                </c:ext>
              </c:extLst>
            </c:dLbl>
            <c:dLbl>
              <c:idx val="8"/>
              <c:tx>
                <c:rich>
                  <a:bodyPr/>
                  <a:lstStyle/>
                  <a:p>
                    <a:fld id="{99FA87EF-B394-4FB2-9F64-C6610BCEBE7F}"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4-6669-43F4-A0AB-CC7FF4F218AE}"/>
                </c:ext>
              </c:extLst>
            </c:dLbl>
            <c:dLbl>
              <c:idx val="9"/>
              <c:delete val="1"/>
              <c:extLst>
                <c:ext xmlns:c15="http://schemas.microsoft.com/office/drawing/2012/chart" uri="{CE6537A1-D6FC-4f65-9D91-7224C49458BB}"/>
                <c:ext xmlns:c16="http://schemas.microsoft.com/office/drawing/2014/chart" uri="{C3380CC4-5D6E-409C-BE32-E72D297353CC}">
                  <c16:uniqueId val="{00000036-6669-43F4-A0AB-CC7FF4F218AE}"/>
                </c:ext>
              </c:extLst>
            </c:dLbl>
            <c:dLbl>
              <c:idx val="10"/>
              <c:tx>
                <c:rich>
                  <a:bodyPr/>
                  <a:lstStyle/>
                  <a:p>
                    <a:fld id="{E36FD9BA-975E-405C-AE7F-4E21CE6E083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6669-43F4-A0AB-CC7FF4F218AE}"/>
                </c:ext>
              </c:extLst>
            </c:dLbl>
            <c:dLbl>
              <c:idx val="11"/>
              <c:tx>
                <c:rich>
                  <a:bodyPr/>
                  <a:lstStyle/>
                  <a:p>
                    <a:fld id="{FA2DDAEB-A650-4948-87E9-7831668F3510}"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6669-43F4-A0AB-CC7FF4F218AE}"/>
                </c:ext>
              </c:extLst>
            </c:dLbl>
            <c:dLbl>
              <c:idx val="12"/>
              <c:tx>
                <c:rich>
                  <a:bodyPr/>
                  <a:lstStyle/>
                  <a:p>
                    <a:fld id="{99A6D61F-22C7-41E0-9F9E-ACBC5FBC741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C-6669-43F4-A0AB-CC7FF4F218AE}"/>
                </c:ext>
              </c:extLst>
            </c:dLbl>
            <c:dLbl>
              <c:idx val="13"/>
              <c:delete val="1"/>
              <c:extLst>
                <c:ext xmlns:c15="http://schemas.microsoft.com/office/drawing/2012/chart" uri="{CE6537A1-D6FC-4f65-9D91-7224C49458BB}"/>
                <c:ext xmlns:c16="http://schemas.microsoft.com/office/drawing/2014/chart" uri="{C3380CC4-5D6E-409C-BE32-E72D297353CC}">
                  <c16:uniqueId val="{0000003E-6669-43F4-A0AB-CC7FF4F218AE}"/>
                </c:ext>
              </c:extLst>
            </c:dLbl>
            <c:dLbl>
              <c:idx val="14"/>
              <c:tx>
                <c:rich>
                  <a:bodyPr/>
                  <a:lstStyle/>
                  <a:p>
                    <a:fld id="{839D2770-19BC-4D69-98D6-F4407883A5B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0-6669-43F4-A0AB-CC7FF4F218AE}"/>
                </c:ext>
              </c:extLst>
            </c:dLbl>
            <c:dLbl>
              <c:idx val="15"/>
              <c:tx>
                <c:rich>
                  <a:bodyPr/>
                  <a:lstStyle/>
                  <a:p>
                    <a:fld id="{68AE9EC7-280A-46F6-9474-74DBB3826BFB}"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layout>
                    <c:manualLayout>
                      <c:w val="0.21472877777777777"/>
                      <c:h val="7.903583541992229E-2"/>
                    </c:manualLayout>
                  </c15:layout>
                  <c15:dlblFieldTable/>
                  <c15:showDataLabelsRange val="1"/>
                </c:ext>
                <c:ext xmlns:c16="http://schemas.microsoft.com/office/drawing/2014/chart" uri="{C3380CC4-5D6E-409C-BE32-E72D297353CC}">
                  <c16:uniqueId val="{00000042-6669-43F4-A0AB-CC7FF4F218AE}"/>
                </c:ext>
              </c:extLst>
            </c:dLbl>
            <c:dLbl>
              <c:idx val="16"/>
              <c:delete val="1"/>
              <c:extLst>
                <c:ext xmlns:c15="http://schemas.microsoft.com/office/drawing/2012/chart" uri="{CE6537A1-D6FC-4f65-9D91-7224C49458BB}"/>
                <c:ext xmlns:c16="http://schemas.microsoft.com/office/drawing/2014/chart" uri="{C3380CC4-5D6E-409C-BE32-E72D297353CC}">
                  <c16:uniqueId val="{00000044-6669-43F4-A0AB-CC7FF4F218AE}"/>
                </c:ext>
              </c:extLst>
            </c:dLbl>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Sheet1!$C$2:$C$18</c:f>
              <c:numCache>
                <c:formatCode>0%</c:formatCode>
                <c:ptCount val="17"/>
                <c:pt idx="0">
                  <c:v>0.24</c:v>
                </c:pt>
                <c:pt idx="1">
                  <c:v>0.24</c:v>
                </c:pt>
                <c:pt idx="2">
                  <c:v>0.24</c:v>
                </c:pt>
                <c:pt idx="3">
                  <c:v>0.24</c:v>
                </c:pt>
                <c:pt idx="4">
                  <c:v>0.24</c:v>
                </c:pt>
                <c:pt idx="5">
                  <c:v>0.24</c:v>
                </c:pt>
                <c:pt idx="6">
                  <c:v>0.24</c:v>
                </c:pt>
                <c:pt idx="7">
                  <c:v>0.24</c:v>
                </c:pt>
                <c:pt idx="8">
                  <c:v>0.24</c:v>
                </c:pt>
                <c:pt idx="9">
                  <c:v>0.24</c:v>
                </c:pt>
                <c:pt idx="10">
                  <c:v>0.24</c:v>
                </c:pt>
                <c:pt idx="11">
                  <c:v>0.24</c:v>
                </c:pt>
                <c:pt idx="12">
                  <c:v>0.24</c:v>
                </c:pt>
                <c:pt idx="13">
                  <c:v>0.24</c:v>
                </c:pt>
                <c:pt idx="14">
                  <c:v>0.24</c:v>
                </c:pt>
                <c:pt idx="15">
                  <c:v>0.24</c:v>
                </c:pt>
                <c:pt idx="16">
                  <c:v>0.24</c:v>
                </c:pt>
              </c:numCache>
            </c:numRef>
          </c:val>
          <c:extLst xmlns:c15="http://schemas.microsoft.com/office/drawing/2012/chart">
            <c:ext xmlns:c15="http://schemas.microsoft.com/office/drawing/2012/chart" uri="{02D57815-91ED-43cb-92C2-25804820EDAC}">
              <c15:datalabelsRange>
                <c15:f>Sheet1!$A$2:$A$19</c15:f>
                <c15:dlblRangeCache>
                  <c:ptCount val="18"/>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15:dlblRangeCache>
              </c15:datalabelsRange>
            </c:ext>
            <c:ext xmlns:c16="http://schemas.microsoft.com/office/drawing/2014/chart" uri="{C3380CC4-5D6E-409C-BE32-E72D297353CC}">
              <c16:uniqueId val="{00000045-6669-43F4-A0AB-CC7FF4F218AE}"/>
            </c:ext>
          </c:extLst>
        </c:ser>
        <c:ser>
          <c:idx val="2"/>
          <c:order val="2"/>
          <c:tx>
            <c:strRef>
              <c:f>Sheet1!$D$1</c:f>
              <c:strCache>
                <c:ptCount val="1"/>
                <c:pt idx="0">
                  <c:v>Column1</c:v>
                </c:pt>
              </c:strCache>
            </c:strRef>
          </c:tx>
          <c:spPr>
            <a:solidFill>
              <a:srgbClr val="0091DA"/>
            </a:solidFill>
            <a:ln>
              <a:solidFill>
                <a:schemeClr val="bg1"/>
              </a:solidFill>
            </a:ln>
            <a:effectLst/>
          </c:spPr>
          <c:invertIfNegative val="0"/>
          <c:dPt>
            <c:idx val="0"/>
            <c:invertIfNegative val="0"/>
            <c:bubble3D val="0"/>
            <c:spPr>
              <a:solidFill>
                <a:srgbClr val="FBE8D9"/>
              </a:solidFill>
              <a:ln>
                <a:solidFill>
                  <a:schemeClr val="bg1"/>
                </a:solidFill>
              </a:ln>
              <a:effectLst/>
            </c:spPr>
            <c:extLst>
              <c:ext xmlns:c16="http://schemas.microsoft.com/office/drawing/2014/chart" uri="{C3380CC4-5D6E-409C-BE32-E72D297353CC}">
                <c16:uniqueId val="{00000047-6669-43F4-A0AB-CC7FF4F218AE}"/>
              </c:ext>
            </c:extLst>
          </c:dPt>
          <c:dPt>
            <c:idx val="1"/>
            <c:invertIfNegative val="0"/>
            <c:bubble3D val="0"/>
            <c:spPr>
              <a:solidFill>
                <a:srgbClr val="FBE8D9"/>
              </a:solidFill>
              <a:ln>
                <a:solidFill>
                  <a:schemeClr val="bg1"/>
                </a:solidFill>
              </a:ln>
              <a:effectLst/>
            </c:spPr>
            <c:extLst>
              <c:ext xmlns:c16="http://schemas.microsoft.com/office/drawing/2014/chart" uri="{C3380CC4-5D6E-409C-BE32-E72D297353CC}">
                <c16:uniqueId val="{00000049-6669-43F4-A0AB-CC7FF4F218AE}"/>
              </c:ext>
            </c:extLst>
          </c:dPt>
          <c:dPt>
            <c:idx val="2"/>
            <c:invertIfNegative val="0"/>
            <c:bubble3D val="0"/>
            <c:spPr>
              <a:solidFill>
                <a:srgbClr val="FBE8D9"/>
              </a:solidFill>
              <a:ln>
                <a:solidFill>
                  <a:schemeClr val="bg1"/>
                </a:solidFill>
              </a:ln>
              <a:effectLst/>
            </c:spPr>
            <c:extLst>
              <c:ext xmlns:c16="http://schemas.microsoft.com/office/drawing/2014/chart" uri="{C3380CC4-5D6E-409C-BE32-E72D297353CC}">
                <c16:uniqueId val="{0000004B-6669-43F4-A0AB-CC7FF4F218AE}"/>
              </c:ext>
            </c:extLst>
          </c:dPt>
          <c:dPt>
            <c:idx val="3"/>
            <c:invertIfNegative val="0"/>
            <c:bubble3D val="0"/>
            <c:spPr>
              <a:solidFill>
                <a:srgbClr val="FBE8D9"/>
              </a:solidFill>
              <a:ln>
                <a:solidFill>
                  <a:schemeClr val="bg1"/>
                </a:solidFill>
              </a:ln>
              <a:effectLst/>
            </c:spPr>
            <c:extLst>
              <c:ext xmlns:c16="http://schemas.microsoft.com/office/drawing/2014/chart" uri="{C3380CC4-5D6E-409C-BE32-E72D297353CC}">
                <c16:uniqueId val="{0000004D-6669-43F4-A0AB-CC7FF4F218AE}"/>
              </c:ext>
            </c:extLst>
          </c:dPt>
          <c:dPt>
            <c:idx val="4"/>
            <c:invertIfNegative val="0"/>
            <c:bubble3D val="0"/>
            <c:spPr>
              <a:solidFill>
                <a:srgbClr val="E87722"/>
              </a:solidFill>
              <a:ln>
                <a:solidFill>
                  <a:schemeClr val="bg1"/>
                </a:solidFill>
              </a:ln>
              <a:effectLst/>
            </c:spPr>
            <c:extLst>
              <c:ext xmlns:c16="http://schemas.microsoft.com/office/drawing/2014/chart" uri="{C3380CC4-5D6E-409C-BE32-E72D297353CC}">
                <c16:uniqueId val="{0000004F-6669-43F4-A0AB-CC7FF4F218AE}"/>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051-6669-43F4-A0AB-CC7FF4F218AE}"/>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053-6669-43F4-A0AB-CC7FF4F218AE}"/>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055-6669-43F4-A0AB-CC7FF4F218AE}"/>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057-6669-43F4-A0AB-CC7FF4F218AE}"/>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059-6669-43F4-A0AB-CC7FF4F218AE}"/>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05B-6669-43F4-A0AB-CC7FF4F218AE}"/>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05D-6669-43F4-A0AB-CC7FF4F218AE}"/>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05F-6669-43F4-A0AB-CC7FF4F218AE}"/>
              </c:ext>
            </c:extLst>
          </c:dPt>
          <c:dPt>
            <c:idx val="13"/>
            <c:invertIfNegative val="0"/>
            <c:bubble3D val="0"/>
            <c:spPr>
              <a:solidFill>
                <a:srgbClr val="008080"/>
              </a:solidFill>
              <a:ln>
                <a:solidFill>
                  <a:schemeClr val="bg1"/>
                </a:solidFill>
              </a:ln>
              <a:effectLst/>
            </c:spPr>
            <c:extLst>
              <c:ext xmlns:c16="http://schemas.microsoft.com/office/drawing/2014/chart" uri="{C3380CC4-5D6E-409C-BE32-E72D297353CC}">
                <c16:uniqueId val="{00000061-6669-43F4-A0AB-CC7FF4F218AE}"/>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063-6669-43F4-A0AB-CC7FF4F218AE}"/>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065-6669-43F4-A0AB-CC7FF4F218AE}"/>
              </c:ext>
            </c:extLst>
          </c:dPt>
          <c:dLbls>
            <c:dLbl>
              <c:idx val="0"/>
              <c:tx>
                <c:rich>
                  <a:bodyPr/>
                  <a:lstStyle/>
                  <a:p>
                    <a:fld id="{743EF9CA-9504-4DBC-9EC2-BF64FBE3B3D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7-6669-43F4-A0AB-CC7FF4F218AE}"/>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9-6669-43F4-A0AB-CC7FF4F218AE}"/>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B-6669-43F4-A0AB-CC7FF4F218AE}"/>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D-6669-43F4-A0AB-CC7FF4F218AE}"/>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4F-6669-43F4-A0AB-CC7FF4F218A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1-6669-43F4-A0AB-CC7FF4F218AE}"/>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3-6669-43F4-A0AB-CC7FF4F218AE}"/>
                </c:ext>
              </c:extLst>
            </c:dLbl>
            <c:dLbl>
              <c:idx val="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5-6669-43F4-A0AB-CC7FF4F218AE}"/>
                </c:ext>
              </c:extLst>
            </c:dLbl>
            <c:dLbl>
              <c:idx val="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7-6669-43F4-A0AB-CC7FF4F218AE}"/>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9-6669-43F4-A0AB-CC7FF4F218AE}"/>
                </c:ext>
              </c:extLst>
            </c:dLbl>
            <c:dLbl>
              <c:idx val="1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B-6669-43F4-A0AB-CC7FF4F218A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D-6669-43F4-A0AB-CC7FF4F218AE}"/>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5F-6669-43F4-A0AB-CC7FF4F218AE}"/>
                </c:ext>
              </c:extLst>
            </c:dLbl>
            <c:dLbl>
              <c:idx val="13"/>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1-6669-43F4-A0AB-CC7FF4F218AE}"/>
                </c:ext>
              </c:extLst>
            </c:dLbl>
            <c:dLbl>
              <c:idx val="14"/>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3-6669-43F4-A0AB-CC7FF4F218AE}"/>
                </c:ext>
              </c:extLst>
            </c:dLbl>
            <c:dLbl>
              <c:idx val="1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5-6669-43F4-A0AB-CC7FF4F218AE}"/>
                </c:ext>
              </c:extLst>
            </c:dLbl>
            <c:dLbl>
              <c:idx val="16"/>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66-6669-43F4-A0AB-CC7FF4F218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Sheet1!$D$2:$D$18</c:f>
              <c:numCache>
                <c:formatCode>General</c:formatCode>
                <c:ptCount val="17"/>
              </c:numCache>
            </c:numRef>
          </c:val>
          <c:extLst>
            <c:ext xmlns:c15="http://schemas.microsoft.com/office/drawing/2012/chart" uri="{02D57815-91ED-43cb-92C2-25804820EDAC}">
              <c15:datalabelsRange>
                <c15:f>Sheet1!$T$2:$T$19</c15:f>
                <c15:dlblRangeCache>
                  <c:ptCount val="18"/>
                  <c:pt idx="0">
                    <c:v>63.0</c:v>
                  </c:pt>
                  <c:pt idx="1">
                    <c:v>85.7</c:v>
                  </c:pt>
                  <c:pt idx="2">
                    <c:v>63.8</c:v>
                  </c:pt>
                  <c:pt idx="3">
                    <c:v>77.1</c:v>
                  </c:pt>
                  <c:pt idx="4">
                    <c:v>72.4</c:v>
                  </c:pt>
                  <c:pt idx="5">
                    <c:v>49.1</c:v>
                  </c:pt>
                  <c:pt idx="6">
                    <c:v>53.5</c:v>
                  </c:pt>
                  <c:pt idx="7">
                    <c:v>76.4</c:v>
                  </c:pt>
                  <c:pt idx="8">
                    <c:v>63.9</c:v>
                  </c:pt>
                  <c:pt idx="9">
                    <c:v>60.8</c:v>
                  </c:pt>
                  <c:pt idx="10">
                    <c:v>68.9</c:v>
                  </c:pt>
                  <c:pt idx="11">
                    <c:v>60.0</c:v>
                  </c:pt>
                  <c:pt idx="12">
                    <c:v>55.7</c:v>
                  </c:pt>
                  <c:pt idx="13">
                    <c:v>62.8</c:v>
                  </c:pt>
                  <c:pt idx="14">
                    <c:v>66.7</c:v>
                  </c:pt>
                  <c:pt idx="15">
                    <c:v>59.6</c:v>
                  </c:pt>
                  <c:pt idx="16">
                    <c:v>63.2</c:v>
                  </c:pt>
                </c15:dlblRangeCache>
              </c15:datalabelsRange>
            </c:ext>
            <c:ext xmlns:c16="http://schemas.microsoft.com/office/drawing/2014/chart" uri="{C3380CC4-5D6E-409C-BE32-E72D297353CC}">
              <c16:uniqueId val="{00000067-6669-43F4-A0AB-CC7FF4F218AE}"/>
            </c:ext>
          </c:extLst>
        </c:ser>
        <c:ser>
          <c:idx val="3"/>
          <c:order val="3"/>
          <c:tx>
            <c:strRef>
              <c:f>Sheet1!$E$1</c:f>
              <c:strCache>
                <c:ptCount val="1"/>
                <c:pt idx="0">
                  <c:v>Column2</c:v>
                </c:pt>
              </c:strCache>
            </c:strRef>
          </c:tx>
          <c:spPr>
            <a:solidFill>
              <a:srgbClr val="FAE4D3"/>
            </a:solidFill>
            <a:ln>
              <a:solidFill>
                <a:schemeClr val="bg1"/>
              </a:solidFill>
            </a:ln>
            <a:effectLst/>
          </c:spPr>
          <c:invertIfNegative val="0"/>
          <c:dLbls>
            <c:dLbl>
              <c:idx val="0"/>
              <c:tx>
                <c:rich>
                  <a:bodyPr/>
                  <a:lstStyle/>
                  <a:p>
                    <a:fld id="{7AED20A9-237C-4EB2-846C-5FE01D1F483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F5A-4324-8921-8DA6D0EF1EDF}"/>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F-6F5B-4D01-801D-1414D4880C58}"/>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E-6F5B-4D01-801D-1414D4880C58}"/>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2F5A-4324-8921-8DA6D0EF1EDF}"/>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D-6F5B-4D01-801D-1414D4880C58}"/>
                </c:ext>
              </c:extLst>
            </c:dLbl>
            <c:dLbl>
              <c:idx val="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C-6F5B-4D01-801D-1414D4880C58}"/>
                </c:ext>
              </c:extLst>
            </c:dLbl>
            <c:dLbl>
              <c:idx val="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B-6F5B-4D01-801D-1414D4880C58}"/>
                </c:ext>
              </c:extLst>
            </c:dLbl>
            <c:dLbl>
              <c:idx val="7"/>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2F5A-4324-8921-8DA6D0EF1EDF}"/>
                </c:ext>
              </c:extLst>
            </c:dLbl>
            <c:dLbl>
              <c:idx val="8"/>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A-6F5B-4D01-801D-1414D4880C58}"/>
                </c:ext>
              </c:extLst>
            </c:dLbl>
            <c:dLbl>
              <c:idx val="9"/>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2F5A-4324-8921-8DA6D0EF1EDF}"/>
                </c:ext>
              </c:extLst>
            </c:dLbl>
            <c:dLbl>
              <c:idx val="10"/>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2F5A-4324-8921-8DA6D0EF1EDF}"/>
                </c:ext>
              </c:extLst>
            </c:dLbl>
            <c:dLbl>
              <c:idx val="11"/>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9-6F5B-4D01-801D-1414D4880C58}"/>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2F5A-4324-8921-8DA6D0EF1EDF}"/>
                </c:ext>
              </c:extLst>
            </c:dLbl>
            <c:dLbl>
              <c:idx val="1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2F5A-4324-8921-8DA6D0EF1EDF}"/>
                </c:ext>
              </c:extLst>
            </c:dLbl>
            <c:dLbl>
              <c:idx val="14"/>
              <c:tx>
                <c:rich>
                  <a:bodyPr/>
                  <a:lstStyle/>
                  <a:p>
                    <a:fld id="{62CDAF24-14B7-4FFA-9A45-16C46F0EB59B}" type="CELLRANGE">
                      <a:rPr lang="en-US">
                        <a:solidFill>
                          <a:srgbClr val="FF0000"/>
                        </a:solidFill>
                      </a:rPr>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2F5A-4324-8921-8DA6D0EF1EDF}"/>
                </c:ext>
              </c:extLst>
            </c:dLbl>
            <c:dLbl>
              <c:idx val="1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138-6F5B-4D01-801D-1414D4880C58}"/>
                </c:ext>
              </c:extLst>
            </c:dLbl>
            <c:dLbl>
              <c:idx val="16"/>
              <c:tx>
                <c:rich>
                  <a:bodyPr/>
                  <a:lstStyle/>
                  <a:p>
                    <a:fld id="{C0EA16C1-BC28-4247-A31A-4DF9F0D95E12}" type="CELLRANGE">
                      <a:rPr lang="en-US">
                        <a:solidFill>
                          <a:srgbClr val="FF0000"/>
                        </a:solidFill>
                      </a:rPr>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F5A-4324-8921-8DA6D0EF1E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Sheet1!$E$2:$E$18</c:f>
              <c:numCache>
                <c:formatCode>General</c:formatCode>
                <c:ptCount val="17"/>
              </c:numCache>
            </c:numRef>
          </c:val>
          <c:extLst>
            <c:ext xmlns:c15="http://schemas.microsoft.com/office/drawing/2012/chart" uri="{02D57815-91ED-43cb-92C2-25804820EDAC}">
              <c15:datalabelsRange>
                <c15:f>Sheet1!$X$2:$X$18</c15:f>
                <c15:dlblRangeCache>
                  <c:ptCount val="17"/>
                  <c:pt idx="0">
                    <c:v>▲ 2.5</c:v>
                  </c:pt>
                  <c:pt idx="1">
                    <c:v>▼ -1.4</c:v>
                  </c:pt>
                  <c:pt idx="2">
                    <c:v>▼ -2.0</c:v>
                  </c:pt>
                  <c:pt idx="3">
                    <c:v>▲ 0.1</c:v>
                  </c:pt>
                  <c:pt idx="4">
                    <c:v>▼ -0.2</c:v>
                  </c:pt>
                  <c:pt idx="5">
                    <c:v>▼ -0.3</c:v>
                  </c:pt>
                  <c:pt idx="6">
                    <c:v>▼ -1.7</c:v>
                  </c:pt>
                  <c:pt idx="7">
                    <c:v>▼ -1.8</c:v>
                  </c:pt>
                  <c:pt idx="8">
                    <c:v>▼ -2.2</c:v>
                  </c:pt>
                  <c:pt idx="9">
                    <c:v>▼ -1.5</c:v>
                  </c:pt>
                  <c:pt idx="10">
                    <c:v>▲ 0.04</c:v>
                  </c:pt>
                  <c:pt idx="11">
                    <c:v>▼ -1.5</c:v>
                  </c:pt>
                  <c:pt idx="12">
                    <c:v>▲ 0.5</c:v>
                  </c:pt>
                  <c:pt idx="13">
                    <c:v>▲ 0.1</c:v>
                  </c:pt>
                  <c:pt idx="14">
                    <c:v>▼ -0.1</c:v>
                  </c:pt>
                  <c:pt idx="15">
                    <c:v>▼ -1.5</c:v>
                  </c:pt>
                  <c:pt idx="16">
                    <c:v>▼ -0.7</c:v>
                  </c:pt>
                </c15:dlblRangeCache>
              </c15:datalabelsRange>
            </c:ext>
            <c:ext xmlns:c16="http://schemas.microsoft.com/office/drawing/2014/chart" uri="{C3380CC4-5D6E-409C-BE32-E72D297353CC}">
              <c16:uniqueId val="{00000068-6669-43F4-A0AB-CC7FF4F218AE}"/>
            </c:ext>
          </c:extLst>
        </c:ser>
        <c:ser>
          <c:idx val="4"/>
          <c:order val="4"/>
          <c:tx>
            <c:strRef>
              <c:f>Sheet1!$F$1</c:f>
              <c:strCache>
                <c:ptCount val="1"/>
                <c:pt idx="0">
                  <c:v>BM 2026</c:v>
                </c:pt>
              </c:strCache>
            </c:strRef>
          </c:tx>
          <c:spPr>
            <a:solidFill>
              <a:schemeClr val="accent5"/>
            </a:solidFill>
            <a:ln>
              <a:solidFill>
                <a:schemeClr val="bg1"/>
              </a:solidFill>
            </a:ln>
            <a:effectLst/>
          </c:spPr>
          <c:invertIfNegative val="0"/>
          <c:dPt>
            <c:idx val="0"/>
            <c:invertIfNegative val="0"/>
            <c:bubble3D val="0"/>
            <c:spPr>
              <a:solidFill>
                <a:srgbClr val="FBE8D9"/>
              </a:solidFill>
              <a:ln>
                <a:solidFill>
                  <a:schemeClr val="bg1"/>
                </a:solidFill>
              </a:ln>
              <a:effectLst/>
            </c:spPr>
            <c:extLst>
              <c:ext xmlns:c16="http://schemas.microsoft.com/office/drawing/2014/chart" uri="{C3380CC4-5D6E-409C-BE32-E72D297353CC}">
                <c16:uniqueId val="{0000006A-6669-43F4-A0AB-CC7FF4F218AE}"/>
              </c:ext>
            </c:extLst>
          </c:dPt>
          <c:dPt>
            <c:idx val="1"/>
            <c:invertIfNegative val="0"/>
            <c:bubble3D val="0"/>
            <c:spPr>
              <a:solidFill>
                <a:srgbClr val="FBE8D9"/>
              </a:solidFill>
              <a:ln>
                <a:solidFill>
                  <a:schemeClr val="bg1"/>
                </a:solidFill>
              </a:ln>
              <a:effectLst/>
            </c:spPr>
            <c:extLst>
              <c:ext xmlns:c16="http://schemas.microsoft.com/office/drawing/2014/chart" uri="{C3380CC4-5D6E-409C-BE32-E72D297353CC}">
                <c16:uniqueId val="{0000006C-6669-43F4-A0AB-CC7FF4F218AE}"/>
              </c:ext>
            </c:extLst>
          </c:dPt>
          <c:dPt>
            <c:idx val="2"/>
            <c:invertIfNegative val="0"/>
            <c:bubble3D val="0"/>
            <c:spPr>
              <a:solidFill>
                <a:srgbClr val="FBE8D9"/>
              </a:solidFill>
              <a:ln>
                <a:solidFill>
                  <a:schemeClr val="bg1"/>
                </a:solidFill>
              </a:ln>
              <a:effectLst/>
            </c:spPr>
            <c:extLst>
              <c:ext xmlns:c16="http://schemas.microsoft.com/office/drawing/2014/chart" uri="{C3380CC4-5D6E-409C-BE32-E72D297353CC}">
                <c16:uniqueId val="{0000006E-6669-43F4-A0AB-CC7FF4F218AE}"/>
              </c:ext>
            </c:extLst>
          </c:dPt>
          <c:dPt>
            <c:idx val="3"/>
            <c:invertIfNegative val="0"/>
            <c:bubble3D val="0"/>
            <c:spPr>
              <a:solidFill>
                <a:srgbClr val="FBE8D9"/>
              </a:solidFill>
              <a:ln>
                <a:solidFill>
                  <a:schemeClr val="bg1"/>
                </a:solidFill>
              </a:ln>
              <a:effectLst/>
            </c:spPr>
            <c:extLst>
              <c:ext xmlns:c16="http://schemas.microsoft.com/office/drawing/2014/chart" uri="{C3380CC4-5D6E-409C-BE32-E72D297353CC}">
                <c16:uniqueId val="{00000070-6669-43F4-A0AB-CC7FF4F218AE}"/>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072-6669-43F4-A0AB-CC7FF4F218AE}"/>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074-6669-43F4-A0AB-CC7FF4F218AE}"/>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076-6669-43F4-A0AB-CC7FF4F218AE}"/>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078-6669-43F4-A0AB-CC7FF4F218AE}"/>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07A-6669-43F4-A0AB-CC7FF4F218AE}"/>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07C-6669-43F4-A0AB-CC7FF4F218AE}"/>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07E-6669-43F4-A0AB-CC7FF4F218AE}"/>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080-6669-43F4-A0AB-CC7FF4F218AE}"/>
              </c:ext>
            </c:extLst>
          </c:dPt>
          <c:dPt>
            <c:idx val="13"/>
            <c:invertIfNegative val="0"/>
            <c:bubble3D val="0"/>
            <c:spPr>
              <a:solidFill>
                <a:srgbClr val="008080"/>
              </a:solidFill>
              <a:ln>
                <a:solidFill>
                  <a:schemeClr val="bg1"/>
                </a:solidFill>
              </a:ln>
              <a:effectLst/>
            </c:spPr>
            <c:extLst>
              <c:ext xmlns:c16="http://schemas.microsoft.com/office/drawing/2014/chart" uri="{C3380CC4-5D6E-409C-BE32-E72D297353CC}">
                <c16:uniqueId val="{00000082-6669-43F4-A0AB-CC7FF4F218AE}"/>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084-6669-43F4-A0AB-CC7FF4F218AE}"/>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086-6669-43F4-A0AB-CC7FF4F218AE}"/>
              </c:ext>
            </c:extLst>
          </c:dPt>
          <c:dPt>
            <c:idx val="16"/>
            <c:invertIfNegative val="0"/>
            <c:bubble3D val="0"/>
            <c:spPr>
              <a:solidFill>
                <a:srgbClr val="0091DA"/>
              </a:solidFill>
              <a:ln>
                <a:solidFill>
                  <a:schemeClr val="bg1"/>
                </a:solidFill>
              </a:ln>
              <a:effectLst/>
            </c:spPr>
            <c:extLst>
              <c:ext xmlns:c16="http://schemas.microsoft.com/office/drawing/2014/chart" uri="{C3380CC4-5D6E-409C-BE32-E72D297353CC}">
                <c16:uniqueId val="{00000088-6669-43F4-A0AB-CC7FF4F218AE}"/>
              </c:ext>
            </c:extLst>
          </c:dPt>
          <c:dLbls>
            <c:dLbl>
              <c:idx val="0"/>
              <c:tx>
                <c:rich>
                  <a:bodyPr/>
                  <a:lstStyle/>
                  <a:p>
                    <a:fld id="{61929911-2110-4DCC-9986-75996039219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6A-6669-43F4-A0AB-CC7FF4F218AE}"/>
                </c:ext>
              </c:extLst>
            </c:dLbl>
            <c:dLbl>
              <c:idx val="1"/>
              <c:tx>
                <c:rich>
                  <a:bodyPr/>
                  <a:lstStyle/>
                  <a:p>
                    <a:fld id="{9CA9DE2C-0285-4EFF-BBFB-5B100C27ED7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C-6669-43F4-A0AB-CC7FF4F218AE}"/>
                </c:ext>
              </c:extLst>
            </c:dLbl>
            <c:dLbl>
              <c:idx val="2"/>
              <c:tx>
                <c:rich>
                  <a:bodyPr/>
                  <a:lstStyle/>
                  <a:p>
                    <a:fld id="{69EB37CB-3E18-4A71-ADA3-5E9DD1C6730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6E-6669-43F4-A0AB-CC7FF4F218AE}"/>
                </c:ext>
              </c:extLst>
            </c:dLbl>
            <c:dLbl>
              <c:idx val="3"/>
              <c:tx>
                <c:rich>
                  <a:bodyPr/>
                  <a:lstStyle/>
                  <a:p>
                    <a:fld id="{61F8C5C3-E0B2-432F-897A-8BF87FE921A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0-6669-43F4-A0AB-CC7FF4F218AE}"/>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319C1FC2-83E9-4B4E-B5E8-B17FBD9F93C1}"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9-6669-43F4-A0AB-CC7FF4F218AE}"/>
                </c:ext>
              </c:extLst>
            </c:dLbl>
            <c:dLbl>
              <c:idx val="5"/>
              <c:tx>
                <c:rich>
                  <a:bodyPr/>
                  <a:lstStyle/>
                  <a:p>
                    <a:fld id="{92755B76-106C-4D1B-8126-B2FAFF07D8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2-6669-43F4-A0AB-CC7FF4F218AE}"/>
                </c:ext>
              </c:extLst>
            </c:dLbl>
            <c:dLbl>
              <c:idx val="6"/>
              <c:tx>
                <c:rich>
                  <a:bodyPr/>
                  <a:lstStyle/>
                  <a:p>
                    <a:fld id="{4A1422FC-8DD9-411A-84C0-27AB4C20FDF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4-6669-43F4-A0AB-CC7FF4F218AE}"/>
                </c:ext>
              </c:extLst>
            </c:dLbl>
            <c:dLbl>
              <c:idx val="7"/>
              <c:tx>
                <c:rich>
                  <a:bodyPr/>
                  <a:lstStyle/>
                  <a:p>
                    <a:fld id="{A9BB9790-FBCB-4FBB-94EB-449E0956C6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6-6669-43F4-A0AB-CC7FF4F218AE}"/>
                </c:ext>
              </c:extLst>
            </c:dLbl>
            <c:dLbl>
              <c:idx val="8"/>
              <c:tx>
                <c:rich>
                  <a:bodyPr/>
                  <a:lstStyle/>
                  <a:p>
                    <a:fld id="{51B11D29-DC4D-4610-83D7-1314C62522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8-6669-43F4-A0AB-CC7FF4F218AE}"/>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B0ECD166-E3FC-4F33-93FA-CD9C31D1E34E}"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A-6669-43F4-A0AB-CC7FF4F218AE}"/>
                </c:ext>
              </c:extLst>
            </c:dLbl>
            <c:dLbl>
              <c:idx val="10"/>
              <c:tx>
                <c:rich>
                  <a:bodyPr/>
                  <a:lstStyle/>
                  <a:p>
                    <a:fld id="{C1ECF50B-BFE5-4D3B-860F-DF04E993728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C-6669-43F4-A0AB-CC7FF4F218AE}"/>
                </c:ext>
              </c:extLst>
            </c:dLbl>
            <c:dLbl>
              <c:idx val="11"/>
              <c:tx>
                <c:rich>
                  <a:bodyPr/>
                  <a:lstStyle/>
                  <a:p>
                    <a:fld id="{802AA866-4758-49B8-BE25-ED334E083D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7E-6669-43F4-A0AB-CC7FF4F218AE}"/>
                </c:ext>
              </c:extLst>
            </c:dLbl>
            <c:dLbl>
              <c:idx val="12"/>
              <c:tx>
                <c:rich>
                  <a:bodyPr/>
                  <a:lstStyle/>
                  <a:p>
                    <a:fld id="{7545DB3E-A3F6-4C4A-8E16-0A66EF5EAD9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0-6669-43F4-A0AB-CC7FF4F218AE}"/>
                </c:ext>
              </c:extLst>
            </c:dLbl>
            <c:dLbl>
              <c:idx val="13"/>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A4989B4C-893F-4F0B-863D-AAD49C6F48C6}"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2-6669-43F4-A0AB-CC7FF4F218AE}"/>
                </c:ext>
              </c:extLst>
            </c:dLbl>
            <c:dLbl>
              <c:idx val="14"/>
              <c:tx>
                <c:rich>
                  <a:bodyPr/>
                  <a:lstStyle/>
                  <a:p>
                    <a:fld id="{84BB9E24-E40B-473C-881A-EA93717E4C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4-6669-43F4-A0AB-CC7FF4F218AE}"/>
                </c:ext>
              </c:extLst>
            </c:dLbl>
            <c:dLbl>
              <c:idx val="15"/>
              <c:tx>
                <c:rich>
                  <a:bodyPr/>
                  <a:lstStyle/>
                  <a:p>
                    <a:fld id="{994E5F21-7DC2-4DF4-BC10-04ACB0CACCB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6-6669-43F4-A0AB-CC7FF4F218AE}"/>
                </c:ext>
              </c:extLst>
            </c:dLbl>
            <c:dLbl>
              <c:idx val="16"/>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6F1E7F1E-DE58-4399-84B3-29A8A71B213B}"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88-6669-43F4-A0AB-CC7FF4F218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Sheet1!$F$2:$F$18</c:f>
              <c:numCache>
                <c:formatCode>0%</c:formatCode>
                <c:ptCount val="17"/>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7.0000000000000007E-2</c:v>
                </c:pt>
                <c:pt idx="13">
                  <c:v>7.0000000000000007E-2</c:v>
                </c:pt>
                <c:pt idx="14">
                  <c:v>7.0000000000000007E-2</c:v>
                </c:pt>
                <c:pt idx="15">
                  <c:v>7.0000000000000007E-2</c:v>
                </c:pt>
                <c:pt idx="16">
                  <c:v>7.0000000000000007E-2</c:v>
                </c:pt>
              </c:numCache>
            </c:numRef>
          </c:val>
          <c:extLst>
            <c:ext xmlns:c15="http://schemas.microsoft.com/office/drawing/2012/chart" uri="{02D57815-91ED-43cb-92C2-25804820EDAC}">
              <c15:datalabelsRange>
                <c15:f>Sheet1!$P$2:$P$19</c15:f>
                <c15:dlblRangeCache>
                  <c:ptCount val="18"/>
                  <c:pt idx="0">
                    <c:v>41.5</c:v>
                  </c:pt>
                  <c:pt idx="1">
                    <c:v>68.8</c:v>
                  </c:pt>
                  <c:pt idx="2">
                    <c:v>46.7</c:v>
                  </c:pt>
                  <c:pt idx="3">
                    <c:v>57.8</c:v>
                  </c:pt>
                  <c:pt idx="4">
                    <c:v>53.7</c:v>
                  </c:pt>
                  <c:pt idx="5">
                    <c:v>47.7</c:v>
                  </c:pt>
                  <c:pt idx="6">
                    <c:v>36.5</c:v>
                  </c:pt>
                  <c:pt idx="7">
                    <c:v>54.5</c:v>
                  </c:pt>
                  <c:pt idx="8">
                    <c:v>50.1</c:v>
                  </c:pt>
                  <c:pt idx="9">
                    <c:v>47.2</c:v>
                  </c:pt>
                  <c:pt idx="10">
                    <c:v>59.5</c:v>
                  </c:pt>
                  <c:pt idx="11">
                    <c:v>43.4</c:v>
                  </c:pt>
                  <c:pt idx="12">
                    <c:v>51.1</c:v>
                  </c:pt>
                  <c:pt idx="13">
                    <c:v>54.0</c:v>
                  </c:pt>
                  <c:pt idx="14">
                    <c:v>53.8</c:v>
                  </c:pt>
                  <c:pt idx="15">
                    <c:v>47.0</c:v>
                  </c:pt>
                  <c:pt idx="16">
                    <c:v>50.6</c:v>
                  </c:pt>
                </c15:dlblRangeCache>
              </c15:datalabelsRange>
            </c:ext>
            <c:ext xmlns:c16="http://schemas.microsoft.com/office/drawing/2014/chart" uri="{C3380CC4-5D6E-409C-BE32-E72D297353CC}">
              <c16:uniqueId val="{0000008A-6669-43F4-A0AB-CC7FF4F218AE}"/>
            </c:ext>
          </c:extLst>
        </c:ser>
        <c:ser>
          <c:idx val="5"/>
          <c:order val="5"/>
          <c:tx>
            <c:strRef>
              <c:f>Sheet1!$G$1</c:f>
              <c:strCache>
                <c:ptCount val="1"/>
                <c:pt idx="0">
                  <c:v>Column3</c:v>
                </c:pt>
              </c:strCache>
            </c:strRef>
          </c:tx>
          <c:spPr>
            <a:solidFill>
              <a:srgbClr val="FAE4D3"/>
            </a:solidFill>
            <a:ln>
              <a:solidFill>
                <a:schemeClr val="bg1"/>
              </a:solid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64934DD3-8F1C-47C1-A2CE-3660BA7FDF6B}"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4A-6F5B-4D01-801D-1414D4880C58}"/>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23C21683-369D-43B0-9F5D-0761385289F0}"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9-6F5B-4D01-801D-1414D4880C58}"/>
                </c:ext>
              </c:extLst>
            </c:dLbl>
            <c:dLbl>
              <c:idx val="2"/>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51A1C1EB-A18B-4209-BD84-612722091A80}"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8-6F5B-4D01-801D-1414D4880C58}"/>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952457BE-651E-49BB-9CA5-67CCCC469196}"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7-6F5B-4D01-801D-1414D4880C58}"/>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E7D35B9C-6042-4D4F-A611-11779F0AFD96}"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6-6F5B-4D01-801D-1414D4880C58}"/>
                </c:ext>
              </c:extLst>
            </c:dLbl>
            <c:dLbl>
              <c:idx val="5"/>
              <c:tx>
                <c:rich>
                  <a:bodyPr/>
                  <a:lstStyle/>
                  <a:p>
                    <a:fld id="{A34F73ED-EC8E-47F3-844A-175574E507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5A-4324-8921-8DA6D0EF1EDF}"/>
                </c:ext>
              </c:extLst>
            </c:dLbl>
            <c:dLbl>
              <c:idx val="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E4F58696-43BE-4D9D-BB51-A40D2A34B88A}"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5-6F5B-4D01-801D-1414D4880C58}"/>
                </c:ext>
              </c:extLst>
            </c:dLbl>
            <c:dLbl>
              <c:idx val="7"/>
              <c:tx>
                <c:rich>
                  <a:bodyPr/>
                  <a:lstStyle/>
                  <a:p>
                    <a:fld id="{559B8BD5-6BCE-4FFF-ABAC-3A80932C4AA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F5A-4324-8921-8DA6D0EF1EDF}"/>
                </c:ext>
              </c:extLst>
            </c:dLbl>
            <c:dLbl>
              <c:idx val="8"/>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3DF298BB-03D9-4902-BF75-85CAD553A40D}"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4-6F5B-4D01-801D-1414D4880C58}"/>
                </c:ext>
              </c:extLst>
            </c:dLbl>
            <c:dLbl>
              <c:idx val="9"/>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00F64FFF-2863-4D2E-A123-0454A65C2421}"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5A-4324-8921-8DA6D0EF1EDF}"/>
                </c:ext>
              </c:extLst>
            </c:dLbl>
            <c:dLbl>
              <c:idx val="10"/>
              <c:tx>
                <c:rich>
                  <a:bodyPr/>
                  <a:lstStyle/>
                  <a:p>
                    <a:fld id="{B4BD6680-F4C5-449B-82B4-0EE43EE874B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F5A-4324-8921-8DA6D0EF1EDF}"/>
                </c:ext>
              </c:extLst>
            </c:dLbl>
            <c:dLbl>
              <c:idx val="11"/>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982860AB-2F7E-4ED3-94EB-1AA05F1D9180}"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3-6F5B-4D01-801D-1414D4880C58}"/>
                </c:ext>
              </c:extLst>
            </c:dLbl>
            <c:dLbl>
              <c:idx val="12"/>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64B35334-6220-4261-8565-54B999BC439B}"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2-6F5B-4D01-801D-1414D4880C58}"/>
                </c:ext>
              </c:extLst>
            </c:dLbl>
            <c:dLbl>
              <c:idx val="13"/>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181A5F6E-0B72-40C6-B5B7-D2B922D5C379}"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1-6F5B-4D01-801D-1414D4880C58}"/>
                </c:ext>
              </c:extLst>
            </c:dLbl>
            <c:dLbl>
              <c:idx val="1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CB597A91-CCEB-4ABF-BDF1-02808BC9B384}"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F5A-4324-8921-8DA6D0EF1EDF}"/>
                </c:ext>
              </c:extLst>
            </c:dLbl>
            <c:dLbl>
              <c:idx val="1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F2235F3A-1050-4C82-ACB8-DB64720106EE}"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40-6F5B-4D01-801D-1414D4880C58}"/>
                </c:ext>
              </c:extLst>
            </c:dLbl>
            <c:dLbl>
              <c:idx val="1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3A14BFEC-B9B9-412C-A83D-B3B3374C2088}"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2F5A-4324-8921-8DA6D0EF1ED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Sheet1!$G$2:$G$18</c:f>
              <c:numCache>
                <c:formatCode>0%</c:formatCode>
                <c:ptCount val="17"/>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numCache>
            </c:numRef>
          </c:val>
          <c:extLst>
            <c:ext xmlns:c15="http://schemas.microsoft.com/office/drawing/2012/chart" uri="{02D57815-91ED-43cb-92C2-25804820EDAC}">
              <c15:datalabelsRange>
                <c15:f>Sheet1!$Y$2:$Y$18</c15:f>
                <c15:dlblRangeCache>
                  <c:ptCount val="17"/>
                  <c:pt idx="0">
                    <c:v>▼ -5.5</c:v>
                  </c:pt>
                  <c:pt idx="1">
                    <c:v>▼ -0.5</c:v>
                  </c:pt>
                  <c:pt idx="2">
                    <c:v>▼ -1.6</c:v>
                  </c:pt>
                  <c:pt idx="3">
                    <c:v>▼ -0.4</c:v>
                  </c:pt>
                  <c:pt idx="4">
                    <c:v>▼ -2.0</c:v>
                  </c:pt>
                  <c:pt idx="5">
                    <c:v>▲ 1.1</c:v>
                  </c:pt>
                  <c:pt idx="6">
                    <c:v>▼ -1.7</c:v>
                  </c:pt>
                  <c:pt idx="7">
                    <c:v>▲ 0.2</c:v>
                  </c:pt>
                  <c:pt idx="8">
                    <c:v>▼ -1.3</c:v>
                  </c:pt>
                  <c:pt idx="9">
                    <c:v>▼ -0.4</c:v>
                  </c:pt>
                  <c:pt idx="10">
                    <c:v>▲ 0.1</c:v>
                  </c:pt>
                  <c:pt idx="11">
                    <c:v>▼ -0.4</c:v>
                  </c:pt>
                  <c:pt idx="12">
                    <c:v>▼ -0.6</c:v>
                  </c:pt>
                  <c:pt idx="13">
                    <c:v>▼ -0.3</c:v>
                  </c:pt>
                  <c:pt idx="14">
                    <c:v>▼ -0.9</c:v>
                  </c:pt>
                  <c:pt idx="15">
                    <c:v>▼ -0.5</c:v>
                  </c:pt>
                  <c:pt idx="16">
                    <c:v>▼ -0.6</c:v>
                  </c:pt>
                </c15:dlblRangeCache>
              </c15:datalabelsRange>
            </c:ext>
            <c:ext xmlns:c16="http://schemas.microsoft.com/office/drawing/2014/chart" uri="{C3380CC4-5D6E-409C-BE32-E72D297353CC}">
              <c16:uniqueId val="{0000008B-6669-43F4-A0AB-CC7FF4F218AE}"/>
            </c:ext>
          </c:extLst>
        </c:ser>
        <c:ser>
          <c:idx val="6"/>
          <c:order val="6"/>
          <c:tx>
            <c:strRef>
              <c:f>Sheet1!$H$1</c:f>
              <c:strCache>
                <c:ptCount val="1"/>
                <c:pt idx="0">
                  <c:v>Column4</c:v>
                </c:pt>
              </c:strCache>
            </c:strRef>
          </c:tx>
          <c:spPr>
            <a:solidFill>
              <a:srgbClr val="0091DA"/>
            </a:solidFill>
            <a:ln>
              <a:solidFill>
                <a:schemeClr val="bg1"/>
              </a:solidFill>
            </a:ln>
            <a:effectLst/>
          </c:spPr>
          <c:invertIfNegative val="0"/>
          <c:dPt>
            <c:idx val="0"/>
            <c:invertIfNegative val="0"/>
            <c:bubble3D val="0"/>
            <c:spPr>
              <a:solidFill>
                <a:srgbClr val="FBE8D9"/>
              </a:solidFill>
              <a:ln>
                <a:solidFill>
                  <a:schemeClr val="bg1"/>
                </a:solidFill>
              </a:ln>
              <a:effectLst/>
            </c:spPr>
            <c:extLst>
              <c:ext xmlns:c16="http://schemas.microsoft.com/office/drawing/2014/chart" uri="{C3380CC4-5D6E-409C-BE32-E72D297353CC}">
                <c16:uniqueId val="{0000008D-6669-43F4-A0AB-CC7FF4F218AE}"/>
              </c:ext>
            </c:extLst>
          </c:dPt>
          <c:dPt>
            <c:idx val="1"/>
            <c:invertIfNegative val="0"/>
            <c:bubble3D val="0"/>
            <c:spPr>
              <a:solidFill>
                <a:srgbClr val="FBE8D9"/>
              </a:solidFill>
              <a:ln>
                <a:solidFill>
                  <a:schemeClr val="bg1"/>
                </a:solidFill>
              </a:ln>
              <a:effectLst/>
            </c:spPr>
            <c:extLst>
              <c:ext xmlns:c16="http://schemas.microsoft.com/office/drawing/2014/chart" uri="{C3380CC4-5D6E-409C-BE32-E72D297353CC}">
                <c16:uniqueId val="{0000008F-6669-43F4-A0AB-CC7FF4F218AE}"/>
              </c:ext>
            </c:extLst>
          </c:dPt>
          <c:dPt>
            <c:idx val="2"/>
            <c:invertIfNegative val="0"/>
            <c:bubble3D val="0"/>
            <c:spPr>
              <a:solidFill>
                <a:srgbClr val="FBE8D9"/>
              </a:solidFill>
              <a:ln>
                <a:solidFill>
                  <a:schemeClr val="bg1"/>
                </a:solidFill>
              </a:ln>
              <a:effectLst/>
            </c:spPr>
            <c:extLst>
              <c:ext xmlns:c16="http://schemas.microsoft.com/office/drawing/2014/chart" uri="{C3380CC4-5D6E-409C-BE32-E72D297353CC}">
                <c16:uniqueId val="{00000091-6669-43F4-A0AB-CC7FF4F218AE}"/>
              </c:ext>
            </c:extLst>
          </c:dPt>
          <c:dPt>
            <c:idx val="3"/>
            <c:invertIfNegative val="0"/>
            <c:bubble3D val="0"/>
            <c:spPr>
              <a:solidFill>
                <a:srgbClr val="FBE8D9"/>
              </a:solidFill>
              <a:ln>
                <a:solidFill>
                  <a:schemeClr val="bg1"/>
                </a:solidFill>
              </a:ln>
              <a:effectLst/>
            </c:spPr>
            <c:extLst>
              <c:ext xmlns:c16="http://schemas.microsoft.com/office/drawing/2014/chart" uri="{C3380CC4-5D6E-409C-BE32-E72D297353CC}">
                <c16:uniqueId val="{00000093-6669-43F4-A0AB-CC7FF4F218AE}"/>
              </c:ext>
            </c:extLst>
          </c:dPt>
          <c:dPt>
            <c:idx val="4"/>
            <c:invertIfNegative val="0"/>
            <c:bubble3D val="0"/>
            <c:spPr>
              <a:solidFill>
                <a:srgbClr val="E87722"/>
              </a:solidFill>
              <a:ln>
                <a:solidFill>
                  <a:schemeClr val="bg1"/>
                </a:solidFill>
              </a:ln>
              <a:effectLst/>
            </c:spPr>
            <c:extLst>
              <c:ext xmlns:c16="http://schemas.microsoft.com/office/drawing/2014/chart" uri="{C3380CC4-5D6E-409C-BE32-E72D297353CC}">
                <c16:uniqueId val="{00000095-6669-43F4-A0AB-CC7FF4F218AE}"/>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097-6669-43F4-A0AB-CC7FF4F218AE}"/>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099-6669-43F4-A0AB-CC7FF4F218AE}"/>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09B-6669-43F4-A0AB-CC7FF4F218AE}"/>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09D-6669-43F4-A0AB-CC7FF4F218AE}"/>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09F-6669-43F4-A0AB-CC7FF4F218AE}"/>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0A1-6669-43F4-A0AB-CC7FF4F218AE}"/>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0A3-6669-43F4-A0AB-CC7FF4F218AE}"/>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0A5-6669-43F4-A0AB-CC7FF4F218AE}"/>
              </c:ext>
            </c:extLst>
          </c:dPt>
          <c:dPt>
            <c:idx val="13"/>
            <c:invertIfNegative val="0"/>
            <c:bubble3D val="0"/>
            <c:spPr>
              <a:solidFill>
                <a:srgbClr val="008080"/>
              </a:solidFill>
              <a:ln>
                <a:solidFill>
                  <a:schemeClr val="bg1"/>
                </a:solidFill>
              </a:ln>
              <a:effectLst/>
            </c:spPr>
            <c:extLst>
              <c:ext xmlns:c16="http://schemas.microsoft.com/office/drawing/2014/chart" uri="{C3380CC4-5D6E-409C-BE32-E72D297353CC}">
                <c16:uniqueId val="{000000A7-6669-43F4-A0AB-CC7FF4F218AE}"/>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0A9-6669-43F4-A0AB-CC7FF4F218AE}"/>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0AB-6669-43F4-A0AB-CC7FF4F218AE}"/>
              </c:ext>
            </c:extLst>
          </c:dPt>
          <c:dLbls>
            <c:dLbl>
              <c:idx val="0"/>
              <c:tx>
                <c:rich>
                  <a:bodyPr/>
                  <a:lstStyle/>
                  <a:p>
                    <a:fld id="{D7E02E91-F07C-44BC-8F89-4C283E6D08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8D-6669-43F4-A0AB-CC7FF4F218AE}"/>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8F-6669-43F4-A0AB-CC7FF4F218AE}"/>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1-6669-43F4-A0AB-CC7FF4F218AE}"/>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3-6669-43F4-A0AB-CC7FF4F218AE}"/>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5-6669-43F4-A0AB-CC7FF4F218AE}"/>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7-6669-43F4-A0AB-CC7FF4F218AE}"/>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9-6669-43F4-A0AB-CC7FF4F218AE}"/>
                </c:ext>
              </c:extLst>
            </c:dLbl>
            <c:dLbl>
              <c:idx val="7"/>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B-6669-43F4-A0AB-CC7FF4F218AE}"/>
                </c:ext>
              </c:extLst>
            </c:dLbl>
            <c:dLbl>
              <c:idx val="8"/>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D-6669-43F4-A0AB-CC7FF4F218AE}"/>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9F-6669-43F4-A0AB-CC7FF4F218AE}"/>
                </c:ext>
              </c:extLst>
            </c:dLbl>
            <c:dLbl>
              <c:idx val="1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1-6669-43F4-A0AB-CC7FF4F218AE}"/>
                </c:ext>
              </c:extLst>
            </c:dLbl>
            <c:dLbl>
              <c:idx val="1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3-6669-43F4-A0AB-CC7FF4F218AE}"/>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5-6669-43F4-A0AB-CC7FF4F218AE}"/>
                </c:ext>
              </c:extLst>
            </c:dLbl>
            <c:dLbl>
              <c:idx val="13"/>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7-6669-43F4-A0AB-CC7FF4F218AE}"/>
                </c:ext>
              </c:extLst>
            </c:dLbl>
            <c:dLbl>
              <c:idx val="14"/>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9-6669-43F4-A0AB-CC7FF4F218AE}"/>
                </c:ext>
              </c:extLst>
            </c:dLbl>
            <c:dLbl>
              <c:idx val="1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B-6669-43F4-A0AB-CC7FF4F218AE}"/>
                </c:ext>
              </c:extLst>
            </c:dLbl>
            <c:dLbl>
              <c:idx val="16"/>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AC-6669-43F4-A0AB-CC7FF4F218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Sheet1!$H$2:$H$18</c:f>
              <c:numCache>
                <c:formatCode>General</c:formatCode>
                <c:ptCount val="17"/>
              </c:numCache>
            </c:numRef>
          </c:val>
          <c:extLst>
            <c:ext xmlns:c15="http://schemas.microsoft.com/office/drawing/2012/chart" uri="{02D57815-91ED-43cb-92C2-25804820EDAC}">
              <c15:datalabelsRange>
                <c15:f>Sheet1!$U$2:$U$18</c15:f>
                <c15:dlblRangeCache>
                  <c:ptCount val="17"/>
                  <c:pt idx="0">
                    <c:v>60.6</c:v>
                  </c:pt>
                  <c:pt idx="1">
                    <c:v>87.2</c:v>
                  </c:pt>
                  <c:pt idx="2">
                    <c:v>65.8</c:v>
                  </c:pt>
                  <c:pt idx="3">
                    <c:v>77.1</c:v>
                  </c:pt>
                  <c:pt idx="4">
                    <c:v>72.6</c:v>
                  </c:pt>
                  <c:pt idx="5">
                    <c:v>49.4</c:v>
                  </c:pt>
                  <c:pt idx="6">
                    <c:v>55.2</c:v>
                  </c:pt>
                  <c:pt idx="7">
                    <c:v>78.2</c:v>
                  </c:pt>
                  <c:pt idx="8">
                    <c:v>66.2</c:v>
                  </c:pt>
                  <c:pt idx="9">
                    <c:v>62.3</c:v>
                  </c:pt>
                  <c:pt idx="10">
                    <c:v>68.9</c:v>
                  </c:pt>
                  <c:pt idx="11">
                    <c:v>61.5</c:v>
                  </c:pt>
                  <c:pt idx="12">
                    <c:v>55.2</c:v>
                  </c:pt>
                  <c:pt idx="13">
                    <c:v>62.7</c:v>
                  </c:pt>
                  <c:pt idx="14">
                    <c:v>66.8</c:v>
                  </c:pt>
                  <c:pt idx="15">
                    <c:v>61.1</c:v>
                  </c:pt>
                  <c:pt idx="16">
                    <c:v>63.9</c:v>
                  </c:pt>
                </c15:dlblRangeCache>
              </c15:datalabelsRange>
            </c:ext>
            <c:ext xmlns:c16="http://schemas.microsoft.com/office/drawing/2014/chart" uri="{C3380CC4-5D6E-409C-BE32-E72D297353CC}">
              <c16:uniqueId val="{000000AD-6669-43F4-A0AB-CC7FF4F218AE}"/>
            </c:ext>
          </c:extLst>
        </c:ser>
        <c:ser>
          <c:idx val="8"/>
          <c:order val="7"/>
          <c:tx>
            <c:strRef>
              <c:f>Sheet1!$I$1</c:f>
              <c:strCache>
                <c:ptCount val="1"/>
                <c:pt idx="0">
                  <c:v>BM 2025</c:v>
                </c:pt>
              </c:strCache>
            </c:strRef>
          </c:tx>
          <c:spPr>
            <a:solidFill>
              <a:schemeClr val="accent3">
                <a:lumMod val="60000"/>
              </a:schemeClr>
            </a:solidFill>
            <a:ln>
              <a:noFill/>
            </a:ln>
            <a:effectLst/>
          </c:spPr>
          <c:invertIfNegative val="0"/>
          <c:dPt>
            <c:idx val="0"/>
            <c:invertIfNegative val="0"/>
            <c:bubble3D val="0"/>
            <c:spPr>
              <a:solidFill>
                <a:srgbClr val="FBE8D9"/>
              </a:solidFill>
              <a:ln>
                <a:solidFill>
                  <a:schemeClr val="bg1"/>
                </a:solidFill>
              </a:ln>
              <a:effectLst/>
            </c:spPr>
            <c:extLst>
              <c:ext xmlns:c16="http://schemas.microsoft.com/office/drawing/2014/chart" uri="{C3380CC4-5D6E-409C-BE32-E72D297353CC}">
                <c16:uniqueId val="{000000B0-6669-43F4-A0AB-CC7FF4F218AE}"/>
              </c:ext>
            </c:extLst>
          </c:dPt>
          <c:dPt>
            <c:idx val="1"/>
            <c:invertIfNegative val="0"/>
            <c:bubble3D val="0"/>
            <c:spPr>
              <a:solidFill>
                <a:srgbClr val="FBE8D9"/>
              </a:solidFill>
              <a:ln>
                <a:solidFill>
                  <a:schemeClr val="bg1"/>
                </a:solidFill>
              </a:ln>
              <a:effectLst/>
            </c:spPr>
            <c:extLst>
              <c:ext xmlns:c16="http://schemas.microsoft.com/office/drawing/2014/chart" uri="{C3380CC4-5D6E-409C-BE32-E72D297353CC}">
                <c16:uniqueId val="{000000B2-6669-43F4-A0AB-CC7FF4F218AE}"/>
              </c:ext>
            </c:extLst>
          </c:dPt>
          <c:dPt>
            <c:idx val="2"/>
            <c:invertIfNegative val="0"/>
            <c:bubble3D val="0"/>
            <c:spPr>
              <a:solidFill>
                <a:srgbClr val="FBE8D9"/>
              </a:solidFill>
              <a:ln>
                <a:solidFill>
                  <a:schemeClr val="bg1"/>
                </a:solidFill>
              </a:ln>
              <a:effectLst/>
            </c:spPr>
            <c:extLst>
              <c:ext xmlns:c16="http://schemas.microsoft.com/office/drawing/2014/chart" uri="{C3380CC4-5D6E-409C-BE32-E72D297353CC}">
                <c16:uniqueId val="{000000B4-6669-43F4-A0AB-CC7FF4F218AE}"/>
              </c:ext>
            </c:extLst>
          </c:dPt>
          <c:dPt>
            <c:idx val="3"/>
            <c:invertIfNegative val="0"/>
            <c:bubble3D val="0"/>
            <c:spPr>
              <a:solidFill>
                <a:srgbClr val="FBE8D9"/>
              </a:solidFill>
              <a:ln>
                <a:solidFill>
                  <a:schemeClr val="bg1"/>
                </a:solidFill>
              </a:ln>
              <a:effectLst/>
            </c:spPr>
            <c:extLst>
              <c:ext xmlns:c16="http://schemas.microsoft.com/office/drawing/2014/chart" uri="{C3380CC4-5D6E-409C-BE32-E72D297353CC}">
                <c16:uniqueId val="{000000B6-6669-43F4-A0AB-CC7FF4F218AE}"/>
              </c:ext>
            </c:extLst>
          </c:dPt>
          <c:dPt>
            <c:idx val="4"/>
            <c:invertIfNegative val="0"/>
            <c:bubble3D val="0"/>
            <c:spPr>
              <a:solidFill>
                <a:srgbClr val="E87722"/>
              </a:solidFill>
              <a:ln>
                <a:solidFill>
                  <a:schemeClr val="bg1"/>
                </a:solidFill>
              </a:ln>
              <a:effectLst/>
            </c:spPr>
            <c:extLst>
              <c:ext xmlns:c16="http://schemas.microsoft.com/office/drawing/2014/chart" uri="{C3380CC4-5D6E-409C-BE32-E72D297353CC}">
                <c16:uniqueId val="{000000B8-6669-43F4-A0AB-CC7FF4F218AE}"/>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0BA-6669-43F4-A0AB-CC7FF4F218AE}"/>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0BC-6669-43F4-A0AB-CC7FF4F218AE}"/>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0BE-6669-43F4-A0AB-CC7FF4F218AE}"/>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0C0-6669-43F4-A0AB-CC7FF4F218AE}"/>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0C2-6669-43F4-A0AB-CC7FF4F218AE}"/>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0C4-6669-43F4-A0AB-CC7FF4F218AE}"/>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0C6-6669-43F4-A0AB-CC7FF4F218AE}"/>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0C8-6669-43F4-A0AB-CC7FF4F218AE}"/>
              </c:ext>
            </c:extLst>
          </c:dPt>
          <c:dPt>
            <c:idx val="13"/>
            <c:invertIfNegative val="0"/>
            <c:bubble3D val="0"/>
            <c:spPr>
              <a:solidFill>
                <a:srgbClr val="008080"/>
              </a:solidFill>
              <a:ln>
                <a:solidFill>
                  <a:schemeClr val="bg1"/>
                </a:solidFill>
              </a:ln>
              <a:effectLst/>
            </c:spPr>
            <c:extLst>
              <c:ext xmlns:c16="http://schemas.microsoft.com/office/drawing/2014/chart" uri="{C3380CC4-5D6E-409C-BE32-E72D297353CC}">
                <c16:uniqueId val="{000000CA-6669-43F4-A0AB-CC7FF4F218AE}"/>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0CC-6669-43F4-A0AB-CC7FF4F218AE}"/>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0CE-6669-43F4-A0AB-CC7FF4F218AE}"/>
              </c:ext>
            </c:extLst>
          </c:dPt>
          <c:dPt>
            <c:idx val="16"/>
            <c:invertIfNegative val="0"/>
            <c:bubble3D val="0"/>
            <c:spPr>
              <a:solidFill>
                <a:srgbClr val="0091DA"/>
              </a:solidFill>
              <a:ln>
                <a:noFill/>
              </a:ln>
              <a:effectLst/>
            </c:spPr>
            <c:extLst>
              <c:ext xmlns:c16="http://schemas.microsoft.com/office/drawing/2014/chart" uri="{C3380CC4-5D6E-409C-BE32-E72D297353CC}">
                <c16:uniqueId val="{000000CF-6669-43F4-A0AB-CC7FF4F218AE}"/>
              </c:ext>
            </c:extLst>
          </c:dPt>
          <c:dLbls>
            <c:dLbl>
              <c:idx val="0"/>
              <c:tx>
                <c:rich>
                  <a:bodyPr/>
                  <a:lstStyle/>
                  <a:p>
                    <a:fld id="{9CEBDBF4-4BBF-4E80-9DAF-7507C4E8145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B0-6669-43F4-A0AB-CC7FF4F218AE}"/>
                </c:ext>
              </c:extLst>
            </c:dLbl>
            <c:dLbl>
              <c:idx val="1"/>
              <c:tx>
                <c:rich>
                  <a:bodyPr/>
                  <a:lstStyle/>
                  <a:p>
                    <a:fld id="{B3C6A985-9CBF-435C-B1DC-1BE6FFF9AE4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2-6669-43F4-A0AB-CC7FF4F218AE}"/>
                </c:ext>
              </c:extLst>
            </c:dLbl>
            <c:dLbl>
              <c:idx val="2"/>
              <c:tx>
                <c:rich>
                  <a:bodyPr/>
                  <a:lstStyle/>
                  <a:p>
                    <a:fld id="{8EAF7BA3-B215-4A9A-91BC-64C48626C7E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4-6669-43F4-A0AB-CC7FF4F218AE}"/>
                </c:ext>
              </c:extLst>
            </c:dLbl>
            <c:dLbl>
              <c:idx val="3"/>
              <c:tx>
                <c:rich>
                  <a:bodyPr/>
                  <a:lstStyle/>
                  <a:p>
                    <a:fld id="{43583DE9-631D-4F7A-91A8-99C34C7E472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6-6669-43F4-A0AB-CC7FF4F218AE}"/>
                </c:ext>
              </c:extLst>
            </c:dLbl>
            <c:dLbl>
              <c:idx val="4"/>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fld id="{C1923BF9-0393-44FC-9EC4-D8F3BD757F7C}" type="CELLRANGE">
                      <a:rPr lang="en-US"/>
                      <a:pPr algn="ctr">
                        <a:defRPr lang="en-US"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8-6669-43F4-A0AB-CC7FF4F218AE}"/>
                </c:ext>
              </c:extLst>
            </c:dLbl>
            <c:dLbl>
              <c:idx val="5"/>
              <c:tx>
                <c:rich>
                  <a:bodyPr/>
                  <a:lstStyle/>
                  <a:p>
                    <a:fld id="{972484AA-E64A-409F-BFF5-D4E083C899A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A-6669-43F4-A0AB-CC7FF4F218AE}"/>
                </c:ext>
              </c:extLst>
            </c:dLbl>
            <c:dLbl>
              <c:idx val="6"/>
              <c:tx>
                <c:rich>
                  <a:bodyPr/>
                  <a:lstStyle/>
                  <a:p>
                    <a:fld id="{548BD1FD-C8CE-4D4F-B37F-F172B44A2A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C-6669-43F4-A0AB-CC7FF4F218AE}"/>
                </c:ext>
              </c:extLst>
            </c:dLbl>
            <c:dLbl>
              <c:idx val="7"/>
              <c:tx>
                <c:rich>
                  <a:bodyPr/>
                  <a:lstStyle/>
                  <a:p>
                    <a:fld id="{6D2A0094-E7FF-475A-9352-B9AE17DB6CB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BE-6669-43F4-A0AB-CC7FF4F218AE}"/>
                </c:ext>
              </c:extLst>
            </c:dLbl>
            <c:dLbl>
              <c:idx val="8"/>
              <c:tx>
                <c:rich>
                  <a:bodyPr/>
                  <a:lstStyle/>
                  <a:p>
                    <a:fld id="{6F80B75C-F280-43D2-8AB8-C8F2E60D0F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0-6669-43F4-A0AB-CC7FF4F218AE}"/>
                </c:ext>
              </c:extLst>
            </c:dLbl>
            <c:dLbl>
              <c:idx val="9"/>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fld id="{15FB411D-63FF-455B-93DC-A4A71D615F3D}" type="CELLRANGE">
                      <a:rPr lang="en-US"/>
                      <a:pPr algn="ctr">
                        <a:defRPr lang="en-US"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2-6669-43F4-A0AB-CC7FF4F218AE}"/>
                </c:ext>
              </c:extLst>
            </c:dLbl>
            <c:dLbl>
              <c:idx val="10"/>
              <c:tx>
                <c:rich>
                  <a:bodyPr/>
                  <a:lstStyle/>
                  <a:p>
                    <a:fld id="{3A122FD7-0364-4EF7-B21D-F5D9D5EC61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4-6669-43F4-A0AB-CC7FF4F218AE}"/>
                </c:ext>
              </c:extLst>
            </c:dLbl>
            <c:dLbl>
              <c:idx val="11"/>
              <c:tx>
                <c:rich>
                  <a:bodyPr/>
                  <a:lstStyle/>
                  <a:p>
                    <a:fld id="{47757EFF-50D4-4C42-8523-C15B0EBC33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6-6669-43F4-A0AB-CC7FF4F218AE}"/>
                </c:ext>
              </c:extLst>
            </c:dLbl>
            <c:dLbl>
              <c:idx val="12"/>
              <c:tx>
                <c:rich>
                  <a:bodyPr/>
                  <a:lstStyle/>
                  <a:p>
                    <a:fld id="{32CAAC61-5D35-4809-B55A-3E89FB6EB9D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8-6669-43F4-A0AB-CC7FF4F218AE}"/>
                </c:ext>
              </c:extLst>
            </c:dLbl>
            <c:dLbl>
              <c:idx val="13"/>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fld id="{B4DEDA33-CBC6-4809-BE41-6DB21B23EC41}" type="CELLRANGE">
                      <a:rPr lang="en-US"/>
                      <a:pPr algn="ctr">
                        <a:defRPr lang="en-US"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A-6669-43F4-A0AB-CC7FF4F218AE}"/>
                </c:ext>
              </c:extLst>
            </c:dLbl>
            <c:dLbl>
              <c:idx val="14"/>
              <c:tx>
                <c:rich>
                  <a:bodyPr/>
                  <a:lstStyle/>
                  <a:p>
                    <a:fld id="{CB61C243-B794-4940-A66C-55C4EA665B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C-6669-43F4-A0AB-CC7FF4F218AE}"/>
                </c:ext>
              </c:extLst>
            </c:dLbl>
            <c:dLbl>
              <c:idx val="15"/>
              <c:tx>
                <c:rich>
                  <a:bodyPr/>
                  <a:lstStyle/>
                  <a:p>
                    <a:fld id="{F70206AB-162E-485B-AF6D-0121A73EFD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E-6669-43F4-A0AB-CC7FF4F218AE}"/>
                </c:ext>
              </c:extLst>
            </c:dLbl>
            <c:dLbl>
              <c:idx val="16"/>
              <c:tx>
                <c:rich>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fld id="{6B45209E-4577-499C-9A80-5FA3AC9DD4B6}" type="CELLRANGE">
                      <a:rPr lang="en-US"/>
                      <a:pPr algn="ctr">
                        <a:defRPr lang="en-US"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CF-6669-43F4-A0AB-CC7FF4F218AE}"/>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Sheet1!$I$2:$I$18</c:f>
              <c:numCache>
                <c:formatCode>0%</c:formatCode>
                <c:ptCount val="17"/>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7.0000000000000007E-2</c:v>
                </c:pt>
                <c:pt idx="13">
                  <c:v>7.0000000000000007E-2</c:v>
                </c:pt>
                <c:pt idx="14">
                  <c:v>7.0000000000000007E-2</c:v>
                </c:pt>
                <c:pt idx="15">
                  <c:v>7.0000000000000007E-2</c:v>
                </c:pt>
                <c:pt idx="16">
                  <c:v>7.0000000000000007E-2</c:v>
                </c:pt>
              </c:numCache>
            </c:numRef>
          </c:val>
          <c:extLst>
            <c:ext xmlns:c15="http://schemas.microsoft.com/office/drawing/2012/chart" uri="{02D57815-91ED-43cb-92C2-25804820EDAC}">
              <c15:datalabelsRange>
                <c15:f>Sheet1!$Q$2:$Q$18</c15:f>
                <c15:dlblRangeCache>
                  <c:ptCount val="17"/>
                  <c:pt idx="0">
                    <c:v>46.9</c:v>
                  </c:pt>
                  <c:pt idx="1">
                    <c:v>69.3</c:v>
                  </c:pt>
                  <c:pt idx="2">
                    <c:v>48.3</c:v>
                  </c:pt>
                  <c:pt idx="3">
                    <c:v>58.2</c:v>
                  </c:pt>
                  <c:pt idx="4">
                    <c:v>55.7</c:v>
                  </c:pt>
                  <c:pt idx="5">
                    <c:v>46.5</c:v>
                  </c:pt>
                  <c:pt idx="6">
                    <c:v>38.2</c:v>
                  </c:pt>
                  <c:pt idx="7">
                    <c:v>54.3</c:v>
                  </c:pt>
                  <c:pt idx="8">
                    <c:v>51.4</c:v>
                  </c:pt>
                  <c:pt idx="9">
                    <c:v>47.6</c:v>
                  </c:pt>
                  <c:pt idx="10">
                    <c:v>59.4</c:v>
                  </c:pt>
                  <c:pt idx="11">
                    <c:v>43.8</c:v>
                  </c:pt>
                  <c:pt idx="12">
                    <c:v>51.7</c:v>
                  </c:pt>
                  <c:pt idx="13">
                    <c:v>54.3</c:v>
                  </c:pt>
                  <c:pt idx="14">
                    <c:v>54.7</c:v>
                  </c:pt>
                  <c:pt idx="15">
                    <c:v>47.5</c:v>
                  </c:pt>
                  <c:pt idx="16">
                    <c:v>51.2</c:v>
                  </c:pt>
                </c15:dlblRangeCache>
              </c15:datalabelsRange>
            </c:ext>
            <c:ext xmlns:c16="http://schemas.microsoft.com/office/drawing/2014/chart" uri="{C3380CC4-5D6E-409C-BE32-E72D297353CC}">
              <c16:uniqueId val="{000000D0-6669-43F4-A0AB-CC7FF4F218AE}"/>
            </c:ext>
          </c:extLst>
        </c:ser>
        <c:ser>
          <c:idx val="10"/>
          <c:order val="8"/>
          <c:tx>
            <c:strRef>
              <c:f>Sheet1!$J$1</c:f>
              <c:strCache>
                <c:ptCount val="1"/>
                <c:pt idx="0">
                  <c:v>Column5</c:v>
                </c:pt>
              </c:strCache>
            </c:strRef>
          </c:tx>
          <c:spPr>
            <a:solidFill>
              <a:srgbClr val="FAE4D3"/>
            </a:solidFill>
            <a:ln>
              <a:noFill/>
            </a:ln>
            <a:effectLst/>
          </c:spPr>
          <c:invertIfNegative val="0"/>
          <c:dPt>
            <c:idx val="0"/>
            <c:invertIfNegative val="0"/>
            <c:bubble3D val="0"/>
            <c:spPr>
              <a:solidFill>
                <a:srgbClr val="FAE4D3"/>
              </a:solidFill>
              <a:ln>
                <a:solidFill>
                  <a:schemeClr val="bg1"/>
                </a:solidFill>
              </a:ln>
              <a:effectLst/>
            </c:spPr>
            <c:extLst>
              <c:ext xmlns:c16="http://schemas.microsoft.com/office/drawing/2014/chart" uri="{C3380CC4-5D6E-409C-BE32-E72D297353CC}">
                <c16:uniqueId val="{000000D3-6669-43F4-A0AB-CC7FF4F218AE}"/>
              </c:ext>
            </c:extLst>
          </c:dPt>
          <c:dPt>
            <c:idx val="1"/>
            <c:invertIfNegative val="0"/>
            <c:bubble3D val="0"/>
            <c:spPr>
              <a:solidFill>
                <a:srgbClr val="FAE4D3"/>
              </a:solidFill>
              <a:ln>
                <a:solidFill>
                  <a:schemeClr val="bg1"/>
                </a:solidFill>
              </a:ln>
              <a:effectLst/>
            </c:spPr>
            <c:extLst>
              <c:ext xmlns:c16="http://schemas.microsoft.com/office/drawing/2014/chart" uri="{C3380CC4-5D6E-409C-BE32-E72D297353CC}">
                <c16:uniqueId val="{000000D5-6669-43F4-A0AB-CC7FF4F218AE}"/>
              </c:ext>
            </c:extLst>
          </c:dPt>
          <c:dPt>
            <c:idx val="2"/>
            <c:invertIfNegative val="0"/>
            <c:bubble3D val="0"/>
            <c:spPr>
              <a:solidFill>
                <a:srgbClr val="FAE4D3"/>
              </a:solidFill>
              <a:ln>
                <a:solidFill>
                  <a:schemeClr val="bg1"/>
                </a:solidFill>
              </a:ln>
              <a:effectLst/>
            </c:spPr>
            <c:extLst>
              <c:ext xmlns:c16="http://schemas.microsoft.com/office/drawing/2014/chart" uri="{C3380CC4-5D6E-409C-BE32-E72D297353CC}">
                <c16:uniqueId val="{000000D7-6669-43F4-A0AB-CC7FF4F218AE}"/>
              </c:ext>
            </c:extLst>
          </c:dPt>
          <c:dPt>
            <c:idx val="3"/>
            <c:invertIfNegative val="0"/>
            <c:bubble3D val="0"/>
            <c:spPr>
              <a:solidFill>
                <a:srgbClr val="FAE4D3"/>
              </a:solidFill>
              <a:ln>
                <a:solidFill>
                  <a:schemeClr val="bg1"/>
                </a:solidFill>
              </a:ln>
              <a:effectLst/>
            </c:spPr>
            <c:extLst>
              <c:ext xmlns:c16="http://schemas.microsoft.com/office/drawing/2014/chart" uri="{C3380CC4-5D6E-409C-BE32-E72D297353CC}">
                <c16:uniqueId val="{000000D9-6669-43F4-A0AB-CC7FF4F218AE}"/>
              </c:ext>
            </c:extLst>
          </c:dPt>
          <c:dPt>
            <c:idx val="4"/>
            <c:invertIfNegative val="0"/>
            <c:bubble3D val="0"/>
            <c:spPr>
              <a:solidFill>
                <a:srgbClr val="FAE4D3"/>
              </a:solidFill>
              <a:ln>
                <a:solidFill>
                  <a:schemeClr val="bg1"/>
                </a:solidFill>
              </a:ln>
              <a:effectLst/>
            </c:spPr>
            <c:extLst>
              <c:ext xmlns:c16="http://schemas.microsoft.com/office/drawing/2014/chart" uri="{C3380CC4-5D6E-409C-BE32-E72D297353CC}">
                <c16:uniqueId val="{000000DB-6669-43F4-A0AB-CC7FF4F218AE}"/>
              </c:ext>
            </c:extLst>
          </c:dPt>
          <c:dPt>
            <c:idx val="5"/>
            <c:invertIfNegative val="0"/>
            <c:bubble3D val="0"/>
            <c:spPr>
              <a:solidFill>
                <a:srgbClr val="FAE4D3"/>
              </a:solidFill>
              <a:ln>
                <a:solidFill>
                  <a:schemeClr val="bg1"/>
                </a:solidFill>
              </a:ln>
              <a:effectLst/>
            </c:spPr>
            <c:extLst>
              <c:ext xmlns:c16="http://schemas.microsoft.com/office/drawing/2014/chart" uri="{C3380CC4-5D6E-409C-BE32-E72D297353CC}">
                <c16:uniqueId val="{000000DD-6669-43F4-A0AB-CC7FF4F218AE}"/>
              </c:ext>
            </c:extLst>
          </c:dPt>
          <c:dPt>
            <c:idx val="6"/>
            <c:invertIfNegative val="0"/>
            <c:bubble3D val="0"/>
            <c:spPr>
              <a:solidFill>
                <a:srgbClr val="FAE4D3"/>
              </a:solidFill>
              <a:ln>
                <a:solidFill>
                  <a:schemeClr val="bg1"/>
                </a:solidFill>
              </a:ln>
              <a:effectLst/>
            </c:spPr>
            <c:extLst>
              <c:ext xmlns:c16="http://schemas.microsoft.com/office/drawing/2014/chart" uri="{C3380CC4-5D6E-409C-BE32-E72D297353CC}">
                <c16:uniqueId val="{000000DF-6669-43F4-A0AB-CC7FF4F218AE}"/>
              </c:ext>
            </c:extLst>
          </c:dPt>
          <c:dPt>
            <c:idx val="7"/>
            <c:invertIfNegative val="0"/>
            <c:bubble3D val="0"/>
            <c:spPr>
              <a:solidFill>
                <a:srgbClr val="FAE4D3"/>
              </a:solidFill>
              <a:ln>
                <a:solidFill>
                  <a:schemeClr val="bg1"/>
                </a:solidFill>
              </a:ln>
              <a:effectLst/>
            </c:spPr>
            <c:extLst>
              <c:ext xmlns:c16="http://schemas.microsoft.com/office/drawing/2014/chart" uri="{C3380CC4-5D6E-409C-BE32-E72D297353CC}">
                <c16:uniqueId val="{000000E1-6669-43F4-A0AB-CC7FF4F218AE}"/>
              </c:ext>
            </c:extLst>
          </c:dPt>
          <c:dPt>
            <c:idx val="8"/>
            <c:invertIfNegative val="0"/>
            <c:bubble3D val="0"/>
            <c:spPr>
              <a:solidFill>
                <a:srgbClr val="FAE4D3"/>
              </a:solidFill>
              <a:ln>
                <a:solidFill>
                  <a:schemeClr val="bg1"/>
                </a:solidFill>
              </a:ln>
              <a:effectLst/>
            </c:spPr>
            <c:extLst>
              <c:ext xmlns:c16="http://schemas.microsoft.com/office/drawing/2014/chart" uri="{C3380CC4-5D6E-409C-BE32-E72D297353CC}">
                <c16:uniqueId val="{000000E3-6669-43F4-A0AB-CC7FF4F218AE}"/>
              </c:ext>
            </c:extLst>
          </c:dPt>
          <c:dPt>
            <c:idx val="9"/>
            <c:invertIfNegative val="0"/>
            <c:bubble3D val="0"/>
            <c:spPr>
              <a:solidFill>
                <a:srgbClr val="FAE4D3"/>
              </a:solidFill>
              <a:ln>
                <a:solidFill>
                  <a:schemeClr val="bg1"/>
                </a:solidFill>
              </a:ln>
              <a:effectLst/>
            </c:spPr>
            <c:extLst>
              <c:ext xmlns:c16="http://schemas.microsoft.com/office/drawing/2014/chart" uri="{C3380CC4-5D6E-409C-BE32-E72D297353CC}">
                <c16:uniqueId val="{000000E5-6669-43F4-A0AB-CC7FF4F218AE}"/>
              </c:ext>
            </c:extLst>
          </c:dPt>
          <c:dPt>
            <c:idx val="10"/>
            <c:invertIfNegative val="0"/>
            <c:bubble3D val="0"/>
            <c:spPr>
              <a:solidFill>
                <a:srgbClr val="FAE4D3"/>
              </a:solidFill>
              <a:ln>
                <a:solidFill>
                  <a:schemeClr val="bg1"/>
                </a:solidFill>
              </a:ln>
              <a:effectLst/>
            </c:spPr>
            <c:extLst>
              <c:ext xmlns:c16="http://schemas.microsoft.com/office/drawing/2014/chart" uri="{C3380CC4-5D6E-409C-BE32-E72D297353CC}">
                <c16:uniqueId val="{000000E7-6669-43F4-A0AB-CC7FF4F218AE}"/>
              </c:ext>
            </c:extLst>
          </c:dPt>
          <c:dPt>
            <c:idx val="11"/>
            <c:invertIfNegative val="0"/>
            <c:bubble3D val="0"/>
            <c:spPr>
              <a:solidFill>
                <a:srgbClr val="FAE4D3"/>
              </a:solidFill>
              <a:ln>
                <a:solidFill>
                  <a:schemeClr val="bg1"/>
                </a:solidFill>
              </a:ln>
              <a:effectLst/>
            </c:spPr>
            <c:extLst>
              <c:ext xmlns:c16="http://schemas.microsoft.com/office/drawing/2014/chart" uri="{C3380CC4-5D6E-409C-BE32-E72D297353CC}">
                <c16:uniqueId val="{000000E9-6669-43F4-A0AB-CC7FF4F218AE}"/>
              </c:ext>
            </c:extLst>
          </c:dPt>
          <c:dPt>
            <c:idx val="12"/>
            <c:invertIfNegative val="0"/>
            <c:bubble3D val="0"/>
            <c:spPr>
              <a:solidFill>
                <a:srgbClr val="FAE4D3"/>
              </a:solidFill>
              <a:ln>
                <a:solidFill>
                  <a:schemeClr val="bg1"/>
                </a:solidFill>
              </a:ln>
              <a:effectLst/>
            </c:spPr>
            <c:extLst>
              <c:ext xmlns:c16="http://schemas.microsoft.com/office/drawing/2014/chart" uri="{C3380CC4-5D6E-409C-BE32-E72D297353CC}">
                <c16:uniqueId val="{000000EB-6669-43F4-A0AB-CC7FF4F218AE}"/>
              </c:ext>
            </c:extLst>
          </c:dPt>
          <c:dPt>
            <c:idx val="13"/>
            <c:invertIfNegative val="0"/>
            <c:bubble3D val="0"/>
            <c:spPr>
              <a:solidFill>
                <a:srgbClr val="FAE4D3"/>
              </a:solidFill>
              <a:ln>
                <a:solidFill>
                  <a:schemeClr val="bg1"/>
                </a:solidFill>
              </a:ln>
              <a:effectLst/>
            </c:spPr>
            <c:extLst>
              <c:ext xmlns:c16="http://schemas.microsoft.com/office/drawing/2014/chart" uri="{C3380CC4-5D6E-409C-BE32-E72D297353CC}">
                <c16:uniqueId val="{000000ED-6669-43F4-A0AB-CC7FF4F218AE}"/>
              </c:ext>
            </c:extLst>
          </c:dPt>
          <c:dPt>
            <c:idx val="14"/>
            <c:invertIfNegative val="0"/>
            <c:bubble3D val="0"/>
            <c:spPr>
              <a:solidFill>
                <a:srgbClr val="FAE4D3"/>
              </a:solidFill>
              <a:ln>
                <a:solidFill>
                  <a:schemeClr val="bg1"/>
                </a:solidFill>
              </a:ln>
              <a:effectLst/>
            </c:spPr>
            <c:extLst>
              <c:ext xmlns:c16="http://schemas.microsoft.com/office/drawing/2014/chart" uri="{C3380CC4-5D6E-409C-BE32-E72D297353CC}">
                <c16:uniqueId val="{000000EF-6669-43F4-A0AB-CC7FF4F218AE}"/>
              </c:ext>
            </c:extLst>
          </c:dPt>
          <c:dPt>
            <c:idx val="15"/>
            <c:invertIfNegative val="0"/>
            <c:bubble3D val="0"/>
            <c:spPr>
              <a:solidFill>
                <a:srgbClr val="FAE4D3"/>
              </a:solidFill>
              <a:ln>
                <a:solidFill>
                  <a:schemeClr val="bg1"/>
                </a:solidFill>
              </a:ln>
              <a:effectLst/>
            </c:spPr>
            <c:extLst>
              <c:ext xmlns:c16="http://schemas.microsoft.com/office/drawing/2014/chart" uri="{C3380CC4-5D6E-409C-BE32-E72D297353CC}">
                <c16:uniqueId val="{000000F1-6669-43F4-A0AB-CC7FF4F218AE}"/>
              </c:ext>
            </c:extLst>
          </c:dPt>
          <c:dPt>
            <c:idx val="16"/>
            <c:invertIfNegative val="0"/>
            <c:bubble3D val="0"/>
            <c:spPr>
              <a:solidFill>
                <a:srgbClr val="FAE4D3"/>
              </a:solidFill>
              <a:ln>
                <a:noFill/>
              </a:ln>
              <a:effectLst/>
            </c:spPr>
            <c:extLst>
              <c:ext xmlns:c16="http://schemas.microsoft.com/office/drawing/2014/chart" uri="{C3380CC4-5D6E-409C-BE32-E72D297353CC}">
                <c16:uniqueId val="{000000F2-6669-43F4-A0AB-CC7FF4F218AE}"/>
              </c:ext>
            </c:extLst>
          </c:dPt>
          <c:dLbls>
            <c:dLbl>
              <c:idx val="0"/>
              <c:tx>
                <c:rich>
                  <a:bodyPr/>
                  <a:lstStyle/>
                  <a:p>
                    <a:fld id="{B23B9605-592D-4059-94DA-2B6278D365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D3-6669-43F4-A0AB-CC7FF4F218AE}"/>
                </c:ext>
              </c:extLst>
            </c:dLbl>
            <c:dLbl>
              <c:idx val="1"/>
              <c:tx>
                <c:rich>
                  <a:bodyPr rot="0" spcFirstLastPara="1" vertOverflow="ellipsis" vert="horz" wrap="square" lIns="38100" tIns="19050" rIns="38100" bIns="19050" anchor="ctr" anchorCtr="0">
                    <a:spAutoFit/>
                  </a:bodyPr>
                  <a:lstStyle/>
                  <a:p>
                    <a:pPr algn="ctr">
                      <a:defRPr lang="en-US" sz="1000" b="0" i="0" u="none" strike="noStrike" kern="1200" baseline="0">
                        <a:solidFill>
                          <a:srgbClr val="FF0000"/>
                        </a:solidFill>
                        <a:latin typeface="+mn-lt"/>
                        <a:ea typeface="+mn-ea"/>
                        <a:cs typeface="+mn-cs"/>
                      </a:defRPr>
                    </a:pPr>
                    <a:fld id="{BF43C133-F9D8-4F31-86C7-964ADCE42D57}" type="CELLRANGE">
                      <a:rPr lang="en-US"/>
                      <a:pPr algn="ctr">
                        <a:defRPr lang="en-US"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5-6669-43F4-A0AB-CC7FF4F218AE}"/>
                </c:ext>
              </c:extLst>
            </c:dLbl>
            <c:dLbl>
              <c:idx val="2"/>
              <c:tx>
                <c:rich>
                  <a:bodyPr/>
                  <a:lstStyle/>
                  <a:p>
                    <a:fld id="{C18BE59A-0C90-4902-B8CC-DDD5DBD5281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7-6669-43F4-A0AB-CC7FF4F218AE}"/>
                </c:ext>
              </c:extLst>
            </c:dLbl>
            <c:dLbl>
              <c:idx val="3"/>
              <c:tx>
                <c:rich>
                  <a:bodyPr/>
                  <a:lstStyle/>
                  <a:p>
                    <a:fld id="{CA042C05-1242-44FF-B04D-ABF28959669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9-6669-43F4-A0AB-CC7FF4F218AE}"/>
                </c:ext>
              </c:extLst>
            </c:dLbl>
            <c:dLbl>
              <c:idx val="4"/>
              <c:tx>
                <c:rich>
                  <a:bodyPr/>
                  <a:lstStyle/>
                  <a:p>
                    <a:fld id="{87048F0E-D493-4212-9662-E2DF2BEF4E7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B-6669-43F4-A0AB-CC7FF4F218AE}"/>
                </c:ext>
              </c:extLst>
            </c:dLbl>
            <c:dLbl>
              <c:idx val="5"/>
              <c:tx>
                <c:rich>
                  <a:bodyPr/>
                  <a:lstStyle/>
                  <a:p>
                    <a:fld id="{E76BDD0F-3A92-4677-8391-F6F36A50341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D-6669-43F4-A0AB-CC7FF4F218AE}"/>
                </c:ext>
              </c:extLst>
            </c:dLbl>
            <c:dLbl>
              <c:idx val="6"/>
              <c:tx>
                <c:rich>
                  <a:bodyPr/>
                  <a:lstStyle/>
                  <a:p>
                    <a:fld id="{86D87CD8-11F5-480C-9CBC-72AF99552B0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DF-6669-43F4-A0AB-CC7FF4F218AE}"/>
                </c:ext>
              </c:extLst>
            </c:dLbl>
            <c:dLbl>
              <c:idx val="7"/>
              <c:tx>
                <c:rich>
                  <a:bodyPr/>
                  <a:lstStyle/>
                  <a:p>
                    <a:fld id="{6223EC21-EA0E-435B-AF79-C30EC74B797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1-6669-43F4-A0AB-CC7FF4F218AE}"/>
                </c:ext>
              </c:extLst>
            </c:dLbl>
            <c:dLbl>
              <c:idx val="8"/>
              <c:tx>
                <c:rich>
                  <a:bodyPr/>
                  <a:lstStyle/>
                  <a:p>
                    <a:fld id="{A1E668C0-DA88-481D-A65C-C2A3BDF22D4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3-6669-43F4-A0AB-CC7FF4F218AE}"/>
                </c:ext>
              </c:extLst>
            </c:dLbl>
            <c:dLbl>
              <c:idx val="9"/>
              <c:tx>
                <c:rich>
                  <a:bodyPr/>
                  <a:lstStyle/>
                  <a:p>
                    <a:fld id="{1530A989-DDD9-476D-849F-1D63B1C97A5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5-6669-43F4-A0AB-CC7FF4F218AE}"/>
                </c:ext>
              </c:extLst>
            </c:dLbl>
            <c:dLbl>
              <c:idx val="10"/>
              <c:tx>
                <c:rich>
                  <a:bodyPr/>
                  <a:lstStyle/>
                  <a:p>
                    <a:fld id="{AEAA7D5B-7F8D-4D33-AFFD-D1F8118BC4A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7-6669-43F4-A0AB-CC7FF4F218AE}"/>
                </c:ext>
              </c:extLst>
            </c:dLbl>
            <c:dLbl>
              <c:idx val="11"/>
              <c:tx>
                <c:rich>
                  <a:bodyPr rot="0" spcFirstLastPara="1" vertOverflow="ellipsis" vert="horz" wrap="square" lIns="38100" tIns="19050" rIns="38100" bIns="19050" anchor="ctr" anchorCtr="0">
                    <a:spAutoFit/>
                  </a:bodyPr>
                  <a:lstStyle/>
                  <a:p>
                    <a:pPr algn="ctr">
                      <a:defRPr lang="en-US" sz="1000" b="0" i="0" u="none" strike="noStrike" kern="1200" baseline="0">
                        <a:solidFill>
                          <a:srgbClr val="FF0000"/>
                        </a:solidFill>
                        <a:latin typeface="+mn-lt"/>
                        <a:ea typeface="+mn-ea"/>
                        <a:cs typeface="+mn-cs"/>
                      </a:defRPr>
                    </a:pPr>
                    <a:fld id="{FCCB9584-3780-496F-A3F9-674E188C2E6F}" type="CELLRANGE">
                      <a:rPr lang="en-US"/>
                      <a:pPr algn="ctr">
                        <a:defRPr lang="en-US"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9-6669-43F4-A0AB-CC7FF4F218AE}"/>
                </c:ext>
              </c:extLst>
            </c:dLbl>
            <c:dLbl>
              <c:idx val="12"/>
              <c:tx>
                <c:rich>
                  <a:bodyPr/>
                  <a:lstStyle/>
                  <a:p>
                    <a:fld id="{626AD6DA-4477-4C0B-B539-5234E90F046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B-6669-43F4-A0AB-CC7FF4F218AE}"/>
                </c:ext>
              </c:extLst>
            </c:dLbl>
            <c:dLbl>
              <c:idx val="13"/>
              <c:tx>
                <c:rich>
                  <a:bodyPr/>
                  <a:lstStyle/>
                  <a:p>
                    <a:fld id="{8A59EA32-BCA6-4E62-AACC-D09559E33B4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D-6669-43F4-A0AB-CC7FF4F218AE}"/>
                </c:ext>
              </c:extLst>
            </c:dLbl>
            <c:dLbl>
              <c:idx val="14"/>
              <c:tx>
                <c:rich>
                  <a:bodyPr/>
                  <a:lstStyle/>
                  <a:p>
                    <a:fld id="{9D910235-DBCC-4849-8631-8FF4AD6B56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EF-6669-43F4-A0AB-CC7FF4F218AE}"/>
                </c:ext>
              </c:extLst>
            </c:dLbl>
            <c:dLbl>
              <c:idx val="15"/>
              <c:tx>
                <c:rich>
                  <a:bodyPr/>
                  <a:lstStyle/>
                  <a:p>
                    <a:fld id="{00C56292-8718-486C-B8F7-01BB97E725A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1-6669-43F4-A0AB-CC7FF4F218AE}"/>
                </c:ext>
              </c:extLst>
            </c:dLbl>
            <c:dLbl>
              <c:idx val="16"/>
              <c:tx>
                <c:rich>
                  <a:bodyPr/>
                  <a:lstStyle/>
                  <a:p>
                    <a:fld id="{A32A4D71-9663-4529-9EE7-54D3637C128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2-6669-43F4-A0AB-CC7FF4F218AE}"/>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00B05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Sheet1!$J$2:$J$18</c:f>
              <c:numCache>
                <c:formatCode>0%</c:formatCode>
                <c:ptCount val="17"/>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numCache>
            </c:numRef>
          </c:val>
          <c:extLst>
            <c:ext xmlns:c15="http://schemas.microsoft.com/office/drawing/2012/chart" uri="{02D57815-91ED-43cb-92C2-25804820EDAC}">
              <c15:datalabelsRange>
                <c15:f>Sheet1!$AA$2:$AA$18</c15:f>
                <c15:dlblRangeCache>
                  <c:ptCount val="17"/>
                  <c:pt idx="0">
                    <c:v>▲ 1.2</c:v>
                  </c:pt>
                  <c:pt idx="1">
                    <c:v>▼ -1.2</c:v>
                  </c:pt>
                  <c:pt idx="2">
                    <c:v>▲ 1.2</c:v>
                  </c:pt>
                  <c:pt idx="3">
                    <c:v>▲ 1.7</c:v>
                  </c:pt>
                  <c:pt idx="4">
                    <c:v>▲ 0.7</c:v>
                  </c:pt>
                  <c:pt idx="5">
                    <c:v>▲ 0.6</c:v>
                  </c:pt>
                  <c:pt idx="6">
                    <c:v>▲ 0.5</c:v>
                  </c:pt>
                  <c:pt idx="7">
                    <c:v>▲ 2.6</c:v>
                  </c:pt>
                  <c:pt idx="8">
                    <c:v>▲ 2.1</c:v>
                  </c:pt>
                  <c:pt idx="9">
                    <c:v>▲ 1.5</c:v>
                  </c:pt>
                  <c:pt idx="10">
                    <c:v>▲ 0.9</c:v>
                  </c:pt>
                  <c:pt idx="11">
                    <c:v>▼ -0.4</c:v>
                  </c:pt>
                  <c:pt idx="12">
                    <c:v>▲ 1.4</c:v>
                  </c:pt>
                  <c:pt idx="13">
                    <c:v>▲ 1.0</c:v>
                  </c:pt>
                  <c:pt idx="14">
                    <c:v>▲ 1.6</c:v>
                  </c:pt>
                  <c:pt idx="15">
                    <c:v>▲ 0.2</c:v>
                  </c:pt>
                  <c:pt idx="16">
                    <c:v>▲ 1.0</c:v>
                  </c:pt>
                </c15:dlblRangeCache>
              </c15:datalabelsRange>
            </c:ext>
            <c:ext xmlns:c16="http://schemas.microsoft.com/office/drawing/2014/chart" uri="{C3380CC4-5D6E-409C-BE32-E72D297353CC}">
              <c16:uniqueId val="{000000F3-6669-43F4-A0AB-CC7FF4F218AE}"/>
            </c:ext>
          </c:extLst>
        </c:ser>
        <c:ser>
          <c:idx val="11"/>
          <c:order val="9"/>
          <c:tx>
            <c:strRef>
              <c:f>Sheet1!$K$1</c:f>
              <c:strCache>
                <c:ptCount val="1"/>
                <c:pt idx="0">
                  <c:v>BM 2024</c:v>
                </c:pt>
              </c:strCache>
            </c:strRef>
          </c:tx>
          <c:spPr>
            <a:solidFill>
              <a:srgbClr val="0091DA"/>
            </a:solidFill>
            <a:ln>
              <a:solidFill>
                <a:schemeClr val="bg1"/>
              </a:solidFill>
            </a:ln>
            <a:effectLst/>
          </c:spPr>
          <c:invertIfNegative val="0"/>
          <c:dPt>
            <c:idx val="0"/>
            <c:invertIfNegative val="0"/>
            <c:bubble3D val="0"/>
            <c:spPr>
              <a:solidFill>
                <a:srgbClr val="FBE8D9"/>
              </a:solidFill>
              <a:ln>
                <a:solidFill>
                  <a:schemeClr val="bg1"/>
                </a:solidFill>
              </a:ln>
              <a:effectLst/>
            </c:spPr>
            <c:extLst>
              <c:ext xmlns:c16="http://schemas.microsoft.com/office/drawing/2014/chart" uri="{C3380CC4-5D6E-409C-BE32-E72D297353CC}">
                <c16:uniqueId val="{000000F5-6669-43F4-A0AB-CC7FF4F218AE}"/>
              </c:ext>
            </c:extLst>
          </c:dPt>
          <c:dPt>
            <c:idx val="1"/>
            <c:invertIfNegative val="0"/>
            <c:bubble3D val="0"/>
            <c:spPr>
              <a:solidFill>
                <a:srgbClr val="FBE8D9"/>
              </a:solidFill>
              <a:ln>
                <a:solidFill>
                  <a:schemeClr val="bg1"/>
                </a:solidFill>
              </a:ln>
              <a:effectLst/>
            </c:spPr>
            <c:extLst>
              <c:ext xmlns:c16="http://schemas.microsoft.com/office/drawing/2014/chart" uri="{C3380CC4-5D6E-409C-BE32-E72D297353CC}">
                <c16:uniqueId val="{000000F7-6669-43F4-A0AB-CC7FF4F218AE}"/>
              </c:ext>
            </c:extLst>
          </c:dPt>
          <c:dPt>
            <c:idx val="2"/>
            <c:invertIfNegative val="0"/>
            <c:bubble3D val="0"/>
            <c:spPr>
              <a:solidFill>
                <a:srgbClr val="FBE8D9"/>
              </a:solidFill>
              <a:ln>
                <a:solidFill>
                  <a:schemeClr val="bg1"/>
                </a:solidFill>
              </a:ln>
              <a:effectLst/>
            </c:spPr>
            <c:extLst>
              <c:ext xmlns:c16="http://schemas.microsoft.com/office/drawing/2014/chart" uri="{C3380CC4-5D6E-409C-BE32-E72D297353CC}">
                <c16:uniqueId val="{000000F9-6669-43F4-A0AB-CC7FF4F218AE}"/>
              </c:ext>
            </c:extLst>
          </c:dPt>
          <c:dPt>
            <c:idx val="3"/>
            <c:invertIfNegative val="0"/>
            <c:bubble3D val="0"/>
            <c:spPr>
              <a:solidFill>
                <a:srgbClr val="FBE8D9"/>
              </a:solidFill>
              <a:ln>
                <a:solidFill>
                  <a:schemeClr val="bg1"/>
                </a:solidFill>
              </a:ln>
              <a:effectLst/>
            </c:spPr>
            <c:extLst>
              <c:ext xmlns:c16="http://schemas.microsoft.com/office/drawing/2014/chart" uri="{C3380CC4-5D6E-409C-BE32-E72D297353CC}">
                <c16:uniqueId val="{000000FB-6669-43F4-A0AB-CC7FF4F218AE}"/>
              </c:ext>
            </c:extLst>
          </c:dPt>
          <c:dPt>
            <c:idx val="4"/>
            <c:invertIfNegative val="0"/>
            <c:bubble3D val="0"/>
            <c:spPr>
              <a:solidFill>
                <a:srgbClr val="E87722"/>
              </a:solidFill>
              <a:ln>
                <a:solidFill>
                  <a:schemeClr val="bg1"/>
                </a:solidFill>
              </a:ln>
              <a:effectLst/>
            </c:spPr>
            <c:extLst>
              <c:ext xmlns:c16="http://schemas.microsoft.com/office/drawing/2014/chart" uri="{C3380CC4-5D6E-409C-BE32-E72D297353CC}">
                <c16:uniqueId val="{000000FD-6669-43F4-A0AB-CC7FF4F218AE}"/>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0FF-6669-43F4-A0AB-CC7FF4F218AE}"/>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101-6669-43F4-A0AB-CC7FF4F218AE}"/>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103-6669-43F4-A0AB-CC7FF4F218AE}"/>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105-6669-43F4-A0AB-CC7FF4F218AE}"/>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107-6669-43F4-A0AB-CC7FF4F218AE}"/>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109-6669-43F4-A0AB-CC7FF4F218AE}"/>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10B-6669-43F4-A0AB-CC7FF4F218AE}"/>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10D-6669-43F4-A0AB-CC7FF4F218AE}"/>
              </c:ext>
            </c:extLst>
          </c:dPt>
          <c:dPt>
            <c:idx val="13"/>
            <c:invertIfNegative val="0"/>
            <c:bubble3D val="0"/>
            <c:spPr>
              <a:solidFill>
                <a:srgbClr val="008080"/>
              </a:solidFill>
              <a:ln>
                <a:solidFill>
                  <a:schemeClr val="bg1"/>
                </a:solidFill>
              </a:ln>
              <a:effectLst/>
            </c:spPr>
            <c:extLst>
              <c:ext xmlns:c16="http://schemas.microsoft.com/office/drawing/2014/chart" uri="{C3380CC4-5D6E-409C-BE32-E72D297353CC}">
                <c16:uniqueId val="{0000010F-6669-43F4-A0AB-CC7FF4F218AE}"/>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111-6669-43F4-A0AB-CC7FF4F218AE}"/>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113-6669-43F4-A0AB-CC7FF4F218AE}"/>
              </c:ext>
            </c:extLst>
          </c:dPt>
          <c:dLbls>
            <c:dLbl>
              <c:idx val="0"/>
              <c:tx>
                <c:rich>
                  <a:bodyPr/>
                  <a:lstStyle/>
                  <a:p>
                    <a:fld id="{F656C6C2-A718-4533-9F32-4AE24960DEB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F5-6669-43F4-A0AB-CC7FF4F218AE}"/>
                </c:ext>
              </c:extLst>
            </c:dLbl>
            <c:dLbl>
              <c:idx val="1"/>
              <c:tx>
                <c:rich>
                  <a:bodyPr/>
                  <a:lstStyle/>
                  <a:p>
                    <a:fld id="{F8AE8CAA-C612-48E2-9A0D-4D3E52947C4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7-6669-43F4-A0AB-CC7FF4F218AE}"/>
                </c:ext>
              </c:extLst>
            </c:dLbl>
            <c:dLbl>
              <c:idx val="2"/>
              <c:tx>
                <c:rich>
                  <a:bodyPr/>
                  <a:lstStyle/>
                  <a:p>
                    <a:fld id="{9C547999-9C2D-42B9-BA32-0D9A0B2A638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9-6669-43F4-A0AB-CC7FF4F218AE}"/>
                </c:ext>
              </c:extLst>
            </c:dLbl>
            <c:dLbl>
              <c:idx val="3"/>
              <c:tx>
                <c:rich>
                  <a:bodyPr/>
                  <a:lstStyle/>
                  <a:p>
                    <a:fld id="{28E6ADEB-BFAB-4D69-A811-0925FCFE91F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B-6669-43F4-A0AB-CC7FF4F218AE}"/>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D25B01A8-6B30-4688-8167-5009E0DB6B49}"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D-6669-43F4-A0AB-CC7FF4F218AE}"/>
                </c:ext>
              </c:extLst>
            </c:dLbl>
            <c:dLbl>
              <c:idx val="5"/>
              <c:tx>
                <c:rich>
                  <a:bodyPr/>
                  <a:lstStyle/>
                  <a:p>
                    <a:fld id="{6476917D-A18D-4490-8A3A-A4787FA7B87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FF-6669-43F4-A0AB-CC7FF4F218AE}"/>
                </c:ext>
              </c:extLst>
            </c:dLbl>
            <c:dLbl>
              <c:idx val="6"/>
              <c:tx>
                <c:rich>
                  <a:bodyPr/>
                  <a:lstStyle/>
                  <a:p>
                    <a:fld id="{30A66B5C-790C-4990-9C3A-0A366F0B59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1-6669-43F4-A0AB-CC7FF4F218AE}"/>
                </c:ext>
              </c:extLst>
            </c:dLbl>
            <c:dLbl>
              <c:idx val="7"/>
              <c:tx>
                <c:rich>
                  <a:bodyPr/>
                  <a:lstStyle/>
                  <a:p>
                    <a:fld id="{04F164E4-8043-47D4-B8C4-3460087030C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3-6669-43F4-A0AB-CC7FF4F218AE}"/>
                </c:ext>
              </c:extLst>
            </c:dLbl>
            <c:dLbl>
              <c:idx val="8"/>
              <c:tx>
                <c:rich>
                  <a:bodyPr/>
                  <a:lstStyle/>
                  <a:p>
                    <a:fld id="{6FAE418A-78B0-4153-8C16-4735C71033F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5-6669-43F4-A0AB-CC7FF4F218AE}"/>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1848CB92-3367-4758-BE26-D53E8300891B}"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7-6669-43F4-A0AB-CC7FF4F218AE}"/>
                </c:ext>
              </c:extLst>
            </c:dLbl>
            <c:dLbl>
              <c:idx val="10"/>
              <c:tx>
                <c:rich>
                  <a:bodyPr/>
                  <a:lstStyle/>
                  <a:p>
                    <a:fld id="{90FB1C3C-C756-44BA-B2DC-C2064136A50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9-6669-43F4-A0AB-CC7FF4F218AE}"/>
                </c:ext>
              </c:extLst>
            </c:dLbl>
            <c:dLbl>
              <c:idx val="11"/>
              <c:tx>
                <c:rich>
                  <a:bodyPr/>
                  <a:lstStyle/>
                  <a:p>
                    <a:fld id="{FC15E27F-EEC1-46F0-B644-C0005660D06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B-6669-43F4-A0AB-CC7FF4F218AE}"/>
                </c:ext>
              </c:extLst>
            </c:dLbl>
            <c:dLbl>
              <c:idx val="12"/>
              <c:tx>
                <c:rich>
                  <a:bodyPr/>
                  <a:lstStyle/>
                  <a:p>
                    <a:fld id="{3236CF93-3D53-4227-BADA-845969E66FA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D-6669-43F4-A0AB-CC7FF4F218AE}"/>
                </c:ext>
              </c:extLst>
            </c:dLbl>
            <c:dLbl>
              <c:idx val="13"/>
              <c:tx>
                <c:rich>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fld id="{5F6DEF51-3C95-40C1-9C31-3F00105D21A4}" type="CELLRANGE">
                      <a:rPr lang="en-US"/>
                      <a:pPr algn="ctr" rtl="0">
                        <a:defRPr lang="en-US" sz="1400" b="1">
                          <a:solidFill>
                            <a:prstClr val="white"/>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10F-6669-43F4-A0AB-CC7FF4F218AE}"/>
                </c:ext>
              </c:extLst>
            </c:dLbl>
            <c:dLbl>
              <c:idx val="14"/>
              <c:tx>
                <c:rich>
                  <a:bodyPr/>
                  <a:lstStyle/>
                  <a:p>
                    <a:fld id="{FB9CB98E-9B18-4F3E-8245-603B61EFF71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1-6669-43F4-A0AB-CC7FF4F218AE}"/>
                </c:ext>
              </c:extLst>
            </c:dLbl>
            <c:dLbl>
              <c:idx val="15"/>
              <c:tx>
                <c:rich>
                  <a:bodyPr/>
                  <a:lstStyle/>
                  <a:p>
                    <a:fld id="{07D8FA47-4CB1-4CE5-9B37-8B3405C0CC8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3-6669-43F4-A0AB-CC7FF4F218AE}"/>
                </c:ext>
              </c:extLst>
            </c:dLbl>
            <c:dLbl>
              <c:idx val="16"/>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91374D79-15E4-4ECC-8170-65A0D48ADBED}"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4-6669-43F4-A0AB-CC7FF4F218A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Sheet1!$K$2:$K$18</c:f>
              <c:numCache>
                <c:formatCode>0%</c:formatCode>
                <c:ptCount val="17"/>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7.0000000000000007E-2</c:v>
                </c:pt>
                <c:pt idx="13">
                  <c:v>7.0000000000000007E-2</c:v>
                </c:pt>
                <c:pt idx="14">
                  <c:v>7.0000000000000007E-2</c:v>
                </c:pt>
                <c:pt idx="15">
                  <c:v>7.0000000000000007E-2</c:v>
                </c:pt>
                <c:pt idx="16">
                  <c:v>7.0000000000000007E-2</c:v>
                </c:pt>
              </c:numCache>
            </c:numRef>
          </c:val>
          <c:extLst>
            <c:ext xmlns:c15="http://schemas.microsoft.com/office/drawing/2012/chart" uri="{02D57815-91ED-43cb-92C2-25804820EDAC}">
              <c15:datalabelsRange>
                <c15:f>Sheet1!$R$2:$R$18</c15:f>
                <c15:dlblRangeCache>
                  <c:ptCount val="17"/>
                  <c:pt idx="0">
                    <c:v>45.7</c:v>
                  </c:pt>
                  <c:pt idx="1">
                    <c:v>70.5</c:v>
                  </c:pt>
                  <c:pt idx="2">
                    <c:v>47.1</c:v>
                  </c:pt>
                  <c:pt idx="3">
                    <c:v>56.5</c:v>
                  </c:pt>
                  <c:pt idx="4">
                    <c:v>55.0</c:v>
                  </c:pt>
                  <c:pt idx="5">
                    <c:v>45.9</c:v>
                  </c:pt>
                  <c:pt idx="6">
                    <c:v>37.8</c:v>
                  </c:pt>
                  <c:pt idx="7">
                    <c:v>51.7</c:v>
                  </c:pt>
                  <c:pt idx="8">
                    <c:v>49.2</c:v>
                  </c:pt>
                  <c:pt idx="9">
                    <c:v>46.2</c:v>
                  </c:pt>
                  <c:pt idx="10">
                    <c:v>58.5</c:v>
                  </c:pt>
                  <c:pt idx="11">
                    <c:v>44.2</c:v>
                  </c:pt>
                  <c:pt idx="12">
                    <c:v>50.3</c:v>
                  </c:pt>
                  <c:pt idx="13">
                    <c:v>53.3</c:v>
                  </c:pt>
                  <c:pt idx="14">
                    <c:v>53.0</c:v>
                  </c:pt>
                  <c:pt idx="15">
                    <c:v>47.4</c:v>
                  </c:pt>
                  <c:pt idx="16">
                    <c:v>50.2</c:v>
                  </c:pt>
                </c15:dlblRangeCache>
              </c15:datalabelsRange>
            </c:ext>
            <c:ext xmlns:c16="http://schemas.microsoft.com/office/drawing/2014/chart" uri="{C3380CC4-5D6E-409C-BE32-E72D297353CC}">
              <c16:uniqueId val="{00000115-6669-43F4-A0AB-CC7FF4F218AE}"/>
            </c:ext>
          </c:extLst>
        </c:ser>
        <c:ser>
          <c:idx val="12"/>
          <c:order val="10"/>
          <c:tx>
            <c:strRef>
              <c:f>Sheet1!$L$1</c:f>
              <c:strCache>
                <c:ptCount val="1"/>
                <c:pt idx="0">
                  <c:v>Column6</c:v>
                </c:pt>
              </c:strCache>
            </c:strRef>
          </c:tx>
          <c:spPr>
            <a:solidFill>
              <a:srgbClr val="FAE4D3"/>
            </a:solidFill>
            <a:ln>
              <a:solidFill>
                <a:schemeClr val="bg1"/>
              </a:solidFill>
            </a:ln>
            <a:effectLst/>
          </c:spPr>
          <c:invertIfNegative val="0"/>
          <c:dPt>
            <c:idx val="4"/>
            <c:invertIfNegative val="0"/>
            <c:bubble3D val="0"/>
            <c:spPr>
              <a:solidFill>
                <a:srgbClr val="FAE4D3"/>
              </a:solidFill>
              <a:ln>
                <a:solidFill>
                  <a:schemeClr val="bg1"/>
                </a:solidFill>
              </a:ln>
              <a:effectLst/>
            </c:spPr>
            <c:extLst>
              <c:ext xmlns:c16="http://schemas.microsoft.com/office/drawing/2014/chart" uri="{C3380CC4-5D6E-409C-BE32-E72D297353CC}">
                <c16:uniqueId val="{00000104-F484-44B4-BFA2-0D83398F64E3}"/>
              </c:ext>
            </c:extLst>
          </c:dPt>
          <c:dPt>
            <c:idx val="5"/>
            <c:invertIfNegative val="0"/>
            <c:bubble3D val="0"/>
            <c:spPr>
              <a:solidFill>
                <a:srgbClr val="FAE4D3"/>
              </a:solidFill>
              <a:ln>
                <a:solidFill>
                  <a:schemeClr val="bg1"/>
                </a:solidFill>
              </a:ln>
              <a:effectLst/>
            </c:spPr>
            <c:extLst>
              <c:ext xmlns:c16="http://schemas.microsoft.com/office/drawing/2014/chart" uri="{C3380CC4-5D6E-409C-BE32-E72D297353CC}">
                <c16:uniqueId val="{00000112-F484-44B4-BFA2-0D83398F64E3}"/>
              </c:ext>
            </c:extLst>
          </c:dPt>
          <c:dPt>
            <c:idx val="6"/>
            <c:invertIfNegative val="0"/>
            <c:bubble3D val="0"/>
            <c:spPr>
              <a:solidFill>
                <a:srgbClr val="FAE4D3"/>
              </a:solidFill>
              <a:ln>
                <a:solidFill>
                  <a:schemeClr val="bg1"/>
                </a:solidFill>
              </a:ln>
              <a:effectLst/>
            </c:spPr>
            <c:extLst>
              <c:ext xmlns:c16="http://schemas.microsoft.com/office/drawing/2014/chart" uri="{C3380CC4-5D6E-409C-BE32-E72D297353CC}">
                <c16:uniqueId val="{00000111-F484-44B4-BFA2-0D83398F64E3}"/>
              </c:ext>
            </c:extLst>
          </c:dPt>
          <c:dPt>
            <c:idx val="7"/>
            <c:invertIfNegative val="0"/>
            <c:bubble3D val="0"/>
            <c:spPr>
              <a:solidFill>
                <a:srgbClr val="FAE4D3"/>
              </a:solidFill>
              <a:ln>
                <a:solidFill>
                  <a:schemeClr val="bg1"/>
                </a:solidFill>
              </a:ln>
              <a:effectLst/>
            </c:spPr>
            <c:extLst>
              <c:ext xmlns:c16="http://schemas.microsoft.com/office/drawing/2014/chart" uri="{C3380CC4-5D6E-409C-BE32-E72D297353CC}">
                <c16:uniqueId val="{0000010D-F484-44B4-BFA2-0D83398F64E3}"/>
              </c:ext>
            </c:extLst>
          </c:dPt>
          <c:dPt>
            <c:idx val="8"/>
            <c:invertIfNegative val="0"/>
            <c:bubble3D val="0"/>
            <c:spPr>
              <a:solidFill>
                <a:srgbClr val="FAE4D3"/>
              </a:solidFill>
              <a:ln>
                <a:solidFill>
                  <a:schemeClr val="bg1"/>
                </a:solidFill>
              </a:ln>
              <a:effectLst/>
            </c:spPr>
            <c:extLst>
              <c:ext xmlns:c16="http://schemas.microsoft.com/office/drawing/2014/chart" uri="{C3380CC4-5D6E-409C-BE32-E72D297353CC}">
                <c16:uniqueId val="{0000010C-F484-44B4-BFA2-0D83398F64E3}"/>
              </c:ext>
            </c:extLst>
          </c:dPt>
          <c:dPt>
            <c:idx val="9"/>
            <c:invertIfNegative val="0"/>
            <c:bubble3D val="0"/>
            <c:spPr>
              <a:solidFill>
                <a:srgbClr val="FAE4D3"/>
              </a:solidFill>
              <a:ln>
                <a:solidFill>
                  <a:schemeClr val="bg1"/>
                </a:solidFill>
              </a:ln>
              <a:effectLst/>
            </c:spPr>
            <c:extLst>
              <c:ext xmlns:c16="http://schemas.microsoft.com/office/drawing/2014/chart" uri="{C3380CC4-5D6E-409C-BE32-E72D297353CC}">
                <c16:uniqueId val="{0000010A-F484-44B4-BFA2-0D83398F64E3}"/>
              </c:ext>
            </c:extLst>
          </c:dPt>
          <c:dPt>
            <c:idx val="10"/>
            <c:invertIfNegative val="0"/>
            <c:bubble3D val="0"/>
            <c:spPr>
              <a:solidFill>
                <a:srgbClr val="FAE4D3"/>
              </a:solidFill>
              <a:ln>
                <a:solidFill>
                  <a:schemeClr val="bg1"/>
                </a:solidFill>
              </a:ln>
              <a:effectLst/>
            </c:spPr>
            <c:extLst>
              <c:ext xmlns:c16="http://schemas.microsoft.com/office/drawing/2014/chart" uri="{C3380CC4-5D6E-409C-BE32-E72D297353CC}">
                <c16:uniqueId val="{00000116-F484-44B4-BFA2-0D83398F64E3}"/>
              </c:ext>
            </c:extLst>
          </c:dPt>
          <c:dPt>
            <c:idx val="11"/>
            <c:invertIfNegative val="0"/>
            <c:bubble3D val="0"/>
            <c:spPr>
              <a:solidFill>
                <a:srgbClr val="FAE4D3"/>
              </a:solidFill>
              <a:ln>
                <a:solidFill>
                  <a:schemeClr val="bg1"/>
                </a:solidFill>
              </a:ln>
              <a:effectLst/>
            </c:spPr>
            <c:extLst>
              <c:ext xmlns:c16="http://schemas.microsoft.com/office/drawing/2014/chart" uri="{C3380CC4-5D6E-409C-BE32-E72D297353CC}">
                <c16:uniqueId val="{00000115-F484-44B4-BFA2-0D83398F64E3}"/>
              </c:ext>
            </c:extLst>
          </c:dPt>
          <c:dPt>
            <c:idx val="12"/>
            <c:invertIfNegative val="0"/>
            <c:bubble3D val="0"/>
            <c:spPr>
              <a:solidFill>
                <a:srgbClr val="FAE4D3"/>
              </a:solidFill>
              <a:ln>
                <a:solidFill>
                  <a:schemeClr val="bg1"/>
                </a:solidFill>
              </a:ln>
              <a:effectLst/>
            </c:spPr>
            <c:extLst>
              <c:ext xmlns:c16="http://schemas.microsoft.com/office/drawing/2014/chart" uri="{C3380CC4-5D6E-409C-BE32-E72D297353CC}">
                <c16:uniqueId val="{00000114-F484-44B4-BFA2-0D83398F64E3}"/>
              </c:ext>
            </c:extLst>
          </c:dPt>
          <c:dPt>
            <c:idx val="13"/>
            <c:invertIfNegative val="0"/>
            <c:bubble3D val="0"/>
            <c:spPr>
              <a:solidFill>
                <a:srgbClr val="FAE4D3"/>
              </a:solidFill>
              <a:ln>
                <a:solidFill>
                  <a:schemeClr val="bg1"/>
                </a:solidFill>
              </a:ln>
              <a:effectLst/>
            </c:spPr>
            <c:extLst>
              <c:ext xmlns:c16="http://schemas.microsoft.com/office/drawing/2014/chart" uri="{C3380CC4-5D6E-409C-BE32-E72D297353CC}">
                <c16:uniqueId val="{00000108-F484-44B4-BFA2-0D83398F64E3}"/>
              </c:ext>
            </c:extLst>
          </c:dPt>
          <c:dPt>
            <c:idx val="14"/>
            <c:invertIfNegative val="0"/>
            <c:bubble3D val="0"/>
            <c:spPr>
              <a:solidFill>
                <a:srgbClr val="FAE4D3"/>
              </a:solidFill>
              <a:ln>
                <a:solidFill>
                  <a:schemeClr val="bg1"/>
                </a:solidFill>
              </a:ln>
              <a:effectLst/>
            </c:spPr>
            <c:extLst>
              <c:ext xmlns:c16="http://schemas.microsoft.com/office/drawing/2014/chart" uri="{C3380CC4-5D6E-409C-BE32-E72D297353CC}">
                <c16:uniqueId val="{0000011B-F484-44B4-BFA2-0D83398F64E3}"/>
              </c:ext>
            </c:extLst>
          </c:dPt>
          <c:dPt>
            <c:idx val="15"/>
            <c:invertIfNegative val="0"/>
            <c:bubble3D val="0"/>
            <c:spPr>
              <a:solidFill>
                <a:srgbClr val="FAE4D3"/>
              </a:solidFill>
              <a:ln>
                <a:solidFill>
                  <a:schemeClr val="bg1"/>
                </a:solidFill>
              </a:ln>
              <a:effectLst/>
            </c:spPr>
            <c:extLst>
              <c:ext xmlns:c16="http://schemas.microsoft.com/office/drawing/2014/chart" uri="{C3380CC4-5D6E-409C-BE32-E72D297353CC}">
                <c16:uniqueId val="{0000011A-F484-44B4-BFA2-0D83398F64E3}"/>
              </c:ext>
            </c:extLst>
          </c:dPt>
          <c:dPt>
            <c:idx val="16"/>
            <c:invertIfNegative val="0"/>
            <c:bubble3D val="0"/>
            <c:spPr>
              <a:solidFill>
                <a:srgbClr val="FAE4D3"/>
              </a:solidFill>
              <a:ln>
                <a:solidFill>
                  <a:schemeClr val="bg1"/>
                </a:solidFill>
              </a:ln>
              <a:effectLst/>
            </c:spPr>
            <c:extLst>
              <c:ext xmlns:c16="http://schemas.microsoft.com/office/drawing/2014/chart" uri="{C3380CC4-5D6E-409C-BE32-E72D297353CC}">
                <c16:uniqueId val="{00000106-F484-44B4-BFA2-0D83398F64E3}"/>
              </c:ext>
            </c:extLst>
          </c:dPt>
          <c:dLbls>
            <c:dLbl>
              <c:idx val="0"/>
              <c:tx>
                <c:rich>
                  <a:bodyPr/>
                  <a:lstStyle/>
                  <a:p>
                    <a:fld id="{3D902C2E-F825-4AAC-9433-A99AE6080B7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2C21-4C8C-BF1A-3059D1F6B1C4}"/>
                </c:ext>
              </c:extLst>
            </c:dLbl>
            <c:dLbl>
              <c:idx val="1"/>
              <c:tx>
                <c:rich>
                  <a:bodyPr/>
                  <a:lstStyle/>
                  <a:p>
                    <a:fld id="{10FC8469-40EB-4E4A-AFC5-0DCCE4C6636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C21-4C8C-BF1A-3059D1F6B1C4}"/>
                </c:ext>
              </c:extLst>
            </c:dLbl>
            <c:dLbl>
              <c:idx val="2"/>
              <c:tx>
                <c:rich>
                  <a:bodyPr/>
                  <a:lstStyle/>
                  <a:p>
                    <a:fld id="{99BC11CF-D8F4-4508-AA7E-2FF99D63BA2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C21-4C8C-BF1A-3059D1F6B1C4}"/>
                </c:ext>
              </c:extLst>
            </c:dLbl>
            <c:dLbl>
              <c:idx val="3"/>
              <c:tx>
                <c:rich>
                  <a:bodyPr/>
                  <a:lstStyle/>
                  <a:p>
                    <a:fld id="{E5C48E49-ABF7-4D6C-B1BD-B2E59EB2FFD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C21-4C8C-BF1A-3059D1F6B1C4}"/>
                </c:ext>
              </c:extLst>
            </c:dLbl>
            <c:dLbl>
              <c:idx val="4"/>
              <c:tx>
                <c:rich>
                  <a:bodyPr/>
                  <a:lstStyle/>
                  <a:p>
                    <a:fld id="{6D9E0150-105B-4561-A397-15D9A88B592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4-F484-44B4-BFA2-0D83398F64E3}"/>
                </c:ext>
              </c:extLst>
            </c:dLbl>
            <c:dLbl>
              <c:idx val="5"/>
              <c:tx>
                <c:rich>
                  <a:bodyPr rot="0" spcFirstLastPara="1" vertOverflow="ellipsis" vert="horz" wrap="square" lIns="38100" tIns="19050" rIns="38100" bIns="19050" anchor="ctr" anchorCtr="0">
                    <a:spAutoFit/>
                  </a:bodyPr>
                  <a:lstStyle/>
                  <a:p>
                    <a:pPr algn="ctr">
                      <a:defRPr lang="en-US" sz="1000" b="0" i="0" u="none" strike="noStrike" kern="1200" baseline="0">
                        <a:solidFill>
                          <a:srgbClr val="00B050"/>
                        </a:solidFill>
                        <a:latin typeface="+mn-lt"/>
                        <a:ea typeface="+mn-ea"/>
                        <a:cs typeface="+mn-cs"/>
                      </a:defRPr>
                    </a:pPr>
                    <a:fld id="{B5EA9E55-88EA-4240-BB68-8346B76B0D0E}" type="CELLRANGE">
                      <a:rPr lang="en-US"/>
                      <a:pPr algn="ctr">
                        <a:defRPr lang="en-US"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2-F484-44B4-BFA2-0D83398F64E3}"/>
                </c:ext>
              </c:extLst>
            </c:dLbl>
            <c:dLbl>
              <c:idx val="6"/>
              <c:tx>
                <c:rich>
                  <a:bodyPr/>
                  <a:lstStyle/>
                  <a:p>
                    <a:fld id="{88131C95-9C2A-4FB3-898B-AC7EECA3DEC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1-F484-44B4-BFA2-0D83398F64E3}"/>
                </c:ext>
              </c:extLst>
            </c:dLbl>
            <c:dLbl>
              <c:idx val="7"/>
              <c:tx>
                <c:rich>
                  <a:bodyPr rot="0" spcFirstLastPara="1" vertOverflow="ellipsis" vert="horz" wrap="square" lIns="38100" tIns="19050" rIns="38100" bIns="19050" anchor="ctr" anchorCtr="0">
                    <a:spAutoFit/>
                  </a:bodyPr>
                  <a:lstStyle/>
                  <a:p>
                    <a:pPr algn="ctr">
                      <a:defRPr lang="en-US" sz="1000" b="0" i="0" u="none" strike="noStrike" kern="1200" baseline="0">
                        <a:solidFill>
                          <a:srgbClr val="00B050"/>
                        </a:solidFill>
                        <a:latin typeface="+mn-lt"/>
                        <a:ea typeface="+mn-ea"/>
                        <a:cs typeface="+mn-cs"/>
                      </a:defRPr>
                    </a:pPr>
                    <a:fld id="{FF3FD71A-D3F7-4CEA-B121-51BDEBFBB84F}" type="CELLRANGE">
                      <a:rPr lang="en-US"/>
                      <a:pPr algn="ctr">
                        <a:defRPr lang="en-US"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D-F484-44B4-BFA2-0D83398F64E3}"/>
                </c:ext>
              </c:extLst>
            </c:dLbl>
            <c:dLbl>
              <c:idx val="8"/>
              <c:tx>
                <c:rich>
                  <a:bodyPr/>
                  <a:lstStyle/>
                  <a:p>
                    <a:fld id="{2F05B786-4288-4358-8EDB-CF387058846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C-F484-44B4-BFA2-0D83398F64E3}"/>
                </c:ext>
              </c:extLst>
            </c:dLbl>
            <c:dLbl>
              <c:idx val="9"/>
              <c:tx>
                <c:rich>
                  <a:bodyPr/>
                  <a:lstStyle/>
                  <a:p>
                    <a:fld id="{A819B13A-A5E7-4B19-B42F-EA525804BA0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A-F484-44B4-BFA2-0D83398F64E3}"/>
                </c:ext>
              </c:extLst>
            </c:dLbl>
            <c:dLbl>
              <c:idx val="10"/>
              <c:tx>
                <c:rich>
                  <a:bodyPr/>
                  <a:lstStyle/>
                  <a:p>
                    <a:fld id="{AB055018-1C4D-40EF-B9E7-D25254C6D5F9}"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6-F484-44B4-BFA2-0D83398F64E3}"/>
                </c:ext>
              </c:extLst>
            </c:dLbl>
            <c:dLbl>
              <c:idx val="11"/>
              <c:tx>
                <c:rich>
                  <a:bodyPr/>
                  <a:lstStyle/>
                  <a:p>
                    <a:fld id="{502A74AF-914F-43B9-AD12-3A8A3C54514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5-F484-44B4-BFA2-0D83398F64E3}"/>
                </c:ext>
              </c:extLst>
            </c:dLbl>
            <c:dLbl>
              <c:idx val="12"/>
              <c:tx>
                <c:rich>
                  <a:bodyPr/>
                  <a:lstStyle/>
                  <a:p>
                    <a:fld id="{79C4AD72-8EFA-45A5-8361-EFF254E0AB2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4-F484-44B4-BFA2-0D83398F64E3}"/>
                </c:ext>
              </c:extLst>
            </c:dLbl>
            <c:dLbl>
              <c:idx val="13"/>
              <c:tx>
                <c:rich>
                  <a:bodyPr/>
                  <a:lstStyle/>
                  <a:p>
                    <a:fld id="{452BDB86-8CDB-4104-8102-93E25FECECF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8-F484-44B4-BFA2-0D83398F64E3}"/>
                </c:ext>
              </c:extLst>
            </c:dLbl>
            <c:dLbl>
              <c:idx val="14"/>
              <c:tx>
                <c:rich>
                  <a:bodyPr/>
                  <a:lstStyle/>
                  <a:p>
                    <a:fld id="{9DF2AC3D-2E84-4E44-B944-FCF0726A3D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B-F484-44B4-BFA2-0D83398F64E3}"/>
                </c:ext>
              </c:extLst>
            </c:dLbl>
            <c:dLbl>
              <c:idx val="15"/>
              <c:tx>
                <c:rich>
                  <a:bodyPr/>
                  <a:lstStyle/>
                  <a:p>
                    <a:fld id="{CCCF2CD4-DF84-4728-9594-CDE7F1F72AE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A-F484-44B4-BFA2-0D83398F64E3}"/>
                </c:ext>
              </c:extLst>
            </c:dLbl>
            <c:dLbl>
              <c:idx val="16"/>
              <c:tx>
                <c:rich>
                  <a:bodyPr/>
                  <a:lstStyle/>
                  <a:p>
                    <a:fld id="{952C1A2C-0416-4960-976C-4BFB7633143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6-F484-44B4-BFA2-0D83398F64E3}"/>
                </c:ext>
              </c:extLst>
            </c:dLbl>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rgbClr val="FF0000"/>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Sheet1!$L$2:$L$18</c:f>
              <c:numCache>
                <c:formatCode>0%</c:formatCode>
                <c:ptCount val="17"/>
                <c:pt idx="0">
                  <c:v>0.03</c:v>
                </c:pt>
                <c:pt idx="1">
                  <c:v>0.03</c:v>
                </c:pt>
                <c:pt idx="2">
                  <c:v>0.03</c:v>
                </c:pt>
                <c:pt idx="3">
                  <c:v>0.03</c:v>
                </c:pt>
                <c:pt idx="4">
                  <c:v>0.03</c:v>
                </c:pt>
                <c:pt idx="5">
                  <c:v>0.03</c:v>
                </c:pt>
                <c:pt idx="6">
                  <c:v>0.03</c:v>
                </c:pt>
                <c:pt idx="7">
                  <c:v>0.03</c:v>
                </c:pt>
                <c:pt idx="8">
                  <c:v>0.03</c:v>
                </c:pt>
                <c:pt idx="9">
                  <c:v>0.03</c:v>
                </c:pt>
                <c:pt idx="10">
                  <c:v>0.03</c:v>
                </c:pt>
                <c:pt idx="11">
                  <c:v>0.03</c:v>
                </c:pt>
                <c:pt idx="12">
                  <c:v>0.03</c:v>
                </c:pt>
                <c:pt idx="13">
                  <c:v>0.03</c:v>
                </c:pt>
                <c:pt idx="14">
                  <c:v>0.03</c:v>
                </c:pt>
                <c:pt idx="15">
                  <c:v>0.03</c:v>
                </c:pt>
                <c:pt idx="16">
                  <c:v>0.03</c:v>
                </c:pt>
              </c:numCache>
            </c:numRef>
          </c:val>
          <c:extLst>
            <c:ext xmlns:c15="http://schemas.microsoft.com/office/drawing/2012/chart" uri="{02D57815-91ED-43cb-92C2-25804820EDAC}">
              <c15:datalabelsRange>
                <c15:f>Sheet1!$AC$2:$AC$18</c15:f>
                <c15:dlblRangeCache>
                  <c:ptCount val="17"/>
                  <c:pt idx="0">
                    <c:v>▲ 4.4</c:v>
                  </c:pt>
                  <c:pt idx="1">
                    <c:v>▼ -2.4</c:v>
                  </c:pt>
                  <c:pt idx="2">
                    <c:v>▼ -5.1</c:v>
                  </c:pt>
                  <c:pt idx="3">
                    <c:v>▼ -3.8</c:v>
                  </c:pt>
                  <c:pt idx="4">
                    <c:v>▼ -2.0</c:v>
                  </c:pt>
                  <c:pt idx="5">
                    <c:v>▲ 1.3</c:v>
                  </c:pt>
                  <c:pt idx="6">
                    <c:v>▼ -2.1</c:v>
                  </c:pt>
                  <c:pt idx="7">
                    <c:v>▲ 0.01</c:v>
                  </c:pt>
                  <c:pt idx="8">
                    <c:v>▼ -3.4</c:v>
                  </c:pt>
                  <c:pt idx="9">
                    <c:v>▼ -1.1</c:v>
                  </c:pt>
                  <c:pt idx="10">
                    <c:v>▼ -3.4</c:v>
                  </c:pt>
                  <c:pt idx="11">
                    <c:v>▼ -3.6</c:v>
                  </c:pt>
                  <c:pt idx="12">
                    <c:v>▼ -2.5</c:v>
                  </c:pt>
                  <c:pt idx="13">
                    <c:v>▼ -3.3</c:v>
                  </c:pt>
                  <c:pt idx="14">
                    <c:v>▼ -2.0</c:v>
                  </c:pt>
                  <c:pt idx="15">
                    <c:v>▼ -2.0</c:v>
                  </c:pt>
                  <c:pt idx="16">
                    <c:v>▼ -2.2</c:v>
                  </c:pt>
                </c15:dlblRangeCache>
              </c15:datalabelsRange>
            </c:ext>
            <c:ext xmlns:c16="http://schemas.microsoft.com/office/drawing/2014/chart" uri="{C3380CC4-5D6E-409C-BE32-E72D297353CC}">
              <c16:uniqueId val="{00000119-6669-43F4-A0AB-CC7FF4F218AE}"/>
            </c:ext>
          </c:extLst>
        </c:ser>
        <c:ser>
          <c:idx val="13"/>
          <c:order val="11"/>
          <c:tx>
            <c:strRef>
              <c:f>Sheet1!$M$1</c:f>
              <c:strCache>
                <c:ptCount val="1"/>
                <c:pt idx="0">
                  <c:v>BM 2023</c:v>
                </c:pt>
              </c:strCache>
            </c:strRef>
          </c:tx>
          <c:spPr>
            <a:solidFill>
              <a:schemeClr val="accent5">
                <a:lumMod val="20000"/>
                <a:lumOff val="80000"/>
              </a:schemeClr>
            </a:solidFill>
            <a:ln>
              <a:solidFill>
                <a:schemeClr val="bg1"/>
              </a:solidFill>
            </a:ln>
            <a:effectLst/>
          </c:spPr>
          <c:invertIfNegative val="0"/>
          <c:dPt>
            <c:idx val="4"/>
            <c:invertIfNegative val="0"/>
            <c:bubble3D val="0"/>
            <c:spPr>
              <a:solidFill>
                <a:schemeClr val="accent5"/>
              </a:solidFill>
              <a:ln>
                <a:solidFill>
                  <a:schemeClr val="bg1"/>
                </a:solidFill>
              </a:ln>
              <a:effectLst/>
            </c:spPr>
            <c:extLst>
              <c:ext xmlns:c16="http://schemas.microsoft.com/office/drawing/2014/chart" uri="{C3380CC4-5D6E-409C-BE32-E72D297353CC}">
                <c16:uniqueId val="{00000105-F484-44B4-BFA2-0D83398F64E3}"/>
              </c:ext>
            </c:extLst>
          </c:dPt>
          <c:dPt>
            <c:idx val="5"/>
            <c:invertIfNegative val="0"/>
            <c:bubble3D val="0"/>
            <c:spPr>
              <a:solidFill>
                <a:srgbClr val="DAE4EE"/>
              </a:solidFill>
              <a:ln>
                <a:solidFill>
                  <a:schemeClr val="bg1"/>
                </a:solidFill>
              </a:ln>
              <a:effectLst/>
            </c:spPr>
            <c:extLst>
              <c:ext xmlns:c16="http://schemas.microsoft.com/office/drawing/2014/chart" uri="{C3380CC4-5D6E-409C-BE32-E72D297353CC}">
                <c16:uniqueId val="{00000113-F484-44B4-BFA2-0D83398F64E3}"/>
              </c:ext>
            </c:extLst>
          </c:dPt>
          <c:dPt>
            <c:idx val="6"/>
            <c:invertIfNegative val="0"/>
            <c:bubble3D val="0"/>
            <c:spPr>
              <a:solidFill>
                <a:srgbClr val="DAE4EE"/>
              </a:solidFill>
              <a:ln>
                <a:solidFill>
                  <a:schemeClr val="bg1"/>
                </a:solidFill>
              </a:ln>
              <a:effectLst/>
            </c:spPr>
            <c:extLst>
              <c:ext xmlns:c16="http://schemas.microsoft.com/office/drawing/2014/chart" uri="{C3380CC4-5D6E-409C-BE32-E72D297353CC}">
                <c16:uniqueId val="{00000110-F484-44B4-BFA2-0D83398F64E3}"/>
              </c:ext>
            </c:extLst>
          </c:dPt>
          <c:dPt>
            <c:idx val="7"/>
            <c:invertIfNegative val="0"/>
            <c:bubble3D val="0"/>
            <c:spPr>
              <a:solidFill>
                <a:srgbClr val="DAE4EE"/>
              </a:solidFill>
              <a:ln>
                <a:solidFill>
                  <a:schemeClr val="bg1"/>
                </a:solidFill>
              </a:ln>
              <a:effectLst/>
            </c:spPr>
            <c:extLst>
              <c:ext xmlns:c16="http://schemas.microsoft.com/office/drawing/2014/chart" uri="{C3380CC4-5D6E-409C-BE32-E72D297353CC}">
                <c16:uniqueId val="{0000010F-F484-44B4-BFA2-0D83398F64E3}"/>
              </c:ext>
            </c:extLst>
          </c:dPt>
          <c:dPt>
            <c:idx val="8"/>
            <c:invertIfNegative val="0"/>
            <c:bubble3D val="0"/>
            <c:spPr>
              <a:solidFill>
                <a:srgbClr val="DAE4EE"/>
              </a:solidFill>
              <a:ln>
                <a:solidFill>
                  <a:schemeClr val="bg1"/>
                </a:solidFill>
              </a:ln>
              <a:effectLst/>
            </c:spPr>
            <c:extLst>
              <c:ext xmlns:c16="http://schemas.microsoft.com/office/drawing/2014/chart" uri="{C3380CC4-5D6E-409C-BE32-E72D297353CC}">
                <c16:uniqueId val="{0000010E-F484-44B4-BFA2-0D83398F64E3}"/>
              </c:ext>
            </c:extLst>
          </c:dPt>
          <c:dPt>
            <c:idx val="9"/>
            <c:invertIfNegative val="0"/>
            <c:bubble3D val="0"/>
            <c:spPr>
              <a:solidFill>
                <a:srgbClr val="284159"/>
              </a:solidFill>
              <a:ln>
                <a:solidFill>
                  <a:schemeClr val="bg1"/>
                </a:solidFill>
              </a:ln>
              <a:effectLst/>
            </c:spPr>
            <c:extLst>
              <c:ext xmlns:c16="http://schemas.microsoft.com/office/drawing/2014/chart" uri="{C3380CC4-5D6E-409C-BE32-E72D297353CC}">
                <c16:uniqueId val="{0000010B-F484-44B4-BFA2-0D83398F64E3}"/>
              </c:ext>
            </c:extLst>
          </c:dPt>
          <c:dPt>
            <c:idx val="10"/>
            <c:invertIfNegative val="0"/>
            <c:bubble3D val="0"/>
            <c:spPr>
              <a:solidFill>
                <a:srgbClr val="D1FFFF"/>
              </a:solidFill>
              <a:ln>
                <a:solidFill>
                  <a:schemeClr val="bg1"/>
                </a:solidFill>
              </a:ln>
              <a:effectLst/>
            </c:spPr>
            <c:extLst>
              <c:ext xmlns:c16="http://schemas.microsoft.com/office/drawing/2014/chart" uri="{C3380CC4-5D6E-409C-BE32-E72D297353CC}">
                <c16:uniqueId val="{00000119-F484-44B4-BFA2-0D83398F64E3}"/>
              </c:ext>
            </c:extLst>
          </c:dPt>
          <c:dPt>
            <c:idx val="11"/>
            <c:invertIfNegative val="0"/>
            <c:bubble3D val="0"/>
            <c:spPr>
              <a:solidFill>
                <a:srgbClr val="D1FFFF"/>
              </a:solidFill>
              <a:ln>
                <a:solidFill>
                  <a:schemeClr val="bg1"/>
                </a:solidFill>
              </a:ln>
              <a:effectLst/>
            </c:spPr>
            <c:extLst>
              <c:ext xmlns:c16="http://schemas.microsoft.com/office/drawing/2014/chart" uri="{C3380CC4-5D6E-409C-BE32-E72D297353CC}">
                <c16:uniqueId val="{00000118-F484-44B4-BFA2-0D83398F64E3}"/>
              </c:ext>
            </c:extLst>
          </c:dPt>
          <c:dPt>
            <c:idx val="12"/>
            <c:invertIfNegative val="0"/>
            <c:bubble3D val="0"/>
            <c:spPr>
              <a:solidFill>
                <a:srgbClr val="D1FFFF"/>
              </a:solidFill>
              <a:ln>
                <a:solidFill>
                  <a:schemeClr val="bg1"/>
                </a:solidFill>
              </a:ln>
              <a:effectLst/>
            </c:spPr>
            <c:extLst>
              <c:ext xmlns:c16="http://schemas.microsoft.com/office/drawing/2014/chart" uri="{C3380CC4-5D6E-409C-BE32-E72D297353CC}">
                <c16:uniqueId val="{00000117-F484-44B4-BFA2-0D83398F64E3}"/>
              </c:ext>
            </c:extLst>
          </c:dPt>
          <c:dPt>
            <c:idx val="13"/>
            <c:invertIfNegative val="0"/>
            <c:bubble3D val="0"/>
            <c:spPr>
              <a:solidFill>
                <a:schemeClr val="accent4"/>
              </a:solidFill>
              <a:ln>
                <a:solidFill>
                  <a:schemeClr val="bg1"/>
                </a:solidFill>
              </a:ln>
              <a:effectLst/>
            </c:spPr>
            <c:extLst>
              <c:ext xmlns:c16="http://schemas.microsoft.com/office/drawing/2014/chart" uri="{C3380CC4-5D6E-409C-BE32-E72D297353CC}">
                <c16:uniqueId val="{00000109-F484-44B4-BFA2-0D83398F64E3}"/>
              </c:ext>
            </c:extLst>
          </c:dPt>
          <c:dPt>
            <c:idx val="14"/>
            <c:invertIfNegative val="0"/>
            <c:bubble3D val="0"/>
            <c:spPr>
              <a:solidFill>
                <a:srgbClr val="E5F6FF"/>
              </a:solidFill>
              <a:ln>
                <a:solidFill>
                  <a:schemeClr val="bg1"/>
                </a:solidFill>
              </a:ln>
              <a:effectLst/>
            </c:spPr>
            <c:extLst>
              <c:ext xmlns:c16="http://schemas.microsoft.com/office/drawing/2014/chart" uri="{C3380CC4-5D6E-409C-BE32-E72D297353CC}">
                <c16:uniqueId val="{0000011D-F484-44B4-BFA2-0D83398F64E3}"/>
              </c:ext>
            </c:extLst>
          </c:dPt>
          <c:dPt>
            <c:idx val="15"/>
            <c:invertIfNegative val="0"/>
            <c:bubble3D val="0"/>
            <c:spPr>
              <a:solidFill>
                <a:srgbClr val="E5F6FF"/>
              </a:solidFill>
              <a:ln>
                <a:solidFill>
                  <a:schemeClr val="bg1"/>
                </a:solidFill>
              </a:ln>
              <a:effectLst/>
            </c:spPr>
            <c:extLst>
              <c:ext xmlns:c16="http://schemas.microsoft.com/office/drawing/2014/chart" uri="{C3380CC4-5D6E-409C-BE32-E72D297353CC}">
                <c16:uniqueId val="{0000011C-F484-44B4-BFA2-0D83398F64E3}"/>
              </c:ext>
            </c:extLst>
          </c:dPt>
          <c:dPt>
            <c:idx val="16"/>
            <c:invertIfNegative val="0"/>
            <c:bubble3D val="0"/>
            <c:spPr>
              <a:solidFill>
                <a:srgbClr val="0091DA"/>
              </a:solidFill>
              <a:ln>
                <a:solidFill>
                  <a:schemeClr val="bg1"/>
                </a:solidFill>
              </a:ln>
              <a:effectLst/>
            </c:spPr>
            <c:extLst>
              <c:ext xmlns:c16="http://schemas.microsoft.com/office/drawing/2014/chart" uri="{C3380CC4-5D6E-409C-BE32-E72D297353CC}">
                <c16:uniqueId val="{00000107-F484-44B4-BFA2-0D83398F64E3}"/>
              </c:ext>
            </c:extLst>
          </c:dPt>
          <c:dLbls>
            <c:dLbl>
              <c:idx val="0"/>
              <c:tx>
                <c:rich>
                  <a:bodyPr/>
                  <a:lstStyle/>
                  <a:p>
                    <a:fld id="{AADF348B-AEDD-433C-BE1D-699A1E40805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C21-4C8C-BF1A-3059D1F6B1C4}"/>
                </c:ext>
              </c:extLst>
            </c:dLbl>
            <c:dLbl>
              <c:idx val="1"/>
              <c:tx>
                <c:rich>
                  <a:bodyPr/>
                  <a:lstStyle/>
                  <a:p>
                    <a:fld id="{1B026C18-823B-4A5F-BA13-CCDE4EC72B4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C21-4C8C-BF1A-3059D1F6B1C4}"/>
                </c:ext>
              </c:extLst>
            </c:dLbl>
            <c:dLbl>
              <c:idx val="2"/>
              <c:tx>
                <c:rich>
                  <a:bodyPr/>
                  <a:lstStyle/>
                  <a:p>
                    <a:fld id="{C1BAE207-411D-427A-8608-3F7C0ED69E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C21-4C8C-BF1A-3059D1F6B1C4}"/>
                </c:ext>
              </c:extLst>
            </c:dLbl>
            <c:dLbl>
              <c:idx val="3"/>
              <c:tx>
                <c:rich>
                  <a:bodyPr/>
                  <a:lstStyle/>
                  <a:p>
                    <a:fld id="{4B6C0EF7-7BDE-4937-8D14-3682CB82316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C21-4C8C-BF1A-3059D1F6B1C4}"/>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265B575A-5BEE-4BA6-BA78-29941A894C11}"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5-F484-44B4-BFA2-0D83398F64E3}"/>
                </c:ext>
              </c:extLst>
            </c:dLbl>
            <c:dLbl>
              <c:idx val="5"/>
              <c:tx>
                <c:rich>
                  <a:bodyPr/>
                  <a:lstStyle/>
                  <a:p>
                    <a:fld id="{06F07880-1FC2-4CC2-8688-D2EB6D58CC0F}"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3-F484-44B4-BFA2-0D83398F64E3}"/>
                </c:ext>
              </c:extLst>
            </c:dLbl>
            <c:dLbl>
              <c:idx val="6"/>
              <c:tx>
                <c:rich>
                  <a:bodyPr/>
                  <a:lstStyle/>
                  <a:p>
                    <a:fld id="{CF59ED1D-9031-4988-A58F-EDD90FFAE4D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0-F484-44B4-BFA2-0D83398F64E3}"/>
                </c:ext>
              </c:extLst>
            </c:dLbl>
            <c:dLbl>
              <c:idx val="7"/>
              <c:tx>
                <c:rich>
                  <a:bodyPr/>
                  <a:lstStyle/>
                  <a:p>
                    <a:fld id="{228815F4-1ACD-41A4-9F4C-151130DE83E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F-F484-44B4-BFA2-0D83398F64E3}"/>
                </c:ext>
              </c:extLst>
            </c:dLbl>
            <c:dLbl>
              <c:idx val="8"/>
              <c:tx>
                <c:rich>
                  <a:bodyPr/>
                  <a:lstStyle/>
                  <a:p>
                    <a:fld id="{2C10B8ED-A0A4-4FCF-97EE-27625B27EC6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E-F484-44B4-BFA2-0D83398F64E3}"/>
                </c:ext>
              </c:extLst>
            </c:dLbl>
            <c:dLbl>
              <c:idx val="9"/>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B2BAED81-A1DF-475C-9F7D-F51FF61034B3}"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B-F484-44B4-BFA2-0D83398F64E3}"/>
                </c:ext>
              </c:extLst>
            </c:dLbl>
            <c:dLbl>
              <c:idx val="10"/>
              <c:tx>
                <c:rich>
                  <a:bodyPr/>
                  <a:lstStyle/>
                  <a:p>
                    <a:fld id="{E122EBFA-1E3B-4424-9640-7FEC1B7CA38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9-F484-44B4-BFA2-0D83398F64E3}"/>
                </c:ext>
              </c:extLst>
            </c:dLbl>
            <c:dLbl>
              <c:idx val="11"/>
              <c:tx>
                <c:rich>
                  <a:bodyPr/>
                  <a:lstStyle/>
                  <a:p>
                    <a:fld id="{181D902C-1DDD-4F37-9C35-0AA3702EBF9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8-F484-44B4-BFA2-0D83398F64E3}"/>
                </c:ext>
              </c:extLst>
            </c:dLbl>
            <c:dLbl>
              <c:idx val="12"/>
              <c:tx>
                <c:rich>
                  <a:bodyPr/>
                  <a:lstStyle/>
                  <a:p>
                    <a:fld id="{1EE9675B-D299-4050-B6A9-D96F63D302C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7-F484-44B4-BFA2-0D83398F64E3}"/>
                </c:ext>
              </c:extLst>
            </c:dLbl>
            <c:dLbl>
              <c:idx val="13"/>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4FB7C62B-76B4-4C7C-A4D1-4323586B50C0}"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9-F484-44B4-BFA2-0D83398F64E3}"/>
                </c:ext>
              </c:extLst>
            </c:dLbl>
            <c:dLbl>
              <c:idx val="14"/>
              <c:tx>
                <c:rich>
                  <a:bodyPr/>
                  <a:lstStyle/>
                  <a:p>
                    <a:fld id="{7C39B93D-249E-4D79-81D2-0696D894312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D-F484-44B4-BFA2-0D83398F64E3}"/>
                </c:ext>
              </c:extLst>
            </c:dLbl>
            <c:dLbl>
              <c:idx val="15"/>
              <c:tx>
                <c:rich>
                  <a:bodyPr/>
                  <a:lstStyle/>
                  <a:p>
                    <a:fld id="{3A2B6842-14DE-4432-A531-C0DA2DBFAD8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1C-F484-44B4-BFA2-0D83398F64E3}"/>
                </c:ext>
              </c:extLst>
            </c:dLbl>
            <c:dLbl>
              <c:idx val="16"/>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31A080F8-EB49-4CAB-822C-A3F7D17D9467}" type="CELLRANGE">
                      <a:rPr lang="en-US"/>
                      <a:pPr>
                        <a:defRPr sz="1400" b="1">
                          <a:solidFill>
                            <a:schemeClr val="bg1"/>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107-F484-44B4-BFA2-0D83398F64E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Sheet1!$A$2:$A$18</c:f>
              <c:strCache>
                <c:ptCount val="17"/>
                <c:pt idx="0">
                  <c:v>Retirement Control*</c:v>
                </c:pt>
                <c:pt idx="1">
                  <c:v>Expectation Gap*</c:v>
                </c:pt>
                <c:pt idx="2">
                  <c:v>Financial Security</c:v>
                </c:pt>
                <c:pt idx="3">
                  <c:v>Retirement Living Standard</c:v>
                </c:pt>
                <c:pt idx="4">
                  <c:v>RETIREMENT LIVING</c:v>
                </c:pt>
                <c:pt idx="5">
                  <c:v>Saving and Budgeting Behaviours</c:v>
                </c:pt>
                <c:pt idx="6">
                  <c:v>Risk Management*</c:v>
                </c:pt>
                <c:pt idx="7">
                  <c:v>Financial Control and Planning**</c:v>
                </c:pt>
                <c:pt idx="8">
                  <c:v>Financial Decision Making*</c:v>
                </c:pt>
                <c:pt idx="9">
                  <c:v>FINANCIAL DISCIPLINE**</c:v>
                </c:pt>
                <c:pt idx="10">
                  <c:v>Envisioning the Future*</c:v>
                </c:pt>
                <c:pt idx="11">
                  <c:v>Retirement Confidence</c:v>
                </c:pt>
                <c:pt idx="12">
                  <c:v>Conscious Competence*</c:v>
                </c:pt>
                <c:pt idx="13">
                  <c:v>CONFIDENCE AND COMFORT</c:v>
                </c:pt>
                <c:pt idx="14">
                  <c:v>Retirement Satisfaction Score**</c:v>
                </c:pt>
                <c:pt idx="15">
                  <c:v>Retirement Preparedness Score</c:v>
                </c:pt>
                <c:pt idx="16">
                  <c:v>OVERALL INDEX SCORE**</c:v>
                </c:pt>
              </c:strCache>
            </c:strRef>
          </c:cat>
          <c:val>
            <c:numRef>
              <c:f>Sheet1!$M$2:$M$18</c:f>
              <c:numCache>
                <c:formatCode>0%</c:formatCode>
                <c:ptCount val="17"/>
                <c:pt idx="0">
                  <c:v>7.0000000000000007E-2</c:v>
                </c:pt>
                <c:pt idx="1">
                  <c:v>7.0000000000000007E-2</c:v>
                </c:pt>
                <c:pt idx="2">
                  <c:v>7.0000000000000007E-2</c:v>
                </c:pt>
                <c:pt idx="3">
                  <c:v>7.0000000000000007E-2</c:v>
                </c:pt>
                <c:pt idx="4">
                  <c:v>7.0000000000000007E-2</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7.0000000000000007E-2</c:v>
                </c:pt>
                <c:pt idx="13">
                  <c:v>7.0000000000000007E-2</c:v>
                </c:pt>
                <c:pt idx="14">
                  <c:v>7.0000000000000007E-2</c:v>
                </c:pt>
                <c:pt idx="15">
                  <c:v>7.0000000000000007E-2</c:v>
                </c:pt>
                <c:pt idx="16">
                  <c:v>7.0000000000000007E-2</c:v>
                </c:pt>
              </c:numCache>
            </c:numRef>
          </c:val>
          <c:extLst>
            <c:ext xmlns:c15="http://schemas.microsoft.com/office/drawing/2012/chart" uri="{02D57815-91ED-43cb-92C2-25804820EDAC}">
              <c15:datalabelsRange>
                <c15:f>Sheet1!$S$2:$S$18</c15:f>
                <c15:dlblRangeCache>
                  <c:ptCount val="17"/>
                  <c:pt idx="0">
                    <c:v>41.4</c:v>
                  </c:pt>
                  <c:pt idx="1">
                    <c:v>72.9</c:v>
                  </c:pt>
                  <c:pt idx="2">
                    <c:v>52.2</c:v>
                  </c:pt>
                  <c:pt idx="3">
                    <c:v>60.3</c:v>
                  </c:pt>
                  <c:pt idx="4">
                    <c:v>56.9</c:v>
                  </c:pt>
                  <c:pt idx="5">
                    <c:v>44.6</c:v>
                  </c:pt>
                  <c:pt idx="6">
                    <c:v>39.9</c:v>
                  </c:pt>
                  <c:pt idx="7">
                    <c:v>51.7</c:v>
                  </c:pt>
                  <c:pt idx="8">
                    <c:v>52.7</c:v>
                  </c:pt>
                  <c:pt idx="9">
                    <c:v>47.2</c:v>
                  </c:pt>
                  <c:pt idx="10">
                    <c:v>61.9</c:v>
                  </c:pt>
                  <c:pt idx="11">
                    <c:v>47.9</c:v>
                  </c:pt>
                  <c:pt idx="12">
                    <c:v>52.8</c:v>
                  </c:pt>
                  <c:pt idx="13">
                    <c:v>56.6</c:v>
                  </c:pt>
                  <c:pt idx="14">
                    <c:v>55.0</c:v>
                  </c:pt>
                  <c:pt idx="15">
                    <c:v>49.4</c:v>
                  </c:pt>
                  <c:pt idx="16">
                    <c:v>52.4</c:v>
                  </c:pt>
                </c15:dlblRangeCache>
              </c15:datalabelsRange>
            </c:ext>
            <c:ext xmlns:c16="http://schemas.microsoft.com/office/drawing/2014/chart" uri="{C3380CC4-5D6E-409C-BE32-E72D297353CC}">
              <c16:uniqueId val="{0000011A-6669-43F4-A0AB-CC7FF4F218AE}"/>
            </c:ext>
          </c:extLst>
        </c:ser>
        <c:dLbls>
          <c:dLblPos val="ctr"/>
          <c:showLegendKey val="0"/>
          <c:showVal val="1"/>
          <c:showCatName val="0"/>
          <c:showSerName val="0"/>
          <c:showPercent val="0"/>
          <c:showBubbleSize val="0"/>
        </c:dLbls>
        <c:gapWidth val="0"/>
        <c:overlap val="100"/>
        <c:axId val="1612828367"/>
        <c:axId val="1612828847"/>
        <c:extLst/>
      </c:barChart>
      <c:catAx>
        <c:axId val="1612828367"/>
        <c:scaling>
          <c:orientation val="minMax"/>
        </c:scaling>
        <c:delete val="1"/>
        <c:axPos val="l"/>
        <c:numFmt formatCode="General" sourceLinked="1"/>
        <c:majorTickMark val="out"/>
        <c:minorTickMark val="none"/>
        <c:tickLblPos val="nextTo"/>
        <c:crossAx val="1612828847"/>
        <c:crosses val="autoZero"/>
        <c:auto val="1"/>
        <c:lblAlgn val="ctr"/>
        <c:lblOffset val="100"/>
        <c:noMultiLvlLbl val="0"/>
      </c:catAx>
      <c:valAx>
        <c:axId val="1612828847"/>
        <c:scaling>
          <c:orientation val="minMax"/>
          <c:max val="1"/>
        </c:scaling>
        <c:delete val="1"/>
        <c:axPos val="b"/>
        <c:numFmt formatCode="0%" sourceLinked="1"/>
        <c:majorTickMark val="out"/>
        <c:minorTickMark val="none"/>
        <c:tickLblPos val="nextTo"/>
        <c:crossAx val="1612828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10003387466936"/>
          <c:y val="5.2129288024091835E-2"/>
          <c:w val="0.52542228967488325"/>
          <c:h val="0.91552879611211746"/>
        </c:manualLayout>
      </c:layout>
      <c:barChart>
        <c:barDir val="bar"/>
        <c:grouping val="clustered"/>
        <c:varyColors val="0"/>
        <c:ser>
          <c:idx val="0"/>
          <c:order val="0"/>
          <c:tx>
            <c:strRef>
              <c:f>Sheet1!$B$1</c:f>
              <c:strCache>
                <c:ptCount val="1"/>
                <c:pt idx="0">
                  <c:v>2025</c:v>
                </c:pt>
              </c:strCache>
            </c:strRef>
          </c:tx>
          <c:spPr>
            <a:solidFill>
              <a:srgbClr val="006060"/>
            </a:solidFill>
            <a:ln>
              <a:noFill/>
            </a:ln>
            <a:effectLst/>
          </c:spPr>
          <c:invertIfNegative val="0"/>
          <c:dPt>
            <c:idx val="0"/>
            <c:invertIfNegative val="0"/>
            <c:bubble3D val="0"/>
            <c:spPr>
              <a:solidFill>
                <a:srgbClr val="666869"/>
              </a:solidFill>
              <a:ln>
                <a:noFill/>
              </a:ln>
              <a:effectLst/>
            </c:spPr>
            <c:extLst>
              <c:ext xmlns:c16="http://schemas.microsoft.com/office/drawing/2014/chart" uri="{C3380CC4-5D6E-409C-BE32-E72D297353CC}">
                <c16:uniqueId val="{00000001-DAE8-4D99-9C07-359CD25D4563}"/>
              </c:ext>
            </c:extLst>
          </c:dPt>
          <c:dLbls>
            <c:dLbl>
              <c:idx val="0"/>
              <c:tx>
                <c:rich>
                  <a:bodyPr/>
                  <a:lstStyle/>
                  <a:p>
                    <a:fld id="{FA9F05D8-E0D9-4BD6-9BC1-CA8049B31172}" type="VALUE">
                      <a:rPr lang="en-US">
                        <a:solidFill>
                          <a:srgbClr val="666869"/>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E8-4D99-9C07-359CD25D45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Wouldn't want to receive support or resources on retirement</c:v>
                </c:pt>
                <c:pt idx="1">
                  <c:v>Other</c:v>
                </c:pt>
                <c:pt idx="2">
                  <c:v>In-person seminars</c:v>
                </c:pt>
                <c:pt idx="3">
                  <c:v>Regular market updates and insights</c:v>
                </c:pt>
                <c:pt idx="4">
                  <c:v>Tax planning resources</c:v>
                </c:pt>
                <c:pt idx="5">
                  <c:v>Strategies for managing investments and retirement income</c:v>
                </c:pt>
                <c:pt idx="6">
                  <c:v>Retirement planning workshops</c:v>
                </c:pt>
                <c:pt idx="7">
                  <c:v>Detailed guides and articles</c:v>
                </c:pt>
                <c:pt idx="8">
                  <c:v>Personal financial adviser consultations</c:v>
                </c:pt>
                <c:pt idx="9">
                  <c:v>Online calculators and tools</c:v>
                </c:pt>
                <c:pt idx="10">
                  <c:v>Guidance on the Government Aged Pension</c:v>
                </c:pt>
                <c:pt idx="11">
                  <c:v>Saving and budgeting tips</c:v>
                </c:pt>
              </c:strCache>
            </c:strRef>
          </c:cat>
          <c:val>
            <c:numRef>
              <c:f>Sheet1!$B$2:$B$13</c:f>
              <c:numCache>
                <c:formatCode>0.00%</c:formatCode>
                <c:ptCount val="12"/>
                <c:pt idx="0">
                  <c:v>0.1190965092402</c:v>
                </c:pt>
                <c:pt idx="1">
                  <c:v>1.0266940451750001E-2</c:v>
                </c:pt>
                <c:pt idx="2">
                  <c:v>0.13963039014369999</c:v>
                </c:pt>
                <c:pt idx="3">
                  <c:v>0.16016427104719999</c:v>
                </c:pt>
                <c:pt idx="4">
                  <c:v>0.20533880903490001</c:v>
                </c:pt>
                <c:pt idx="5">
                  <c:v>0.29568788501030002</c:v>
                </c:pt>
                <c:pt idx="6">
                  <c:v>0.27104722792609998</c:v>
                </c:pt>
                <c:pt idx="7">
                  <c:v>0.27926078028750001</c:v>
                </c:pt>
                <c:pt idx="8">
                  <c:v>0.26899383983570002</c:v>
                </c:pt>
                <c:pt idx="9">
                  <c:v>0.3983572895277</c:v>
                </c:pt>
                <c:pt idx="10">
                  <c:v>0.36344969199179999</c:v>
                </c:pt>
                <c:pt idx="11">
                  <c:v>0.36960985626280002</c:v>
                </c:pt>
              </c:numCache>
            </c:numRef>
          </c:val>
          <c:extLst>
            <c:ext xmlns:c16="http://schemas.microsoft.com/office/drawing/2014/chart" uri="{C3380CC4-5D6E-409C-BE32-E72D297353CC}">
              <c16:uniqueId val="{00000002-DAE8-4D99-9C07-359CD25D4563}"/>
            </c:ext>
          </c:extLst>
        </c:ser>
        <c:ser>
          <c:idx val="1"/>
          <c:order val="1"/>
          <c:tx>
            <c:strRef>
              <c:f>Sheet1!$C$1</c:f>
              <c:strCache>
                <c:ptCount val="1"/>
                <c:pt idx="0">
                  <c:v>2026</c:v>
                </c:pt>
              </c:strCache>
            </c:strRef>
          </c:tx>
          <c:spPr>
            <a:solidFill>
              <a:srgbClr val="284159"/>
            </a:solidFill>
            <a:ln>
              <a:noFill/>
            </a:ln>
            <a:effectLst/>
          </c:spPr>
          <c:invertIfNegative val="0"/>
          <c:dPt>
            <c:idx val="0"/>
            <c:invertIfNegative val="0"/>
            <c:bubble3D val="0"/>
            <c:spPr>
              <a:solidFill>
                <a:srgbClr val="929394"/>
              </a:solidFill>
              <a:ln>
                <a:noFill/>
              </a:ln>
              <a:effectLst/>
            </c:spPr>
            <c:extLst>
              <c:ext xmlns:c16="http://schemas.microsoft.com/office/drawing/2014/chart" uri="{C3380CC4-5D6E-409C-BE32-E72D297353CC}">
                <c16:uniqueId val="{00000004-DAE8-4D99-9C07-359CD25D4563}"/>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accent3">
                            <a:lumMod val="60000"/>
                            <a:lumOff val="40000"/>
                          </a:schemeClr>
                        </a:solidFill>
                        <a:latin typeface="+mn-lt"/>
                        <a:ea typeface="+mn-ea"/>
                        <a:cs typeface="+mn-cs"/>
                      </a:defRPr>
                    </a:pPr>
                    <a:fld id="{E55118C3-FE64-49A9-A0FF-725362DB8691}" type="VALUE">
                      <a:rPr lang="en-US">
                        <a:solidFill>
                          <a:schemeClr val="accent3">
                            <a:lumMod val="60000"/>
                            <a:lumOff val="40000"/>
                          </a:schemeClr>
                        </a:solidFill>
                      </a:rPr>
                      <a:pPr>
                        <a:defRPr b="1">
                          <a:solidFill>
                            <a:schemeClr val="accent3">
                              <a:lumMod val="60000"/>
                              <a:lumOff val="40000"/>
                            </a:schemeClr>
                          </a:solidFill>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60000"/>
                          <a:lumOff val="40000"/>
                        </a:schemeClr>
                      </a:solidFill>
                      <a:latin typeface="+mn-lt"/>
                      <a:ea typeface="+mn-ea"/>
                      <a:cs typeface="+mn-cs"/>
                    </a:defRPr>
                  </a:pPr>
                  <a:endParaRPr lang="en-A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AE8-4D99-9C07-359CD25D456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Wouldn't want to receive support or resources on retirement</c:v>
                </c:pt>
                <c:pt idx="1">
                  <c:v>Other</c:v>
                </c:pt>
                <c:pt idx="2">
                  <c:v>In-person seminars</c:v>
                </c:pt>
                <c:pt idx="3">
                  <c:v>Regular market updates and insights</c:v>
                </c:pt>
                <c:pt idx="4">
                  <c:v>Tax planning resources</c:v>
                </c:pt>
                <c:pt idx="5">
                  <c:v>Strategies for managing investments and retirement income</c:v>
                </c:pt>
                <c:pt idx="6">
                  <c:v>Retirement planning workshops</c:v>
                </c:pt>
                <c:pt idx="7">
                  <c:v>Detailed guides and articles</c:v>
                </c:pt>
                <c:pt idx="8">
                  <c:v>Personal financial adviser consultations</c:v>
                </c:pt>
                <c:pt idx="9">
                  <c:v>Online calculators and tools</c:v>
                </c:pt>
                <c:pt idx="10">
                  <c:v>Guidance on the Government Aged Pension</c:v>
                </c:pt>
                <c:pt idx="11">
                  <c:v>Saving and budgeting tips</c:v>
                </c:pt>
              </c:strCache>
            </c:strRef>
          </c:cat>
          <c:val>
            <c:numRef>
              <c:f>Sheet1!$C$2:$C$13</c:f>
              <c:numCache>
                <c:formatCode>0.00%</c:formatCode>
                <c:ptCount val="12"/>
                <c:pt idx="0">
                  <c:v>0.12869198312239999</c:v>
                </c:pt>
                <c:pt idx="1">
                  <c:v>6.3291139240509997E-3</c:v>
                </c:pt>
                <c:pt idx="2">
                  <c:v>0.120253164557</c:v>
                </c:pt>
                <c:pt idx="3">
                  <c:v>0.1582278481013</c:v>
                </c:pt>
                <c:pt idx="4">
                  <c:v>0.21308016877639999</c:v>
                </c:pt>
                <c:pt idx="5">
                  <c:v>0.25105485232070002</c:v>
                </c:pt>
                <c:pt idx="6">
                  <c:v>0.2573839662447</c:v>
                </c:pt>
                <c:pt idx="7">
                  <c:v>0.26582278481010002</c:v>
                </c:pt>
                <c:pt idx="8">
                  <c:v>0.2932489451477</c:v>
                </c:pt>
                <c:pt idx="9">
                  <c:v>0.32489451476789999</c:v>
                </c:pt>
                <c:pt idx="10">
                  <c:v>0.32700421940930002</c:v>
                </c:pt>
                <c:pt idx="11">
                  <c:v>0.33333333333330001</c:v>
                </c:pt>
              </c:numCache>
            </c:numRef>
          </c:val>
          <c:extLst>
            <c:ext xmlns:c16="http://schemas.microsoft.com/office/drawing/2014/chart" uri="{C3380CC4-5D6E-409C-BE32-E72D297353CC}">
              <c16:uniqueId val="{00000005-DAE8-4D99-9C07-359CD25D4563}"/>
            </c:ext>
          </c:extLst>
        </c:ser>
        <c:dLbls>
          <c:showLegendKey val="0"/>
          <c:showVal val="0"/>
          <c:showCatName val="0"/>
          <c:showSerName val="0"/>
          <c:showPercent val="0"/>
          <c:showBubbleSize val="0"/>
        </c:dLbls>
        <c:gapWidth val="50"/>
        <c:overlap val="-5"/>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max val="0.60000000000000009"/>
        </c:scaling>
        <c:delete val="1"/>
        <c:axPos val="b"/>
        <c:numFmt formatCode="0.00%" sourceLinked="1"/>
        <c:majorTickMark val="out"/>
        <c:minorTickMark val="none"/>
        <c:tickLblPos val="nextTo"/>
        <c:crossAx val="17580116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284159"/>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ayout>
        <c:manualLayout>
          <c:xMode val="edge"/>
          <c:yMode val="edge"/>
          <c:x val="0.74556055813635569"/>
          <c:y val="0.43983246100449314"/>
          <c:w val="8.1497061020864695E-2"/>
          <c:h val="0.120335077991013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59926994204204E-2"/>
          <c:y val="7.1197699473389303E-2"/>
          <c:w val="0.96576020854614486"/>
          <c:h val="0.76891581320526714"/>
        </c:manualLayout>
      </c:layout>
      <c:barChart>
        <c:barDir val="col"/>
        <c:grouping val="clustered"/>
        <c:varyColors val="0"/>
        <c:ser>
          <c:idx val="0"/>
          <c:order val="0"/>
          <c:tx>
            <c:strRef>
              <c:f>Sheet1!$B$1</c:f>
              <c:strCache>
                <c:ptCount val="1"/>
                <c:pt idx="0">
                  <c:v>2023</c:v>
                </c:pt>
              </c:strCache>
            </c:strRef>
          </c:tx>
          <c:spPr>
            <a:blipFill>
              <a:blip xmlns:r="http://schemas.openxmlformats.org/officeDocument/2006/relationships" r:embed="rId3"/>
              <a:stretch>
                <a:fillRect/>
              </a:stretch>
            </a:blipFill>
            <a:ln>
              <a:noFill/>
            </a:ln>
            <a:effectLst/>
          </c:spPr>
          <c:invertIfNegative val="0"/>
          <c:pictureOptions>
            <c:pictureFormat val="stack"/>
          </c:pictureOptions>
          <c:dPt>
            <c:idx val="0"/>
            <c:invertIfNegative val="0"/>
            <c:bubble3D val="0"/>
            <c:spPr>
              <a:blipFill>
                <a:blip xmlns:r="http://schemas.openxmlformats.org/officeDocument/2006/relationships" r:embed="rId3"/>
                <a:stretch>
                  <a:fillRect/>
                </a:stretch>
              </a:blipFill>
              <a:ln>
                <a:noFill/>
              </a:ln>
              <a:effectLst/>
            </c:spPr>
            <c:pictureOptions>
              <c:pictureFormat val="stack"/>
            </c:pictureOptions>
            <c:extLst>
              <c:ext xmlns:c16="http://schemas.microsoft.com/office/drawing/2014/chart" uri="{C3380CC4-5D6E-409C-BE32-E72D297353CC}">
                <c16:uniqueId val="{00000001-D573-4974-B661-32283B058268}"/>
              </c:ext>
            </c:extLst>
          </c:dPt>
          <c:dPt>
            <c:idx val="1"/>
            <c:invertIfNegative val="0"/>
            <c:bubble3D val="0"/>
            <c:spPr>
              <a:blipFill>
                <a:blip xmlns:r="http://schemas.openxmlformats.org/officeDocument/2006/relationships" r:embed="rId3"/>
                <a:stretch>
                  <a:fillRect/>
                </a:stretch>
              </a:blipFill>
              <a:ln>
                <a:noFill/>
              </a:ln>
              <a:effectLst/>
            </c:spPr>
            <c:pictureOptions>
              <c:pictureFormat val="stack"/>
            </c:pictureOptions>
            <c:extLst>
              <c:ext xmlns:c16="http://schemas.microsoft.com/office/drawing/2014/chart" uri="{C3380CC4-5D6E-409C-BE32-E72D297353CC}">
                <c16:uniqueId val="{00000002-416D-47E4-95F0-4108B498222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99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Pre-retiree</c:v>
                </c:pt>
                <c:pt idx="1">
                  <c:v>Retiree</c:v>
                </c:pt>
              </c:strCache>
            </c:strRef>
          </c:cat>
          <c:val>
            <c:numRef>
              <c:f>Sheet1!$B$2:$B$3</c:f>
              <c:numCache>
                <c:formatCode>[$$-C09]#,##0</c:formatCode>
                <c:ptCount val="2"/>
                <c:pt idx="0">
                  <c:v>815847.70671379997</c:v>
                </c:pt>
                <c:pt idx="1">
                  <c:v>629847.70684520004</c:v>
                </c:pt>
              </c:numCache>
            </c:numRef>
          </c:val>
          <c:extLst>
            <c:ext xmlns:c16="http://schemas.microsoft.com/office/drawing/2014/chart" uri="{C3380CC4-5D6E-409C-BE32-E72D297353CC}">
              <c16:uniqueId val="{00000002-D573-4974-B661-32283B058268}"/>
            </c:ext>
          </c:extLst>
        </c:ser>
        <c:ser>
          <c:idx val="1"/>
          <c:order val="1"/>
          <c:tx>
            <c:strRef>
              <c:f>Sheet1!$C$1</c:f>
              <c:strCache>
                <c:ptCount val="1"/>
                <c:pt idx="0">
                  <c:v>2024</c:v>
                </c:pt>
              </c:strCache>
            </c:strRef>
          </c:tx>
          <c:spPr>
            <a:blipFill>
              <a:blip xmlns:r="http://schemas.openxmlformats.org/officeDocument/2006/relationships" r:embed="rId4"/>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A7E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Pre-retiree</c:v>
                </c:pt>
                <c:pt idx="1">
                  <c:v>Retiree</c:v>
                </c:pt>
              </c:strCache>
            </c:strRef>
          </c:cat>
          <c:val>
            <c:numRef>
              <c:f>Sheet1!$C$2:$C$3</c:f>
              <c:numCache>
                <c:formatCode>[$$-C09]#,##0</c:formatCode>
                <c:ptCount val="2"/>
                <c:pt idx="0">
                  <c:v>856209.10450819996</c:v>
                </c:pt>
                <c:pt idx="1">
                  <c:v>721866.5906314</c:v>
                </c:pt>
              </c:numCache>
            </c:numRef>
          </c:val>
          <c:extLst>
            <c:ext xmlns:c16="http://schemas.microsoft.com/office/drawing/2014/chart" uri="{C3380CC4-5D6E-409C-BE32-E72D297353CC}">
              <c16:uniqueId val="{00000003-D573-4974-B661-32283B058268}"/>
            </c:ext>
          </c:extLst>
        </c:ser>
        <c:ser>
          <c:idx val="2"/>
          <c:order val="2"/>
          <c:tx>
            <c:strRef>
              <c:f>Sheet1!$D$1</c:f>
              <c:strCache>
                <c:ptCount val="1"/>
                <c:pt idx="0">
                  <c:v>2025</c:v>
                </c:pt>
              </c:strCache>
            </c:strRef>
          </c:tx>
          <c:spPr>
            <a:blipFill>
              <a:blip xmlns:r="http://schemas.openxmlformats.org/officeDocument/2006/relationships" r:embed="rId5"/>
              <a:stretch>
                <a:fillRect/>
              </a:stretch>
            </a:blipFill>
            <a:ln>
              <a:noFill/>
            </a:ln>
            <a:effectLst/>
          </c:spPr>
          <c:invertIfNegative val="0"/>
          <c:pictureOptions>
            <c:pictureFormat val="stack"/>
          </c:pictureOptions>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6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Pre-retiree</c:v>
                </c:pt>
                <c:pt idx="1">
                  <c:v>Retiree</c:v>
                </c:pt>
              </c:strCache>
            </c:strRef>
          </c:cat>
          <c:val>
            <c:numRef>
              <c:f>Sheet1!$D$2:$D$3</c:f>
              <c:numCache>
                <c:formatCode>[$$-C09]#,##0</c:formatCode>
                <c:ptCount val="2"/>
                <c:pt idx="0">
                  <c:v>963549.7789256</c:v>
                </c:pt>
                <c:pt idx="1">
                  <c:v>824975.86939570005</c:v>
                </c:pt>
              </c:numCache>
            </c:numRef>
          </c:val>
          <c:extLst>
            <c:ext xmlns:c16="http://schemas.microsoft.com/office/drawing/2014/chart" uri="{C3380CC4-5D6E-409C-BE32-E72D297353CC}">
              <c16:uniqueId val="{00000004-D573-4974-B661-32283B058268}"/>
            </c:ext>
          </c:extLst>
        </c:ser>
        <c:ser>
          <c:idx val="3"/>
          <c:order val="3"/>
          <c:tx>
            <c:strRef>
              <c:f>Sheet1!$E$1</c:f>
              <c:strCache>
                <c:ptCount val="1"/>
                <c:pt idx="0">
                  <c:v>2026</c:v>
                </c:pt>
              </c:strCache>
            </c:strRef>
          </c:tx>
          <c:spPr>
            <a:blipFill>
              <a:blip xmlns:r="http://schemas.openxmlformats.org/officeDocument/2006/relationships" r:embed="rId6"/>
              <a:stretch>
                <a:fillRect/>
              </a:stretch>
            </a:blipFill>
            <a:ln>
              <a:noFill/>
            </a:ln>
            <a:effectLst/>
          </c:spPr>
          <c:invertIfNegative val="0"/>
          <c:pictureOptions>
            <c:pictureFormat val="stack"/>
          </c:pictureOptions>
          <c:dPt>
            <c:idx val="0"/>
            <c:invertIfNegative val="0"/>
            <c:bubble3D val="0"/>
            <c:spPr>
              <a:blipFill>
                <a:blip xmlns:r="http://schemas.openxmlformats.org/officeDocument/2006/relationships" r:embed="rId6"/>
                <a:stretch>
                  <a:fillRect/>
                </a:stretch>
              </a:blipFill>
              <a:ln>
                <a:noFill/>
              </a:ln>
              <a:effectLst/>
            </c:spPr>
            <c:pictureOptions>
              <c:pictureFormat val="stack"/>
            </c:pictureOptions>
            <c:extLst>
              <c:ext xmlns:c16="http://schemas.microsoft.com/office/drawing/2014/chart" uri="{C3380CC4-5D6E-409C-BE32-E72D297353CC}">
                <c16:uniqueId val="{00000003-E578-4D3A-9624-75417C84E11E}"/>
              </c:ext>
            </c:extLst>
          </c:dPt>
          <c:dPt>
            <c:idx val="1"/>
            <c:invertIfNegative val="0"/>
            <c:bubble3D val="0"/>
            <c:spPr>
              <a:blipFill>
                <a:blip xmlns:r="http://schemas.openxmlformats.org/officeDocument/2006/relationships" r:embed="rId6"/>
                <a:stretch>
                  <a:fillRect/>
                </a:stretch>
              </a:blipFill>
              <a:ln>
                <a:noFill/>
              </a:ln>
              <a:effectLst/>
            </c:spPr>
            <c:pictureOptions>
              <c:pictureFormat val="stack"/>
            </c:pictureOptions>
            <c:extLst>
              <c:ext xmlns:c16="http://schemas.microsoft.com/office/drawing/2014/chart" uri="{C3380CC4-5D6E-409C-BE32-E72D297353CC}">
                <c16:uniqueId val="{00000004-E578-4D3A-9624-75417C84E11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2841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Sheet1!$E$2:$E$3</c:f>
              <c:numCache>
                <c:formatCode>"$"#,##0_);[Red]\("$"#,##0\)</c:formatCode>
                <c:ptCount val="2"/>
                <c:pt idx="0">
                  <c:v>1102895.6021740001</c:v>
                </c:pt>
                <c:pt idx="1">
                  <c:v>1039993.588235</c:v>
                </c:pt>
              </c:numCache>
            </c:numRef>
          </c:val>
          <c:extLst>
            <c:ext xmlns:c16="http://schemas.microsoft.com/office/drawing/2014/chart" uri="{C3380CC4-5D6E-409C-BE32-E72D297353CC}">
              <c16:uniqueId val="{00000002-E578-4D3A-9624-75417C84E11E}"/>
            </c:ext>
          </c:extLst>
        </c:ser>
        <c:dLbls>
          <c:dLblPos val="outEnd"/>
          <c:showLegendKey val="0"/>
          <c:showVal val="1"/>
          <c:showCatName val="0"/>
          <c:showSerName val="0"/>
          <c:showPercent val="0"/>
          <c:showBubbleSize val="0"/>
        </c:dLbls>
        <c:gapWidth val="50"/>
        <c:overlap val="-5"/>
        <c:axId val="1612828367"/>
        <c:axId val="1612828847"/>
        <c:extLst/>
      </c:barChart>
      <c:catAx>
        <c:axId val="1612828367"/>
        <c:scaling>
          <c:orientation val="minMax"/>
        </c:scaling>
        <c:delete val="1"/>
        <c:axPos val="b"/>
        <c:numFmt formatCode="General" sourceLinked="1"/>
        <c:majorTickMark val="out"/>
        <c:minorTickMark val="none"/>
        <c:tickLblPos val="nextTo"/>
        <c:crossAx val="1612828847"/>
        <c:crosses val="autoZero"/>
        <c:auto val="1"/>
        <c:lblAlgn val="ctr"/>
        <c:lblOffset val="100"/>
        <c:noMultiLvlLbl val="0"/>
      </c:catAx>
      <c:valAx>
        <c:axId val="1612828847"/>
        <c:scaling>
          <c:orientation val="minMax"/>
          <c:max val="1400000"/>
          <c:min val="0"/>
        </c:scaling>
        <c:delete val="1"/>
        <c:axPos val="l"/>
        <c:numFmt formatCode="[$$-C09]#,##0" sourceLinked="1"/>
        <c:majorTickMark val="out"/>
        <c:minorTickMark val="none"/>
        <c:tickLblPos val="nextTo"/>
        <c:crossAx val="161282836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339999"/>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3A7E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284159"/>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7">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Monthly Income Needed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Pre-retirees</c:v>
                </c:pt>
                <c:pt idx="1">
                  <c:v>Retirees</c:v>
                </c:pt>
              </c:strCache>
            </c:strRef>
          </c:cat>
          <c:val>
            <c:numRef>
              <c:f>Sheet1!$B$2:$C$2</c:f>
              <c:numCache>
                <c:formatCode>[$$-C09]#,##0</c:formatCode>
                <c:ptCount val="2"/>
                <c:pt idx="0">
                  <c:v>7285</c:v>
                </c:pt>
                <c:pt idx="1">
                  <c:v>8211</c:v>
                </c:pt>
              </c:numCache>
            </c:numRef>
          </c:val>
          <c:extLst>
            <c:ext xmlns:c16="http://schemas.microsoft.com/office/drawing/2014/chart" uri="{C3380CC4-5D6E-409C-BE32-E72D297353CC}">
              <c16:uniqueId val="{00000000-42BC-4F6B-AD3F-31A3D2F0DF33}"/>
            </c:ext>
          </c:extLst>
        </c:ser>
        <c:ser>
          <c:idx val="1"/>
          <c:order val="1"/>
          <c:tx>
            <c:strRef>
              <c:f>Sheet1!$A$3</c:f>
              <c:strCache>
                <c:ptCount val="1"/>
                <c:pt idx="0">
                  <c:v>Monthly Income Expected/Received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Pre-retirees</c:v>
                </c:pt>
                <c:pt idx="1">
                  <c:v>Retirees</c:v>
                </c:pt>
              </c:strCache>
            </c:strRef>
          </c:cat>
          <c:val>
            <c:numRef>
              <c:f>Sheet1!$B$3:$C$3</c:f>
              <c:numCache>
                <c:formatCode>[$$-C09]#,##0</c:formatCode>
                <c:ptCount val="2"/>
                <c:pt idx="0">
                  <c:v>6092</c:v>
                </c:pt>
                <c:pt idx="1">
                  <c:v>5632</c:v>
                </c:pt>
              </c:numCache>
            </c:numRef>
          </c:val>
          <c:extLst>
            <c:ext xmlns:c16="http://schemas.microsoft.com/office/drawing/2014/chart" uri="{C3380CC4-5D6E-409C-BE32-E72D297353CC}">
              <c16:uniqueId val="{00000001-42BC-4F6B-AD3F-31A3D2F0DF33}"/>
            </c:ext>
          </c:extLst>
        </c:ser>
        <c:dLbls>
          <c:dLblPos val="outEnd"/>
          <c:showLegendKey val="0"/>
          <c:showVal val="1"/>
          <c:showCatName val="0"/>
          <c:showSerName val="0"/>
          <c:showPercent val="0"/>
          <c:showBubbleSize val="0"/>
        </c:dLbls>
        <c:gapWidth val="50"/>
        <c:overlap val="-5"/>
        <c:axId val="1688408256"/>
        <c:axId val="1688405376"/>
      </c:barChart>
      <c:catAx>
        <c:axId val="1688408256"/>
        <c:scaling>
          <c:orientation val="minMax"/>
        </c:scaling>
        <c:delete val="1"/>
        <c:axPos val="b"/>
        <c:numFmt formatCode="General" sourceLinked="1"/>
        <c:majorTickMark val="none"/>
        <c:minorTickMark val="none"/>
        <c:tickLblPos val="nextTo"/>
        <c:crossAx val="1688405376"/>
        <c:crosses val="autoZero"/>
        <c:auto val="1"/>
        <c:lblAlgn val="ctr"/>
        <c:lblOffset val="100"/>
        <c:noMultiLvlLbl val="0"/>
      </c:catAx>
      <c:valAx>
        <c:axId val="1688405376"/>
        <c:scaling>
          <c:orientation val="minMax"/>
        </c:scaling>
        <c:delete val="1"/>
        <c:axPos val="l"/>
        <c:numFmt formatCode="[$$-C09]#,##0" sourceLinked="1"/>
        <c:majorTickMark val="none"/>
        <c:minorTickMark val="none"/>
        <c:tickLblPos val="nextTo"/>
        <c:crossAx val="168840825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legendEntry>
      <c:layout>
        <c:manualLayout>
          <c:xMode val="edge"/>
          <c:yMode val="edge"/>
          <c:x val="0.107470885130273"/>
          <c:y val="0.91941623185026522"/>
          <c:w val="0.73713334227304239"/>
          <c:h val="8.05837681497347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7E8D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E8D9B"/>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retired</c:v>
                </c:pt>
                <c:pt idx="1">
                  <c:v>Retired but still working part-time</c:v>
                </c:pt>
                <c:pt idx="2">
                  <c:v>Retired but working from time-to-time</c:v>
                </c:pt>
              </c:strCache>
            </c:strRef>
          </c:cat>
          <c:val>
            <c:numRef>
              <c:f>Sheet1!$B$2:$B$4</c:f>
              <c:numCache>
                <c:formatCode>0%</c:formatCode>
                <c:ptCount val="3"/>
                <c:pt idx="0">
                  <c:v>0.78091872791520001</c:v>
                </c:pt>
                <c:pt idx="1">
                  <c:v>0.1213191990577</c:v>
                </c:pt>
                <c:pt idx="2">
                  <c:v>9.7762073027090002E-2</c:v>
                </c:pt>
              </c:numCache>
            </c:numRef>
          </c:val>
          <c:extLst>
            <c:ext xmlns:c16="http://schemas.microsoft.com/office/drawing/2014/chart" uri="{C3380CC4-5D6E-409C-BE32-E72D297353CC}">
              <c16:uniqueId val="{00000000-7BF9-4838-9F86-C003C72EE15C}"/>
            </c:ext>
          </c:extLst>
        </c:ser>
        <c:ser>
          <c:idx val="1"/>
          <c:order val="1"/>
          <c:tx>
            <c:strRef>
              <c:f>Sheet1!$C$1</c:f>
              <c:strCache>
                <c:ptCount val="1"/>
                <c:pt idx="0">
                  <c:v>2023</c:v>
                </c:pt>
              </c:strCache>
            </c:strRef>
          </c:tx>
          <c:spPr>
            <a:solidFill>
              <a:srgbClr val="33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999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retired</c:v>
                </c:pt>
                <c:pt idx="1">
                  <c:v>Retired but still working part-time</c:v>
                </c:pt>
                <c:pt idx="2">
                  <c:v>Retired but working from time-to-time</c:v>
                </c:pt>
              </c:strCache>
            </c:strRef>
          </c:cat>
          <c:val>
            <c:numRef>
              <c:f>Sheet1!$C$2:$C$4</c:f>
              <c:numCache>
                <c:formatCode>0%</c:formatCode>
                <c:ptCount val="3"/>
                <c:pt idx="0">
                  <c:v>0.806916426513</c:v>
                </c:pt>
                <c:pt idx="1">
                  <c:v>0.1037463976945</c:v>
                </c:pt>
                <c:pt idx="2">
                  <c:v>8.9337175792510007E-2</c:v>
                </c:pt>
              </c:numCache>
            </c:numRef>
          </c:val>
          <c:extLst>
            <c:ext xmlns:c16="http://schemas.microsoft.com/office/drawing/2014/chart" uri="{C3380CC4-5D6E-409C-BE32-E72D297353CC}">
              <c16:uniqueId val="{00000001-7BF9-4838-9F86-C003C72EE15C}"/>
            </c:ext>
          </c:extLst>
        </c:ser>
        <c:ser>
          <c:idx val="2"/>
          <c:order val="2"/>
          <c:tx>
            <c:strRef>
              <c:f>Sheet1!$D$1</c:f>
              <c:strCache>
                <c:ptCount val="1"/>
                <c:pt idx="0">
                  <c:v>2024</c:v>
                </c:pt>
              </c:strCache>
            </c:strRef>
          </c:tx>
          <c:spPr>
            <a:solidFill>
              <a:srgbClr val="009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retired</c:v>
                </c:pt>
                <c:pt idx="1">
                  <c:v>Retired but still working part-time</c:v>
                </c:pt>
                <c:pt idx="2">
                  <c:v>Retired but working from time-to-time</c:v>
                </c:pt>
              </c:strCache>
            </c:strRef>
          </c:cat>
          <c:val>
            <c:numRef>
              <c:f>Sheet1!$D$2:$D$4</c:f>
              <c:numCache>
                <c:formatCode>0%</c:formatCode>
                <c:ptCount val="3"/>
                <c:pt idx="0">
                  <c:v>0.80239520958080002</c:v>
                </c:pt>
                <c:pt idx="1">
                  <c:v>0.14371257485030001</c:v>
                </c:pt>
                <c:pt idx="2">
                  <c:v>5.3892215568860001E-2</c:v>
                </c:pt>
              </c:numCache>
            </c:numRef>
          </c:val>
          <c:extLst>
            <c:ext xmlns:c16="http://schemas.microsoft.com/office/drawing/2014/chart" uri="{C3380CC4-5D6E-409C-BE32-E72D297353CC}">
              <c16:uniqueId val="{00000002-7BF9-4838-9F86-C003C72EE15C}"/>
            </c:ext>
          </c:extLst>
        </c:ser>
        <c:ser>
          <c:idx val="3"/>
          <c:order val="3"/>
          <c:tx>
            <c:strRef>
              <c:f>Sheet1!$E$1</c:f>
              <c:strCache>
                <c:ptCount val="1"/>
                <c:pt idx="0">
                  <c:v>2025</c:v>
                </c:pt>
              </c:strCache>
            </c:strRef>
          </c:tx>
          <c:spPr>
            <a:solidFill>
              <a:srgbClr val="006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retired</c:v>
                </c:pt>
                <c:pt idx="1">
                  <c:v>Retired but still working part-time</c:v>
                </c:pt>
                <c:pt idx="2">
                  <c:v>Retired but working from time-to-time</c:v>
                </c:pt>
              </c:strCache>
            </c:strRef>
          </c:cat>
          <c:val>
            <c:numRef>
              <c:f>Sheet1!$E$2:$E$4</c:f>
              <c:numCache>
                <c:formatCode>0%</c:formatCode>
                <c:ptCount val="3"/>
                <c:pt idx="0">
                  <c:v>0.73410404624280001</c:v>
                </c:pt>
                <c:pt idx="1">
                  <c:v>0.17341040462429999</c:v>
                </c:pt>
                <c:pt idx="2">
                  <c:v>9.2485549132949998E-2</c:v>
                </c:pt>
              </c:numCache>
            </c:numRef>
          </c:val>
          <c:extLst>
            <c:ext xmlns:c16="http://schemas.microsoft.com/office/drawing/2014/chart" uri="{C3380CC4-5D6E-409C-BE32-E72D297353CC}">
              <c16:uniqueId val="{00000003-7BF9-4838-9F86-C003C72EE15C}"/>
            </c:ext>
          </c:extLst>
        </c:ser>
        <c:ser>
          <c:idx val="4"/>
          <c:order val="4"/>
          <c:tx>
            <c:strRef>
              <c:f>Sheet1!$F$1</c:f>
              <c:strCache>
                <c:ptCount val="1"/>
                <c:pt idx="0">
                  <c:v>2026</c:v>
                </c:pt>
              </c:strCache>
            </c:strRef>
          </c:tx>
          <c:spPr>
            <a:solidFill>
              <a:srgbClr val="2841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Fully retired</c:v>
                </c:pt>
                <c:pt idx="1">
                  <c:v>Retired but still working part-time</c:v>
                </c:pt>
                <c:pt idx="2">
                  <c:v>Retired but working from time-to-time</c:v>
                </c:pt>
              </c:strCache>
            </c:strRef>
          </c:cat>
          <c:val>
            <c:numRef>
              <c:f>Sheet1!$F$2:$F$4</c:f>
              <c:numCache>
                <c:formatCode>0%</c:formatCode>
                <c:ptCount val="3"/>
                <c:pt idx="0">
                  <c:v>0.78178368121440001</c:v>
                </c:pt>
                <c:pt idx="1">
                  <c:v>0.14611005692599999</c:v>
                </c:pt>
                <c:pt idx="2">
                  <c:v>7.2106261859579995E-2</c:v>
                </c:pt>
              </c:numCache>
            </c:numRef>
          </c:val>
          <c:extLst>
            <c:ext xmlns:c16="http://schemas.microsoft.com/office/drawing/2014/chart" uri="{C3380CC4-5D6E-409C-BE32-E72D297353CC}">
              <c16:uniqueId val="{00000004-7BF9-4838-9F86-C003C72EE15C}"/>
            </c:ext>
          </c:extLst>
        </c:ser>
        <c:dLbls>
          <c:showLegendKey val="0"/>
          <c:showVal val="0"/>
          <c:showCatName val="0"/>
          <c:showSerName val="0"/>
          <c:showPercent val="0"/>
          <c:showBubbleSize val="0"/>
        </c:dLbls>
        <c:gapWidth val="200"/>
        <c:overlap val="-5"/>
        <c:axId val="1246070608"/>
        <c:axId val="1246061968"/>
      </c:barChart>
      <c:catAx>
        <c:axId val="1246070608"/>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0"/>
          <a:lstStyle/>
          <a:p>
            <a:pPr>
              <a:defRPr sz="1100" b="0" i="0" u="none" strike="noStrike" kern="1200" baseline="0">
                <a:solidFill>
                  <a:schemeClr val="tx1"/>
                </a:solidFill>
                <a:latin typeface="+mn-lt"/>
                <a:ea typeface="+mn-ea"/>
                <a:cs typeface="+mn-cs"/>
              </a:defRPr>
            </a:pPr>
            <a:endParaRPr lang="en-US"/>
          </a:p>
        </c:txPr>
        <c:crossAx val="1246061968"/>
        <c:crosses val="autoZero"/>
        <c:auto val="1"/>
        <c:lblAlgn val="ctr"/>
        <c:lblOffset val="100"/>
        <c:noMultiLvlLbl val="0"/>
      </c:catAx>
      <c:valAx>
        <c:axId val="1246061968"/>
        <c:scaling>
          <c:orientation val="minMax"/>
        </c:scaling>
        <c:delete val="1"/>
        <c:axPos val="l"/>
        <c:numFmt formatCode="0%" sourceLinked="1"/>
        <c:majorTickMark val="out"/>
        <c:minorTickMark val="none"/>
        <c:tickLblPos val="nextTo"/>
        <c:crossAx val="1246070608"/>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7E8D9B"/>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39999"/>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0091DA"/>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egendEntry>
        <c:idx val="4"/>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rgbClr val="7E8D9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E8D9B"/>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need extra money</c:v>
                </c:pt>
                <c:pt idx="1">
                  <c:v>I like keeping my mind active</c:v>
                </c:pt>
                <c:pt idx="2">
                  <c:v>I like my job</c:v>
                </c:pt>
                <c:pt idx="3">
                  <c:v>It keeps me fit and active</c:v>
                </c:pt>
              </c:strCache>
            </c:strRef>
          </c:cat>
          <c:val>
            <c:numRef>
              <c:f>Sheet1!$B$2:$B$5</c:f>
              <c:numCache>
                <c:formatCode>0%</c:formatCode>
                <c:ptCount val="4"/>
                <c:pt idx="0">
                  <c:v>0.22043010752690001</c:v>
                </c:pt>
                <c:pt idx="1">
                  <c:v>0.31720430107530001</c:v>
                </c:pt>
                <c:pt idx="2">
                  <c:v>0.1774193548387</c:v>
                </c:pt>
                <c:pt idx="3">
                  <c:v>9.1397849462370007E-2</c:v>
                </c:pt>
              </c:numCache>
            </c:numRef>
          </c:val>
          <c:extLst>
            <c:ext xmlns:c16="http://schemas.microsoft.com/office/drawing/2014/chart" uri="{C3380CC4-5D6E-409C-BE32-E72D297353CC}">
              <c16:uniqueId val="{00000000-C936-4D5E-902E-A2E6A2D27CDF}"/>
            </c:ext>
          </c:extLst>
        </c:ser>
        <c:ser>
          <c:idx val="1"/>
          <c:order val="1"/>
          <c:tx>
            <c:strRef>
              <c:f>Sheet1!$C$1</c:f>
              <c:strCache>
                <c:ptCount val="1"/>
                <c:pt idx="0">
                  <c:v>2023</c:v>
                </c:pt>
              </c:strCache>
            </c:strRef>
          </c:tx>
          <c:spPr>
            <a:solidFill>
              <a:srgbClr val="33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999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need extra money</c:v>
                </c:pt>
                <c:pt idx="1">
                  <c:v>I like keeping my mind active</c:v>
                </c:pt>
                <c:pt idx="2">
                  <c:v>I like my job</c:v>
                </c:pt>
                <c:pt idx="3">
                  <c:v>It keeps me fit and active</c:v>
                </c:pt>
              </c:strCache>
            </c:strRef>
          </c:cat>
          <c:val>
            <c:numRef>
              <c:f>Sheet1!$C$2:$C$5</c:f>
              <c:numCache>
                <c:formatCode>0%</c:formatCode>
                <c:ptCount val="4"/>
                <c:pt idx="0">
                  <c:v>0.27611940298510002</c:v>
                </c:pt>
                <c:pt idx="1">
                  <c:v>0.25373134328359997</c:v>
                </c:pt>
                <c:pt idx="2">
                  <c:v>0.1492537313433</c:v>
                </c:pt>
                <c:pt idx="3">
                  <c:v>0.14179104477609999</c:v>
                </c:pt>
              </c:numCache>
            </c:numRef>
          </c:val>
          <c:extLst>
            <c:ext xmlns:c16="http://schemas.microsoft.com/office/drawing/2014/chart" uri="{C3380CC4-5D6E-409C-BE32-E72D297353CC}">
              <c16:uniqueId val="{00000001-C936-4D5E-902E-A2E6A2D27CDF}"/>
            </c:ext>
          </c:extLst>
        </c:ser>
        <c:ser>
          <c:idx val="2"/>
          <c:order val="2"/>
          <c:tx>
            <c:strRef>
              <c:f>Sheet1!$D$1</c:f>
              <c:strCache>
                <c:ptCount val="1"/>
                <c:pt idx="0">
                  <c:v>2024</c:v>
                </c:pt>
              </c:strCache>
            </c:strRef>
          </c:tx>
          <c:spPr>
            <a:solidFill>
              <a:srgbClr val="009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need extra money</c:v>
                </c:pt>
                <c:pt idx="1">
                  <c:v>I like keeping my mind active</c:v>
                </c:pt>
                <c:pt idx="2">
                  <c:v>I like my job</c:v>
                </c:pt>
                <c:pt idx="3">
                  <c:v>It keeps me fit and active</c:v>
                </c:pt>
              </c:strCache>
            </c:strRef>
          </c:cat>
          <c:val>
            <c:numRef>
              <c:f>Sheet1!$D$2:$D$5</c:f>
              <c:numCache>
                <c:formatCode>0%</c:formatCode>
                <c:ptCount val="4"/>
                <c:pt idx="0">
                  <c:v>0.48484848484850002</c:v>
                </c:pt>
                <c:pt idx="1">
                  <c:v>0.23232323232320001</c:v>
                </c:pt>
                <c:pt idx="2">
                  <c:v>6.0606060606059997E-2</c:v>
                </c:pt>
                <c:pt idx="3">
                  <c:v>0.1010101010101</c:v>
                </c:pt>
              </c:numCache>
            </c:numRef>
          </c:val>
          <c:extLst>
            <c:ext xmlns:c16="http://schemas.microsoft.com/office/drawing/2014/chart" uri="{C3380CC4-5D6E-409C-BE32-E72D297353CC}">
              <c16:uniqueId val="{00000002-C936-4D5E-902E-A2E6A2D27CDF}"/>
            </c:ext>
          </c:extLst>
        </c:ser>
        <c:ser>
          <c:idx val="3"/>
          <c:order val="3"/>
          <c:tx>
            <c:strRef>
              <c:f>Sheet1!$E$1</c:f>
              <c:strCache>
                <c:ptCount val="1"/>
                <c:pt idx="0">
                  <c:v>2025</c:v>
                </c:pt>
              </c:strCache>
            </c:strRef>
          </c:tx>
          <c:spPr>
            <a:solidFill>
              <a:srgbClr val="006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need extra money</c:v>
                </c:pt>
                <c:pt idx="1">
                  <c:v>I like keeping my mind active</c:v>
                </c:pt>
                <c:pt idx="2">
                  <c:v>I like my job</c:v>
                </c:pt>
                <c:pt idx="3">
                  <c:v>It keeps me fit and active</c:v>
                </c:pt>
              </c:strCache>
            </c:strRef>
          </c:cat>
          <c:val>
            <c:numRef>
              <c:f>Sheet1!$E$2:$E$5</c:f>
              <c:numCache>
                <c:formatCode>0%</c:formatCode>
                <c:ptCount val="4"/>
                <c:pt idx="0">
                  <c:v>0.41304347826089999</c:v>
                </c:pt>
                <c:pt idx="1">
                  <c:v>0.19565217391299999</c:v>
                </c:pt>
                <c:pt idx="2">
                  <c:v>9.4202898550720005E-2</c:v>
                </c:pt>
                <c:pt idx="3">
                  <c:v>0.1086956521739</c:v>
                </c:pt>
              </c:numCache>
            </c:numRef>
          </c:val>
          <c:extLst>
            <c:ext xmlns:c16="http://schemas.microsoft.com/office/drawing/2014/chart" uri="{C3380CC4-5D6E-409C-BE32-E72D297353CC}">
              <c16:uniqueId val="{00000003-C936-4D5E-902E-A2E6A2D27CDF}"/>
            </c:ext>
          </c:extLst>
        </c:ser>
        <c:ser>
          <c:idx val="4"/>
          <c:order val="4"/>
          <c:tx>
            <c:strRef>
              <c:f>Sheet1!$F$1</c:f>
              <c:strCache>
                <c:ptCount val="1"/>
                <c:pt idx="0">
                  <c:v>2026</c:v>
                </c:pt>
              </c:strCache>
            </c:strRef>
          </c:tx>
          <c:spPr>
            <a:solidFill>
              <a:srgbClr val="2841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need extra money</c:v>
                </c:pt>
                <c:pt idx="1">
                  <c:v>I like keeping my mind active</c:v>
                </c:pt>
                <c:pt idx="2">
                  <c:v>I like my job</c:v>
                </c:pt>
                <c:pt idx="3">
                  <c:v>It keeps me fit and active</c:v>
                </c:pt>
              </c:strCache>
            </c:strRef>
          </c:cat>
          <c:val>
            <c:numRef>
              <c:f>Sheet1!$F$2:$F$5</c:f>
              <c:numCache>
                <c:formatCode>0%</c:formatCode>
                <c:ptCount val="4"/>
                <c:pt idx="0">
                  <c:v>0.45217391304350002</c:v>
                </c:pt>
                <c:pt idx="1">
                  <c:v>0.1826086956522</c:v>
                </c:pt>
                <c:pt idx="2">
                  <c:v>0.1217391304348</c:v>
                </c:pt>
                <c:pt idx="3">
                  <c:v>0.1130434782609</c:v>
                </c:pt>
              </c:numCache>
            </c:numRef>
          </c:val>
          <c:extLst>
            <c:ext xmlns:c16="http://schemas.microsoft.com/office/drawing/2014/chart" uri="{C3380CC4-5D6E-409C-BE32-E72D297353CC}">
              <c16:uniqueId val="{00000004-C936-4D5E-902E-A2E6A2D27CDF}"/>
            </c:ext>
          </c:extLst>
        </c:ser>
        <c:dLbls>
          <c:showLegendKey val="0"/>
          <c:showVal val="0"/>
          <c:showCatName val="0"/>
          <c:showSerName val="0"/>
          <c:showPercent val="0"/>
          <c:showBubbleSize val="0"/>
        </c:dLbls>
        <c:gapWidth val="200"/>
        <c:overlap val="-5"/>
        <c:axId val="1246070608"/>
        <c:axId val="1246061968"/>
      </c:barChart>
      <c:catAx>
        <c:axId val="1246070608"/>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0"/>
          <a:lstStyle/>
          <a:p>
            <a:pPr>
              <a:defRPr sz="1100" b="0" i="0" u="none" strike="noStrike" kern="1200" baseline="0">
                <a:solidFill>
                  <a:schemeClr val="tx1"/>
                </a:solidFill>
                <a:latin typeface="+mn-lt"/>
                <a:ea typeface="+mn-ea"/>
                <a:cs typeface="+mn-cs"/>
              </a:defRPr>
            </a:pPr>
            <a:endParaRPr lang="en-US"/>
          </a:p>
        </c:txPr>
        <c:crossAx val="1246061968"/>
        <c:crosses val="autoZero"/>
        <c:auto val="1"/>
        <c:lblAlgn val="ctr"/>
        <c:lblOffset val="100"/>
        <c:noMultiLvlLbl val="0"/>
      </c:catAx>
      <c:valAx>
        <c:axId val="1246061968"/>
        <c:scaling>
          <c:orientation val="minMax"/>
        </c:scaling>
        <c:delete val="1"/>
        <c:axPos val="l"/>
        <c:numFmt formatCode="0%" sourceLinked="1"/>
        <c:majorTickMark val="out"/>
        <c:minorTickMark val="none"/>
        <c:tickLblPos val="nextTo"/>
        <c:crossAx val="1246070608"/>
        <c:crosses val="autoZero"/>
        <c:crossBetween val="between"/>
      </c:valAx>
      <c:spPr>
        <a:noFill/>
        <a:ln w="25400">
          <a:noFill/>
        </a:ln>
        <a:effectLst/>
      </c:spPr>
    </c:plotArea>
    <c:legend>
      <c:legendPos val="b"/>
      <c:legendEntry>
        <c:idx val="0"/>
        <c:txPr>
          <a:bodyPr rot="0" spcFirstLastPara="1" vertOverflow="ellipsis" vert="horz" wrap="square" anchor="ctr" anchorCtr="1"/>
          <a:lstStyle/>
          <a:p>
            <a:pPr>
              <a:defRPr sz="1197" b="0" i="0" u="none" strike="noStrike" kern="1200" baseline="0">
                <a:solidFill>
                  <a:srgbClr val="7E8D9B"/>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39999"/>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0091DA"/>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egendEntry>
        <c:idx val="4"/>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0215963033"/>
          <c:y val="4.6248939685220786E-2"/>
          <c:w val="0.44064661279116774"/>
          <c:h val="0.91552879611211746"/>
        </c:manualLayout>
      </c:layout>
      <c:barChart>
        <c:barDir val="bar"/>
        <c:grouping val="clustered"/>
        <c:varyColors val="0"/>
        <c:ser>
          <c:idx val="0"/>
          <c:order val="0"/>
          <c:tx>
            <c:strRef>
              <c:f>Sheet1!$B$1</c:f>
              <c:strCache>
                <c:ptCount val="1"/>
                <c:pt idx="0">
                  <c:v>2025</c:v>
                </c:pt>
              </c:strCache>
            </c:strRef>
          </c:tx>
          <c:spPr>
            <a:solidFill>
              <a:srgbClr val="006060"/>
            </a:solidFill>
            <a:ln>
              <a:noFill/>
            </a:ln>
            <a:effectLst/>
          </c:spPr>
          <c:invertIfNegative val="0"/>
          <c:dPt>
            <c:idx val="0"/>
            <c:invertIfNegative val="0"/>
            <c:bubble3D val="0"/>
            <c:spPr>
              <a:solidFill>
                <a:srgbClr val="006060"/>
              </a:solidFill>
              <a:ln>
                <a:noFill/>
              </a:ln>
              <a:effectLst/>
            </c:spPr>
            <c:extLst>
              <c:ext xmlns:c16="http://schemas.microsoft.com/office/drawing/2014/chart" uri="{C3380CC4-5D6E-409C-BE32-E72D297353CC}">
                <c16:uniqueId val="{00000001-E36E-41F4-92C3-D28A997C9F0A}"/>
              </c:ext>
            </c:extLst>
          </c:dPt>
          <c:dLbls>
            <c:dLbl>
              <c:idx val="0"/>
              <c:tx>
                <c:rich>
                  <a:bodyPr/>
                  <a:lstStyle/>
                  <a:p>
                    <a:fld id="{FA9F05D8-E0D9-4BD6-9BC1-CA8049B31172}" type="VALUE">
                      <a:rPr lang="en-US">
                        <a:solidFill>
                          <a:srgbClr val="006060"/>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6E-41F4-92C3-D28A997C9F0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c:v>
                </c:pt>
                <c:pt idx="1">
                  <c:v>Want to continue investing and growing my wealth</c:v>
                </c:pt>
                <c:pt idx="2">
                  <c:v>Financially supporting my children or other family members</c:v>
                </c:pt>
                <c:pt idx="3">
                  <c:v>Like the financial security of having extra income, 
even though don’t necessarily need it</c:v>
                </c:pt>
                <c:pt idx="4">
                  <c:v>Want to maintain a more comfortable lifestyle</c:v>
                </c:pt>
                <c:pt idx="5">
                  <c:v>Need to pay off outstanding debts</c:v>
                </c:pt>
                <c:pt idx="6">
                  <c:v>Want to afford travel or leisure activities in retirement</c:v>
                </c:pt>
                <c:pt idx="7">
                  <c:v>Retirement savings are not enough to support lifestyle</c:v>
                </c:pt>
                <c:pt idx="8">
                  <c:v>Need to cover essential expenses </c:v>
                </c:pt>
                <c:pt idx="9">
                  <c:v>Cost of living has increased more than expected</c:v>
                </c:pt>
              </c:strCache>
            </c:strRef>
          </c:cat>
          <c:val>
            <c:numRef>
              <c:f>Sheet1!$B$2:$B$11</c:f>
              <c:numCache>
                <c:formatCode>0.00%</c:formatCode>
                <c:ptCount val="10"/>
                <c:pt idx="0">
                  <c:v>5.263157894737E-2</c:v>
                </c:pt>
                <c:pt idx="1">
                  <c:v>3.5087719298249997E-2</c:v>
                </c:pt>
                <c:pt idx="2">
                  <c:v>0.15789473684210001</c:v>
                </c:pt>
                <c:pt idx="3">
                  <c:v>0.15789473684210001</c:v>
                </c:pt>
                <c:pt idx="4">
                  <c:v>0.21052631578950001</c:v>
                </c:pt>
                <c:pt idx="5">
                  <c:v>0.31578947368420002</c:v>
                </c:pt>
                <c:pt idx="6">
                  <c:v>0.19298245614039999</c:v>
                </c:pt>
                <c:pt idx="7">
                  <c:v>0.45614035087720001</c:v>
                </c:pt>
                <c:pt idx="8">
                  <c:v>0.4736842105263</c:v>
                </c:pt>
                <c:pt idx="9">
                  <c:v>0.66666666666670005</c:v>
                </c:pt>
              </c:numCache>
            </c:numRef>
          </c:val>
          <c:extLst>
            <c:ext xmlns:c16="http://schemas.microsoft.com/office/drawing/2014/chart" uri="{C3380CC4-5D6E-409C-BE32-E72D297353CC}">
              <c16:uniqueId val="{00000002-E36E-41F4-92C3-D28A997C9F0A}"/>
            </c:ext>
          </c:extLst>
        </c:ser>
        <c:ser>
          <c:idx val="1"/>
          <c:order val="1"/>
          <c:tx>
            <c:strRef>
              <c:f>Sheet1!$C$1</c:f>
              <c:strCache>
                <c:ptCount val="1"/>
                <c:pt idx="0">
                  <c:v>2026</c:v>
                </c:pt>
              </c:strCache>
            </c:strRef>
          </c:tx>
          <c:spPr>
            <a:solidFill>
              <a:srgbClr val="284159"/>
            </a:solidFill>
            <a:ln>
              <a:noFill/>
            </a:ln>
            <a:effectLst/>
          </c:spPr>
          <c:invertIfNegative val="0"/>
          <c:dPt>
            <c:idx val="0"/>
            <c:invertIfNegative val="0"/>
            <c:bubble3D val="0"/>
            <c:spPr>
              <a:solidFill>
                <a:srgbClr val="284159"/>
              </a:solidFill>
              <a:ln>
                <a:noFill/>
              </a:ln>
              <a:effectLst/>
            </c:spPr>
            <c:extLst>
              <c:ext xmlns:c16="http://schemas.microsoft.com/office/drawing/2014/chart" uri="{C3380CC4-5D6E-409C-BE32-E72D297353CC}">
                <c16:uniqueId val="{00000004-E36E-41F4-92C3-D28A997C9F0A}"/>
              </c:ext>
            </c:extLst>
          </c:dPt>
          <c:dLbls>
            <c:dLbl>
              <c:idx val="0"/>
              <c:tx>
                <c:rich>
                  <a:bodyPr/>
                  <a:lstStyle/>
                  <a:p>
                    <a:fld id="{E55118C3-FE64-49A9-A0FF-725362DB8691}" type="VALUE">
                      <a:rPr lang="en-US">
                        <a:solidFill>
                          <a:srgbClr val="284159"/>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36E-41F4-92C3-D28A997C9F0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Other</c:v>
                </c:pt>
                <c:pt idx="1">
                  <c:v>Want to continue investing and growing my wealth</c:v>
                </c:pt>
                <c:pt idx="2">
                  <c:v>Financially supporting my children or other family members</c:v>
                </c:pt>
                <c:pt idx="3">
                  <c:v>Like the financial security of having extra income, 
even though don’t necessarily need it</c:v>
                </c:pt>
                <c:pt idx="4">
                  <c:v>Want to maintain a more comfortable lifestyle</c:v>
                </c:pt>
                <c:pt idx="5">
                  <c:v>Need to pay off outstanding debts</c:v>
                </c:pt>
                <c:pt idx="6">
                  <c:v>Want to afford travel or leisure activities in retirement</c:v>
                </c:pt>
                <c:pt idx="7">
                  <c:v>Retirement savings are not enough to support lifestyle</c:v>
                </c:pt>
                <c:pt idx="8">
                  <c:v>Need to cover essential expenses </c:v>
                </c:pt>
                <c:pt idx="9">
                  <c:v>Cost of living has increased more than expected</c:v>
                </c:pt>
              </c:strCache>
            </c:strRef>
          </c:cat>
          <c:val>
            <c:numRef>
              <c:f>Sheet1!$C$2:$C$11</c:f>
              <c:numCache>
                <c:formatCode>0.00%</c:formatCode>
                <c:ptCount val="10"/>
                <c:pt idx="0">
                  <c:v>1.9607843137249999E-2</c:v>
                </c:pt>
                <c:pt idx="1">
                  <c:v>7.8431372549019995E-2</c:v>
                </c:pt>
                <c:pt idx="2">
                  <c:v>0.1960784313725</c:v>
                </c:pt>
                <c:pt idx="3">
                  <c:v>0.21568627450979999</c:v>
                </c:pt>
                <c:pt idx="4">
                  <c:v>0.2549019607843</c:v>
                </c:pt>
                <c:pt idx="5">
                  <c:v>0.2941176470588</c:v>
                </c:pt>
                <c:pt idx="6">
                  <c:v>0.31372549019610002</c:v>
                </c:pt>
                <c:pt idx="7">
                  <c:v>0.47058823529409999</c:v>
                </c:pt>
                <c:pt idx="8">
                  <c:v>0.50980392156859999</c:v>
                </c:pt>
                <c:pt idx="9">
                  <c:v>0.64705882352940003</c:v>
                </c:pt>
              </c:numCache>
            </c:numRef>
          </c:val>
          <c:extLst>
            <c:ext xmlns:c16="http://schemas.microsoft.com/office/drawing/2014/chart" uri="{C3380CC4-5D6E-409C-BE32-E72D297353CC}">
              <c16:uniqueId val="{00000005-E36E-41F4-92C3-D28A997C9F0A}"/>
            </c:ext>
          </c:extLst>
        </c:ser>
        <c:dLbls>
          <c:showLegendKey val="0"/>
          <c:showVal val="0"/>
          <c:showCatName val="0"/>
          <c:showSerName val="0"/>
          <c:showPercent val="0"/>
          <c:showBubbleSize val="0"/>
        </c:dLbls>
        <c:gapWidth val="50"/>
        <c:overlap val="-5"/>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max val="0.70000000000000007"/>
        </c:scaling>
        <c:delete val="1"/>
        <c:axPos val="b"/>
        <c:numFmt formatCode="0.00%" sourceLinked="1"/>
        <c:majorTickMark val="out"/>
        <c:minorTickMark val="none"/>
        <c:tickLblPos val="nextTo"/>
        <c:crossAx val="17580116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284159"/>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ayout>
        <c:manualLayout>
          <c:xMode val="edge"/>
          <c:yMode val="edge"/>
          <c:x val="0.74556055813635569"/>
          <c:y val="0.43983246100449314"/>
          <c:w val="8.1497061020864695E-2"/>
          <c:h val="0.120335077991013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a:t>Cumulative distribution of retirement income — Singles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'[Full Run Model CINT - v3 (ROA + PPT Charts).xlsx]Sheet1'!$G$29</c:f>
              <c:strCache>
                <c:ptCount val="1"/>
                <c:pt idx="0">
                  <c:v>Singles Cum %</c:v>
                </c:pt>
              </c:strCache>
            </c:strRef>
          </c:tx>
          <c:spPr>
            <a:ln w="28575" cap="rnd">
              <a:solidFill>
                <a:schemeClr val="accent1"/>
              </a:solidFill>
              <a:round/>
            </a:ln>
            <a:effectLst/>
          </c:spPr>
          <c:marker>
            <c:symbol val="none"/>
          </c:marker>
          <c:cat>
            <c:strRef>
              <c:f>'[Full Run Model CINT - v3 (ROA + PPT Charts).xlsx]Sheet1'!$E$30:$E$50</c:f>
              <c:strCache>
                <c:ptCount val="21"/>
                <c:pt idx="0">
                  <c:v>0–10</c:v>
                </c:pt>
                <c:pt idx="1">
                  <c:v>10–20</c:v>
                </c:pt>
                <c:pt idx="2">
                  <c:v>20–30</c:v>
                </c:pt>
                <c:pt idx="3">
                  <c:v>30–40</c:v>
                </c:pt>
                <c:pt idx="4">
                  <c:v>40–50</c:v>
                </c:pt>
                <c:pt idx="5">
                  <c:v>50–60</c:v>
                </c:pt>
                <c:pt idx="6">
                  <c:v>60–70</c:v>
                </c:pt>
                <c:pt idx="7">
                  <c:v>70–80</c:v>
                </c:pt>
                <c:pt idx="8">
                  <c:v>80–90</c:v>
                </c:pt>
                <c:pt idx="9">
                  <c:v>90–100</c:v>
                </c:pt>
                <c:pt idx="10">
                  <c:v>100–110</c:v>
                </c:pt>
                <c:pt idx="11">
                  <c:v>110–120</c:v>
                </c:pt>
                <c:pt idx="12">
                  <c:v>120–130</c:v>
                </c:pt>
                <c:pt idx="13">
                  <c:v>130–140</c:v>
                </c:pt>
                <c:pt idx="14">
                  <c:v>140–150</c:v>
                </c:pt>
                <c:pt idx="15">
                  <c:v>150–160</c:v>
                </c:pt>
                <c:pt idx="16">
                  <c:v>160–170</c:v>
                </c:pt>
                <c:pt idx="17">
                  <c:v>170–180</c:v>
                </c:pt>
                <c:pt idx="18">
                  <c:v>180–190</c:v>
                </c:pt>
                <c:pt idx="19">
                  <c:v>190–200</c:v>
                </c:pt>
                <c:pt idx="20">
                  <c:v>200+</c:v>
                </c:pt>
              </c:strCache>
            </c:strRef>
          </c:cat>
          <c:val>
            <c:numRef>
              <c:f>'[Full Run Model CINT - v3 (ROA + PPT Charts).xlsx]Sheet1'!$G$30:$G$50</c:f>
              <c:numCache>
                <c:formatCode>0%</c:formatCode>
                <c:ptCount val="21"/>
                <c:pt idx="0">
                  <c:v>0</c:v>
                </c:pt>
                <c:pt idx="1">
                  <c:v>0</c:v>
                </c:pt>
                <c:pt idx="2">
                  <c:v>0.2733812949640288</c:v>
                </c:pt>
                <c:pt idx="3">
                  <c:v>0.52517985611510798</c:v>
                </c:pt>
                <c:pt idx="4">
                  <c:v>0.70503597122302164</c:v>
                </c:pt>
                <c:pt idx="5">
                  <c:v>0.78417266187050361</c:v>
                </c:pt>
                <c:pt idx="6">
                  <c:v>0.82014388489208634</c:v>
                </c:pt>
                <c:pt idx="7">
                  <c:v>0.84892086330935257</c:v>
                </c:pt>
                <c:pt idx="8">
                  <c:v>0.8848920863309353</c:v>
                </c:pt>
                <c:pt idx="9">
                  <c:v>0.8848920863309353</c:v>
                </c:pt>
                <c:pt idx="10">
                  <c:v>0.8920863309352518</c:v>
                </c:pt>
                <c:pt idx="11">
                  <c:v>0.8920863309352518</c:v>
                </c:pt>
                <c:pt idx="12">
                  <c:v>0.89928057553956831</c:v>
                </c:pt>
                <c:pt idx="13">
                  <c:v>0.91366906474820142</c:v>
                </c:pt>
                <c:pt idx="14">
                  <c:v>0.92086330935251792</c:v>
                </c:pt>
                <c:pt idx="15">
                  <c:v>0.92805755395683442</c:v>
                </c:pt>
                <c:pt idx="16">
                  <c:v>0.92805755395683442</c:v>
                </c:pt>
                <c:pt idx="17">
                  <c:v>0.94244604316546754</c:v>
                </c:pt>
                <c:pt idx="18">
                  <c:v>0.95683453237410065</c:v>
                </c:pt>
                <c:pt idx="19">
                  <c:v>0.95683453237410065</c:v>
                </c:pt>
                <c:pt idx="20">
                  <c:v>0.99999999999999989</c:v>
                </c:pt>
              </c:numCache>
            </c:numRef>
          </c:val>
          <c:smooth val="0"/>
          <c:extLst>
            <c:ext xmlns:c16="http://schemas.microsoft.com/office/drawing/2014/chart" uri="{C3380CC4-5D6E-409C-BE32-E72D297353CC}">
              <c16:uniqueId val="{00000000-1E21-4FCA-A9AB-3B30C1ACBB53}"/>
            </c:ext>
          </c:extLst>
        </c:ser>
        <c:dLbls>
          <c:showLegendKey val="0"/>
          <c:showVal val="0"/>
          <c:showCatName val="0"/>
          <c:showSerName val="0"/>
          <c:showPercent val="0"/>
          <c:showBubbleSize val="0"/>
        </c:dLbls>
        <c:smooth val="0"/>
        <c:axId val="1868762592"/>
        <c:axId val="1767145455"/>
      </c:lineChart>
      <c:catAx>
        <c:axId val="186876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Annual retirement income band ($000s)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67145455"/>
        <c:crosses val="autoZero"/>
        <c:auto val="1"/>
        <c:lblAlgn val="ctr"/>
        <c:lblOffset val="100"/>
        <c:noMultiLvlLbl val="0"/>
      </c:catAx>
      <c:valAx>
        <c:axId val="176714545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Cumulative % of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8762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a:t>Cumulative distribution of retirement income — Couples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 Run Model CINT - v3 (ROA + PPT Charts).xlsx]Sheet1'!$F$29</c:f>
              <c:strCache>
                <c:ptCount val="1"/>
                <c:pt idx="0">
                  <c:v>Couples Cum %</c:v>
                </c:pt>
              </c:strCache>
            </c:strRef>
          </c:tx>
          <c:spPr>
            <a:ln w="28575" cap="rnd">
              <a:solidFill>
                <a:schemeClr val="accent1"/>
              </a:solidFill>
              <a:round/>
            </a:ln>
            <a:effectLst/>
          </c:spPr>
          <c:marker>
            <c:symbol val="none"/>
          </c:marker>
          <c:cat>
            <c:strRef>
              <c:f>'[Full Run Model CINT - v3 (ROA + PPT Charts).xlsx]Sheet1'!$E$30:$E$50</c:f>
              <c:strCache>
                <c:ptCount val="21"/>
                <c:pt idx="0">
                  <c:v>0–10</c:v>
                </c:pt>
                <c:pt idx="1">
                  <c:v>10–20</c:v>
                </c:pt>
                <c:pt idx="2">
                  <c:v>20–30</c:v>
                </c:pt>
                <c:pt idx="3">
                  <c:v>30–40</c:v>
                </c:pt>
                <c:pt idx="4">
                  <c:v>40–50</c:v>
                </c:pt>
                <c:pt idx="5">
                  <c:v>50–60</c:v>
                </c:pt>
                <c:pt idx="6">
                  <c:v>60–70</c:v>
                </c:pt>
                <c:pt idx="7">
                  <c:v>70–80</c:v>
                </c:pt>
                <c:pt idx="8">
                  <c:v>80–90</c:v>
                </c:pt>
                <c:pt idx="9">
                  <c:v>90–100</c:v>
                </c:pt>
                <c:pt idx="10">
                  <c:v>100–110</c:v>
                </c:pt>
                <c:pt idx="11">
                  <c:v>110–120</c:v>
                </c:pt>
                <c:pt idx="12">
                  <c:v>120–130</c:v>
                </c:pt>
                <c:pt idx="13">
                  <c:v>130–140</c:v>
                </c:pt>
                <c:pt idx="14">
                  <c:v>140–150</c:v>
                </c:pt>
                <c:pt idx="15">
                  <c:v>150–160</c:v>
                </c:pt>
                <c:pt idx="16">
                  <c:v>160–170</c:v>
                </c:pt>
                <c:pt idx="17">
                  <c:v>170–180</c:v>
                </c:pt>
                <c:pt idx="18">
                  <c:v>180–190</c:v>
                </c:pt>
                <c:pt idx="19">
                  <c:v>190–200</c:v>
                </c:pt>
                <c:pt idx="20">
                  <c:v>200+</c:v>
                </c:pt>
              </c:strCache>
            </c:strRef>
          </c:cat>
          <c:val>
            <c:numRef>
              <c:f>'[Full Run Model CINT - v3 (ROA + PPT Charts).xlsx]Sheet1'!$F$30:$F$50</c:f>
              <c:numCache>
                <c:formatCode>0%</c:formatCode>
                <c:ptCount val="21"/>
                <c:pt idx="0">
                  <c:v>0</c:v>
                </c:pt>
                <c:pt idx="1">
                  <c:v>3.3783783783783786E-3</c:v>
                </c:pt>
                <c:pt idx="2">
                  <c:v>2.0270270270270271E-2</c:v>
                </c:pt>
                <c:pt idx="3">
                  <c:v>8.4459459459459457E-2</c:v>
                </c:pt>
                <c:pt idx="4">
                  <c:v>0.20608108108108109</c:v>
                </c:pt>
                <c:pt idx="5">
                  <c:v>0.44594594594594594</c:v>
                </c:pt>
                <c:pt idx="6">
                  <c:v>0.56418918918918914</c:v>
                </c:pt>
                <c:pt idx="7">
                  <c:v>0.67905405405405406</c:v>
                </c:pt>
                <c:pt idx="8">
                  <c:v>0.7432432432432432</c:v>
                </c:pt>
                <c:pt idx="9">
                  <c:v>0.80067567567567566</c:v>
                </c:pt>
                <c:pt idx="10">
                  <c:v>0.83108108108108103</c:v>
                </c:pt>
                <c:pt idx="11">
                  <c:v>0.8614864864864864</c:v>
                </c:pt>
                <c:pt idx="12">
                  <c:v>0.87162162162162149</c:v>
                </c:pt>
                <c:pt idx="13">
                  <c:v>0.90202702702702686</c:v>
                </c:pt>
                <c:pt idx="14">
                  <c:v>0.91216216216216195</c:v>
                </c:pt>
                <c:pt idx="15">
                  <c:v>0.92567567567567544</c:v>
                </c:pt>
                <c:pt idx="16">
                  <c:v>0.93581081081081052</c:v>
                </c:pt>
                <c:pt idx="17">
                  <c:v>0.94932432432432401</c:v>
                </c:pt>
                <c:pt idx="18">
                  <c:v>0.95608108108108081</c:v>
                </c:pt>
                <c:pt idx="19">
                  <c:v>0.96283783783783761</c:v>
                </c:pt>
                <c:pt idx="20">
                  <c:v>0.99999999999999978</c:v>
                </c:pt>
              </c:numCache>
            </c:numRef>
          </c:val>
          <c:smooth val="0"/>
          <c:extLst>
            <c:ext xmlns:c16="http://schemas.microsoft.com/office/drawing/2014/chart" uri="{C3380CC4-5D6E-409C-BE32-E72D297353CC}">
              <c16:uniqueId val="{00000000-31C2-4285-BEF5-41662FAC588C}"/>
            </c:ext>
          </c:extLst>
        </c:ser>
        <c:dLbls>
          <c:showLegendKey val="0"/>
          <c:showVal val="0"/>
          <c:showCatName val="0"/>
          <c:showSerName val="0"/>
          <c:showPercent val="0"/>
          <c:showBubbleSize val="0"/>
        </c:dLbls>
        <c:smooth val="0"/>
        <c:axId val="1868762592"/>
        <c:axId val="1767145455"/>
      </c:lineChart>
      <c:catAx>
        <c:axId val="186876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Annual retirement income band ($000s)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67145455"/>
        <c:crosses val="autoZero"/>
        <c:auto val="1"/>
        <c:lblAlgn val="ctr"/>
        <c:lblOffset val="100"/>
        <c:noMultiLvlLbl val="0"/>
      </c:catAx>
      <c:valAx>
        <c:axId val="176714545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Cumulative % of group</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87625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000" b="1"/>
            </a:pPr>
            <a:r>
              <a:rPr lang="en-AU"/>
              <a:t>Average annual retirement income — Home-owner status</a:t>
            </a:r>
          </a:p>
        </c:rich>
      </c:tx>
      <c:overlay val="0"/>
    </c:title>
    <c:autoTitleDeleted val="0"/>
    <c:plotArea>
      <c:layout/>
      <c:barChart>
        <c:barDir val="col"/>
        <c:grouping val="clustered"/>
        <c:varyColors val="1"/>
        <c:ser>
          <c:idx val="0"/>
          <c:order val="0"/>
          <c:tx>
            <c:strRef>
              <c:f>'[Full Run Model CINT - v3 (ROA + PPT Charts).xlsx]PPT Charts'!$S$4</c:f>
              <c:strCache>
                <c:ptCount val="1"/>
                <c:pt idx="0">
                  <c:v>No reverse mortgage</c:v>
                </c:pt>
              </c:strCache>
            </c:strRef>
          </c:tx>
          <c:spPr>
            <a:ln>
              <a:prstDash val="solid"/>
            </a:ln>
          </c:spPr>
          <c:invertIfNegative val="1"/>
          <c:dLbls>
            <c:numFmt formatCode="&quot;$&quot;#,##0" sourceLinked="0"/>
            <c:spPr>
              <a:noFill/>
              <a:ln>
                <a:noFill/>
              </a:ln>
              <a:effectLst/>
            </c:spPr>
            <c:txPr>
              <a:bodyPr wrap="square" lIns="38100" tIns="19050" rIns="38100" bIns="19050" anchor="ctr">
                <a:spAutoFit/>
              </a:bodyPr>
              <a:lstStyle/>
              <a:p>
                <a:pPr>
                  <a:defRPr sz="8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'[Full Run Model CINT - v3 (ROA + PPT Charts).xlsx]PPT Charts'!$R$5:$R$7</c:f>
              <c:strCache>
                <c:ptCount val="3"/>
                <c:pt idx="0">
                  <c:v>Homeowner w/ mortgage</c:v>
                </c:pt>
                <c:pt idx="1">
                  <c:v>Mortgage-free homeowner</c:v>
                </c:pt>
                <c:pt idx="2">
                  <c:v>Non-homeowner</c:v>
                </c:pt>
              </c:strCache>
            </c:strRef>
          </c:cat>
          <c:val>
            <c:numRef>
              <c:f>'[Full Run Model CINT - v3 (ROA + PPT Charts).xlsx]PPT Charts'!$S$5:$S$7</c:f>
              <c:numCache>
                <c:formatCode>\$#,##0</c:formatCode>
                <c:ptCount val="3"/>
                <c:pt idx="0">
                  <c:v>91233.057422866244</c:v>
                </c:pt>
                <c:pt idx="1">
                  <c:v>103726.87126019839</c:v>
                </c:pt>
                <c:pt idx="2">
                  <c:v>52238.73301250334</c:v>
                </c:pt>
              </c:numCache>
            </c:numRef>
          </c:val>
          <c:extLst>
            <c:ext xmlns:c16="http://schemas.microsoft.com/office/drawing/2014/chart" uri="{C3380CC4-5D6E-409C-BE32-E72D297353CC}">
              <c16:uniqueId val="{00000000-B092-47FD-BEBD-D8D681331917}"/>
            </c:ext>
          </c:extLst>
        </c:ser>
        <c:dLbls>
          <c:showLegendKey val="0"/>
          <c:showVal val="0"/>
          <c:showCatName val="0"/>
          <c:showSerName val="0"/>
          <c:showPercent val="0"/>
          <c:showBubbleSize val="0"/>
        </c:dLbls>
        <c:gapWidth val="60"/>
        <c:overlap val="-10"/>
        <c:axId val="10"/>
        <c:axId val="100"/>
      </c:barChart>
      <c:catAx>
        <c:axId val="10"/>
        <c:scaling>
          <c:orientation val="minMax"/>
        </c:scaling>
        <c:delete val="0"/>
        <c:axPos val="b"/>
        <c:numFmt formatCode="General" sourceLinked="1"/>
        <c:majorTickMark val="none"/>
        <c:minorTickMark val="none"/>
        <c:tickLblPos val="nextTo"/>
        <c:txPr>
          <a:bodyPr/>
          <a:lstStyle/>
          <a:p>
            <a:pPr>
              <a:defRPr sz="900" b="0"/>
            </a:pPr>
            <a:endParaRPr lang="en-US"/>
          </a:p>
        </c:txPr>
        <c:crossAx val="100"/>
        <c:crosses val="autoZero"/>
        <c:auto val="1"/>
        <c:lblAlgn val="ctr"/>
        <c:lblOffset val="100"/>
        <c:noMultiLvlLbl val="1"/>
      </c:catAx>
      <c:valAx>
        <c:axId val="100"/>
        <c:scaling>
          <c:orientation val="minMax"/>
          <c:max val="201410.63981788795"/>
          <c:min val="0"/>
        </c:scaling>
        <c:delete val="1"/>
        <c:axPos val="l"/>
        <c:numFmt formatCode="\$#,##0" sourceLinked="1"/>
        <c:majorTickMark val="none"/>
        <c:minorTickMark val="none"/>
        <c:tickLblPos val="nextTo"/>
        <c:crossAx val="10"/>
        <c:crosses val="autoZero"/>
        <c:crossBetween val="between"/>
      </c:valAx>
    </c:plotArea>
    <c:legend>
      <c:legendPos val="b"/>
      <c:overlay val="0"/>
      <c:txPr>
        <a:bodyPr/>
        <a:lstStyle/>
        <a:p>
          <a:pPr>
            <a:defRPr sz="800"/>
          </a:pPr>
          <a:endParaRPr lang="en-US"/>
        </a:p>
      </c:txPr>
    </c:legend>
    <c:plotVisOnly val="1"/>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541243364322535"/>
          <c:y val="0.12105055581080897"/>
          <c:w val="0.33425552278185583"/>
          <c:h val="0.76110171632844603"/>
        </c:manualLayout>
      </c:layout>
      <c:doughnutChart>
        <c:varyColors val="1"/>
        <c:ser>
          <c:idx val="1"/>
          <c:order val="0"/>
          <c:tx>
            <c:strRef>
              <c:f>Sheet1!$B$1</c:f>
              <c:strCache>
                <c:ptCount val="1"/>
                <c:pt idx="0">
                  <c:v>2023</c:v>
                </c:pt>
              </c:strCache>
            </c:strRef>
          </c:tx>
          <c:spPr>
            <a:ln>
              <a:noFill/>
            </a:ln>
          </c:spPr>
          <c:dPt>
            <c:idx val="0"/>
            <c:bubble3D val="0"/>
            <c:spPr>
              <a:solidFill>
                <a:srgbClr val="339999"/>
              </a:solidFill>
              <a:ln>
                <a:noFill/>
              </a:ln>
              <a:effectLst/>
            </c:spPr>
            <c:extLst>
              <c:ext xmlns:c16="http://schemas.microsoft.com/office/drawing/2014/chart" uri="{C3380CC4-5D6E-409C-BE32-E72D297353CC}">
                <c16:uniqueId val="{00000001-D266-49BC-B852-435D71FF21B3}"/>
              </c:ext>
            </c:extLst>
          </c:dPt>
          <c:dPt>
            <c:idx val="1"/>
            <c:bubble3D val="0"/>
            <c:spPr>
              <a:solidFill>
                <a:schemeClr val="bg1">
                  <a:lumMod val="95000"/>
                </a:schemeClr>
              </a:solidFill>
              <a:ln>
                <a:noFill/>
              </a:ln>
              <a:effectLst/>
            </c:spPr>
            <c:extLst>
              <c:ext xmlns:c16="http://schemas.microsoft.com/office/drawing/2014/chart" uri="{C3380CC4-5D6E-409C-BE32-E72D297353CC}">
                <c16:uniqueId val="{00000003-D266-49BC-B852-435D71FF21B3}"/>
              </c:ext>
            </c:extLst>
          </c:dPt>
          <c:dPt>
            <c:idx val="2"/>
            <c:bubble3D val="0"/>
            <c:spPr>
              <a:solidFill>
                <a:schemeClr val="accent3"/>
              </a:solidFill>
              <a:ln>
                <a:noFill/>
              </a:ln>
              <a:effectLst/>
            </c:spPr>
            <c:extLst>
              <c:ext xmlns:c16="http://schemas.microsoft.com/office/drawing/2014/chart" uri="{C3380CC4-5D6E-409C-BE32-E72D297353CC}">
                <c16:uniqueId val="{00000005-AEF0-4987-A0C2-0A66B264D6D2}"/>
              </c:ext>
            </c:extLst>
          </c:dPt>
          <c:dPt>
            <c:idx val="3"/>
            <c:bubble3D val="0"/>
            <c:spPr>
              <a:solidFill>
                <a:schemeClr val="accent4"/>
              </a:solidFill>
              <a:ln>
                <a:noFill/>
              </a:ln>
              <a:effectLst/>
            </c:spPr>
            <c:extLst>
              <c:ext xmlns:c16="http://schemas.microsoft.com/office/drawing/2014/chart" uri="{C3380CC4-5D6E-409C-BE32-E72D297353CC}">
                <c16:uniqueId val="{00000007-AEF0-4987-A0C2-0A66B264D6D2}"/>
              </c:ext>
            </c:extLst>
          </c:dPt>
          <c:dLbls>
            <c:dLbl>
              <c:idx val="0"/>
              <c:layout>
                <c:manualLayout>
                  <c:x val="-7.7199078289286127E-2"/>
                  <c:y val="-0.24126276008386427"/>
                </c:manualLayout>
              </c:layout>
              <c:showLegendKey val="0"/>
              <c:showVal val="0"/>
              <c:showCatName val="0"/>
              <c:showSerName val="0"/>
              <c:showPercent val="1"/>
              <c:showBubbleSize val="0"/>
              <c:extLst>
                <c:ext xmlns:c15="http://schemas.microsoft.com/office/drawing/2012/chart" uri="{CE6537A1-D6FC-4f65-9D91-7224C49458BB}">
                  <c15:layout>
                    <c:manualLayout>
                      <c:w val="4.1169792140053299E-2"/>
                      <c:h val="3.9369955724422812E-2"/>
                    </c:manualLayout>
                  </c15:layout>
                </c:ext>
                <c:ext xmlns:c16="http://schemas.microsoft.com/office/drawing/2014/chart" uri="{C3380CC4-5D6E-409C-BE32-E72D297353CC}">
                  <c16:uniqueId val="{00000001-D266-49BC-B852-435D71FF21B3}"/>
                </c:ext>
              </c:extLst>
            </c:dLbl>
            <c:dLbl>
              <c:idx val="1"/>
              <c:delete val="1"/>
              <c:extLst>
                <c:ext xmlns:c15="http://schemas.microsoft.com/office/drawing/2012/chart" uri="{CE6537A1-D6FC-4f65-9D91-7224C49458BB}"/>
                <c:ext xmlns:c16="http://schemas.microsoft.com/office/drawing/2014/chart" uri="{C3380CC4-5D6E-409C-BE32-E72D297353CC}">
                  <c16:uniqueId val="{00000003-D266-49BC-B852-435D71FF21B3}"/>
                </c:ext>
              </c:extLst>
            </c:dLbl>
            <c:spPr>
              <a:solidFill>
                <a:srgbClr val="339999"/>
              </a:solidFill>
              <a:ln>
                <a:no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numRef>
              <c:f>Sheet1!$A$2:$A$5</c:f>
              <c:numCache>
                <c:formatCode>General</c:formatCode>
                <c:ptCount val="4"/>
                <c:pt idx="0">
                  <c:v>2026</c:v>
                </c:pt>
                <c:pt idx="1">
                  <c:v>2025</c:v>
                </c:pt>
                <c:pt idx="2">
                  <c:v>2024</c:v>
                </c:pt>
                <c:pt idx="3">
                  <c:v>2023</c:v>
                </c:pt>
              </c:numCache>
            </c:numRef>
          </c:cat>
          <c:val>
            <c:numRef>
              <c:f>Sheet1!$B$2:$B$5</c:f>
              <c:numCache>
                <c:formatCode>0.0%</c:formatCode>
                <c:ptCount val="4"/>
                <c:pt idx="0">
                  <c:v>0.75903614457830004</c:v>
                </c:pt>
                <c:pt idx="1">
                  <c:v>0.24096385542169996</c:v>
                </c:pt>
              </c:numCache>
            </c:numRef>
          </c:val>
          <c:extLst>
            <c:ext xmlns:c16="http://schemas.microsoft.com/office/drawing/2014/chart" uri="{C3380CC4-5D6E-409C-BE32-E72D297353CC}">
              <c16:uniqueId val="{00000004-D266-49BC-B852-435D71FF21B3}"/>
            </c:ext>
          </c:extLst>
        </c:ser>
        <c:ser>
          <c:idx val="0"/>
          <c:order val="1"/>
          <c:tx>
            <c:strRef>
              <c:f>Sheet1!$C$1</c:f>
              <c:strCache>
                <c:ptCount val="1"/>
                <c:pt idx="0">
                  <c:v>2024</c:v>
                </c:pt>
              </c:strCache>
            </c:strRef>
          </c:tx>
          <c:spPr>
            <a:solidFill>
              <a:srgbClr val="33A7E1"/>
            </a:solidFill>
            <a:ln w="28575">
              <a:solidFill>
                <a:schemeClr val="bg1"/>
              </a:solidFill>
            </a:ln>
          </c:spPr>
          <c:dPt>
            <c:idx val="0"/>
            <c:bubble3D val="0"/>
            <c:spPr>
              <a:solidFill>
                <a:srgbClr val="0091DA"/>
              </a:solidFill>
              <a:ln w="28575">
                <a:solidFill>
                  <a:schemeClr val="bg1"/>
                </a:solidFill>
              </a:ln>
              <a:effectLst/>
            </c:spPr>
            <c:extLst>
              <c:ext xmlns:c16="http://schemas.microsoft.com/office/drawing/2014/chart" uri="{C3380CC4-5D6E-409C-BE32-E72D297353CC}">
                <c16:uniqueId val="{00000006-D266-49BC-B852-435D71FF21B3}"/>
              </c:ext>
            </c:extLst>
          </c:dPt>
          <c:dPt>
            <c:idx val="1"/>
            <c:bubble3D val="0"/>
            <c:spPr>
              <a:solidFill>
                <a:schemeClr val="bg1">
                  <a:lumMod val="95000"/>
                </a:schemeClr>
              </a:solidFill>
              <a:ln w="28575">
                <a:solidFill>
                  <a:schemeClr val="bg1"/>
                </a:solidFill>
              </a:ln>
              <a:effectLst/>
            </c:spPr>
            <c:extLst>
              <c:ext xmlns:c16="http://schemas.microsoft.com/office/drawing/2014/chart" uri="{C3380CC4-5D6E-409C-BE32-E72D297353CC}">
                <c16:uniqueId val="{00000008-D266-49BC-B852-435D71FF21B3}"/>
              </c:ext>
            </c:extLst>
          </c:dPt>
          <c:dPt>
            <c:idx val="2"/>
            <c:bubble3D val="0"/>
            <c:spPr>
              <a:solidFill>
                <a:srgbClr val="33A7E1"/>
              </a:solidFill>
              <a:ln w="28575">
                <a:solidFill>
                  <a:schemeClr val="bg1"/>
                </a:solidFill>
              </a:ln>
              <a:effectLst/>
            </c:spPr>
            <c:extLst>
              <c:ext xmlns:c16="http://schemas.microsoft.com/office/drawing/2014/chart" uri="{C3380CC4-5D6E-409C-BE32-E72D297353CC}">
                <c16:uniqueId val="{0000000D-AEF0-4987-A0C2-0A66B264D6D2}"/>
              </c:ext>
            </c:extLst>
          </c:dPt>
          <c:dPt>
            <c:idx val="3"/>
            <c:bubble3D val="0"/>
            <c:spPr>
              <a:solidFill>
                <a:srgbClr val="33A7E1"/>
              </a:solidFill>
              <a:ln w="28575">
                <a:solidFill>
                  <a:schemeClr val="bg1"/>
                </a:solidFill>
              </a:ln>
              <a:effectLst/>
            </c:spPr>
            <c:extLst>
              <c:ext xmlns:c16="http://schemas.microsoft.com/office/drawing/2014/chart" uri="{C3380CC4-5D6E-409C-BE32-E72D297353CC}">
                <c16:uniqueId val="{0000000F-AEF0-4987-A0C2-0A66B264D6D2}"/>
              </c:ext>
            </c:extLst>
          </c:dPt>
          <c:dLbls>
            <c:dLbl>
              <c:idx val="0"/>
              <c:layout>
                <c:manualLayout>
                  <c:x val="-9.8613396122544522E-2"/>
                  <c:y val="-0.3093459900450255"/>
                </c:manualLayout>
              </c:layout>
              <c:spPr>
                <a:solidFill>
                  <a:srgbClr val="33A7E1"/>
                </a:solidFill>
                <a:ln>
                  <a:no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1169792140053299E-2"/>
                      <c:h val="3.9369955724422812E-2"/>
                    </c:manualLayout>
                  </c15:layout>
                </c:ext>
                <c:ext xmlns:c16="http://schemas.microsoft.com/office/drawing/2014/chart" uri="{C3380CC4-5D6E-409C-BE32-E72D297353CC}">
                  <c16:uniqueId val="{00000006-D266-49BC-B852-435D71FF21B3}"/>
                </c:ext>
              </c:extLst>
            </c:dLbl>
            <c:dLbl>
              <c:idx val="1"/>
              <c:delete val="1"/>
              <c:extLst>
                <c:ext xmlns:c15="http://schemas.microsoft.com/office/drawing/2012/chart" uri="{CE6537A1-D6FC-4f65-9D91-7224C49458BB}"/>
                <c:ext xmlns:c16="http://schemas.microsoft.com/office/drawing/2014/chart" uri="{C3380CC4-5D6E-409C-BE32-E72D297353CC}">
                  <c16:uniqueId val="{00000008-D266-49BC-B852-435D71FF21B3}"/>
                </c:ext>
              </c:extLst>
            </c:dLbl>
            <c:spPr>
              <a:solidFill>
                <a:srgbClr val="33A7E1"/>
              </a:solid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numRef>
              <c:f>Sheet1!$A$2:$A$5</c:f>
              <c:numCache>
                <c:formatCode>General</c:formatCode>
                <c:ptCount val="4"/>
                <c:pt idx="0">
                  <c:v>2026</c:v>
                </c:pt>
                <c:pt idx="1">
                  <c:v>2025</c:v>
                </c:pt>
                <c:pt idx="2">
                  <c:v>2024</c:v>
                </c:pt>
                <c:pt idx="3">
                  <c:v>2023</c:v>
                </c:pt>
              </c:numCache>
            </c:numRef>
          </c:cat>
          <c:val>
            <c:numRef>
              <c:f>Sheet1!$C$2:$C$5</c:f>
              <c:numCache>
                <c:formatCode>0.0%</c:formatCode>
                <c:ptCount val="4"/>
                <c:pt idx="0">
                  <c:v>0.74203821656049995</c:v>
                </c:pt>
                <c:pt idx="1">
                  <c:v>0.25796178343950005</c:v>
                </c:pt>
              </c:numCache>
            </c:numRef>
          </c:val>
          <c:extLst>
            <c:ext xmlns:c16="http://schemas.microsoft.com/office/drawing/2014/chart" uri="{C3380CC4-5D6E-409C-BE32-E72D297353CC}">
              <c16:uniqueId val="{00000009-D266-49BC-B852-435D71FF21B3}"/>
            </c:ext>
          </c:extLst>
        </c:ser>
        <c:ser>
          <c:idx val="2"/>
          <c:order val="2"/>
          <c:tx>
            <c:strRef>
              <c:f>Sheet1!$D$1</c:f>
              <c:strCache>
                <c:ptCount val="1"/>
                <c:pt idx="0">
                  <c:v>2025</c:v>
                </c:pt>
              </c:strCache>
            </c:strRef>
          </c:tx>
          <c:spPr>
            <a:ln>
              <a:solidFill>
                <a:schemeClr val="bg1"/>
              </a:solidFill>
            </a:ln>
          </c:spPr>
          <c:dPt>
            <c:idx val="0"/>
            <c:bubble3D val="0"/>
            <c:spPr>
              <a:solidFill>
                <a:srgbClr val="006060"/>
              </a:solidFill>
              <a:ln>
                <a:solidFill>
                  <a:schemeClr val="bg1"/>
                </a:solidFill>
              </a:ln>
              <a:effectLst/>
            </c:spPr>
            <c:extLst>
              <c:ext xmlns:c16="http://schemas.microsoft.com/office/drawing/2014/chart" uri="{C3380CC4-5D6E-409C-BE32-E72D297353CC}">
                <c16:uniqueId val="{0000000B-D266-49BC-B852-435D71FF21B3}"/>
              </c:ext>
            </c:extLst>
          </c:dPt>
          <c:dPt>
            <c:idx val="1"/>
            <c:bubble3D val="0"/>
            <c:spPr>
              <a:solidFill>
                <a:schemeClr val="bg1">
                  <a:lumMod val="95000"/>
                </a:schemeClr>
              </a:solidFill>
              <a:ln>
                <a:solidFill>
                  <a:schemeClr val="bg1"/>
                </a:solidFill>
              </a:ln>
              <a:effectLst/>
            </c:spPr>
            <c:extLst>
              <c:ext xmlns:c16="http://schemas.microsoft.com/office/drawing/2014/chart" uri="{C3380CC4-5D6E-409C-BE32-E72D297353CC}">
                <c16:uniqueId val="{0000000D-D266-49BC-B852-435D71FF21B3}"/>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15-AEF0-4987-A0C2-0A66B264D6D2}"/>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17-AEF0-4987-A0C2-0A66B264D6D2}"/>
              </c:ext>
            </c:extLst>
          </c:dPt>
          <c:dLbls>
            <c:dLbl>
              <c:idx val="0"/>
              <c:layout>
                <c:manualLayout>
                  <c:x val="-0.11675062489234722"/>
                  <c:y val="-0.38234804290700253"/>
                </c:manualLayout>
              </c:layout>
              <c:spPr>
                <a:solidFill>
                  <a:srgbClr val="00606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1169792140053299E-2"/>
                      <c:h val="3.9369955724422812E-2"/>
                    </c:manualLayout>
                  </c15:layout>
                </c:ext>
                <c:ext xmlns:c16="http://schemas.microsoft.com/office/drawing/2014/chart" uri="{C3380CC4-5D6E-409C-BE32-E72D297353CC}">
                  <c16:uniqueId val="{0000000B-D266-49BC-B852-435D71FF21B3}"/>
                </c:ext>
              </c:extLst>
            </c:dLbl>
            <c:dLbl>
              <c:idx val="1"/>
              <c:delete val="1"/>
              <c:extLst>
                <c:ext xmlns:c15="http://schemas.microsoft.com/office/drawing/2012/chart" uri="{CE6537A1-D6FC-4f65-9D91-7224C49458BB}"/>
                <c:ext xmlns:c16="http://schemas.microsoft.com/office/drawing/2014/chart" uri="{C3380CC4-5D6E-409C-BE32-E72D297353CC}">
                  <c16:uniqueId val="{0000000D-D266-49BC-B852-435D71FF21B3}"/>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ext>
            </c:extLst>
          </c:dLbls>
          <c:cat>
            <c:numRef>
              <c:f>Sheet1!$A$2:$A$5</c:f>
              <c:numCache>
                <c:formatCode>General</c:formatCode>
                <c:ptCount val="4"/>
                <c:pt idx="0">
                  <c:v>2026</c:v>
                </c:pt>
                <c:pt idx="1">
                  <c:v>2025</c:v>
                </c:pt>
                <c:pt idx="2">
                  <c:v>2024</c:v>
                </c:pt>
                <c:pt idx="3">
                  <c:v>2023</c:v>
                </c:pt>
              </c:numCache>
            </c:numRef>
          </c:cat>
          <c:val>
            <c:numRef>
              <c:f>Sheet1!$D$2:$D$5</c:f>
              <c:numCache>
                <c:formatCode>0.0%</c:formatCode>
                <c:ptCount val="4"/>
                <c:pt idx="0">
                  <c:v>0.74033149171269996</c:v>
                </c:pt>
                <c:pt idx="1">
                  <c:v>0.25966850828730004</c:v>
                </c:pt>
              </c:numCache>
            </c:numRef>
          </c:val>
          <c:extLst>
            <c:ext xmlns:c16="http://schemas.microsoft.com/office/drawing/2014/chart" uri="{C3380CC4-5D6E-409C-BE32-E72D297353CC}">
              <c16:uniqueId val="{0000000E-D266-49BC-B852-435D71FF21B3}"/>
            </c:ext>
          </c:extLst>
        </c:ser>
        <c:ser>
          <c:idx val="3"/>
          <c:order val="3"/>
          <c:tx>
            <c:strRef>
              <c:f>Sheet1!$E$1</c:f>
              <c:strCache>
                <c:ptCount val="1"/>
                <c:pt idx="0">
                  <c:v>2026</c:v>
                </c:pt>
              </c:strCache>
            </c:strRef>
          </c:tx>
          <c:spPr>
            <a:solidFill>
              <a:srgbClr val="011AA0"/>
            </a:solidFill>
            <a:ln>
              <a:solidFill>
                <a:schemeClr val="bg1"/>
              </a:solidFill>
            </a:ln>
          </c:spPr>
          <c:dPt>
            <c:idx val="0"/>
            <c:bubble3D val="0"/>
            <c:spPr>
              <a:solidFill>
                <a:srgbClr val="284159"/>
              </a:solidFill>
              <a:ln>
                <a:solidFill>
                  <a:schemeClr val="bg1"/>
                </a:solidFill>
              </a:ln>
              <a:effectLst/>
            </c:spPr>
            <c:extLst>
              <c:ext xmlns:c16="http://schemas.microsoft.com/office/drawing/2014/chart" uri="{C3380CC4-5D6E-409C-BE32-E72D297353CC}">
                <c16:uniqueId val="{00000010-D266-49BC-B852-435D71FF21B3}"/>
              </c:ext>
            </c:extLst>
          </c:dPt>
          <c:dPt>
            <c:idx val="1"/>
            <c:bubble3D val="0"/>
            <c:spPr>
              <a:solidFill>
                <a:schemeClr val="bg1">
                  <a:lumMod val="95000"/>
                </a:schemeClr>
              </a:solidFill>
              <a:ln>
                <a:solidFill>
                  <a:schemeClr val="bg1"/>
                </a:solidFill>
              </a:ln>
              <a:effectLst/>
            </c:spPr>
            <c:extLst>
              <c:ext xmlns:c16="http://schemas.microsoft.com/office/drawing/2014/chart" uri="{C3380CC4-5D6E-409C-BE32-E72D297353CC}">
                <c16:uniqueId val="{00000012-D266-49BC-B852-435D71FF21B3}"/>
              </c:ext>
            </c:extLst>
          </c:dPt>
          <c:dPt>
            <c:idx val="2"/>
            <c:bubble3D val="0"/>
            <c:spPr>
              <a:solidFill>
                <a:srgbClr val="011AA0"/>
              </a:solidFill>
              <a:ln>
                <a:solidFill>
                  <a:schemeClr val="bg1"/>
                </a:solidFill>
              </a:ln>
              <a:effectLst/>
            </c:spPr>
            <c:extLst>
              <c:ext xmlns:c16="http://schemas.microsoft.com/office/drawing/2014/chart" uri="{C3380CC4-5D6E-409C-BE32-E72D297353CC}">
                <c16:uniqueId val="{0000001D-AEF0-4987-A0C2-0A66B264D6D2}"/>
              </c:ext>
            </c:extLst>
          </c:dPt>
          <c:dPt>
            <c:idx val="3"/>
            <c:bubble3D val="0"/>
            <c:spPr>
              <a:solidFill>
                <a:srgbClr val="011AA0"/>
              </a:solidFill>
              <a:ln>
                <a:solidFill>
                  <a:schemeClr val="bg1"/>
                </a:solidFill>
              </a:ln>
              <a:effectLst/>
            </c:spPr>
            <c:extLst>
              <c:ext xmlns:c16="http://schemas.microsoft.com/office/drawing/2014/chart" uri="{C3380CC4-5D6E-409C-BE32-E72D297353CC}">
                <c16:uniqueId val="{0000001F-AEF0-4987-A0C2-0A66B264D6D2}"/>
              </c:ext>
            </c:extLst>
          </c:dPt>
          <c:dLbls>
            <c:dLbl>
              <c:idx val="0"/>
              <c:layout>
                <c:manualLayout>
                  <c:x val="-0.16806160126915559"/>
                  <c:y val="-0.36959491127699262"/>
                </c:manualLayout>
              </c:layout>
              <c:spPr>
                <a:solidFill>
                  <a:srgbClr val="284159"/>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chemeClr val="bg1"/>
                      </a:solidFill>
                      <a:latin typeface="+mn-lt"/>
                      <a:ea typeface="+mn-ea"/>
                      <a:cs typeface="+mn-cs"/>
                    </a:defRPr>
                  </a:pPr>
                  <a:endParaRPr lang="en-PH"/>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1169792140053299E-2"/>
                      <c:h val="3.9369955724422812E-2"/>
                    </c:manualLayout>
                  </c15:layout>
                </c:ext>
                <c:ext xmlns:c16="http://schemas.microsoft.com/office/drawing/2014/chart" uri="{C3380CC4-5D6E-409C-BE32-E72D297353CC}">
                  <c16:uniqueId val="{00000010-D266-49BC-B852-435D71FF21B3}"/>
                </c:ext>
              </c:extLst>
            </c:dLbl>
            <c:dLbl>
              <c:idx val="1"/>
              <c:delete val="1"/>
              <c:extLst>
                <c:ext xmlns:c15="http://schemas.microsoft.com/office/drawing/2012/chart" uri="{CE6537A1-D6FC-4f65-9D91-7224C49458BB}"/>
                <c:ext xmlns:c16="http://schemas.microsoft.com/office/drawing/2014/chart" uri="{C3380CC4-5D6E-409C-BE32-E72D297353CC}">
                  <c16:uniqueId val="{00000012-D266-49BC-B852-435D71FF21B3}"/>
                </c:ext>
              </c:extLst>
            </c:dLbl>
            <c:spPr>
              <a:solidFill>
                <a:srgbClr val="284159"/>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numRef>
              <c:f>Sheet1!$A$2:$A$5</c:f>
              <c:numCache>
                <c:formatCode>General</c:formatCode>
                <c:ptCount val="4"/>
                <c:pt idx="0">
                  <c:v>2026</c:v>
                </c:pt>
                <c:pt idx="1">
                  <c:v>2025</c:v>
                </c:pt>
                <c:pt idx="2">
                  <c:v>2024</c:v>
                </c:pt>
                <c:pt idx="3">
                  <c:v>2023</c:v>
                </c:pt>
              </c:numCache>
            </c:numRef>
          </c:cat>
          <c:val>
            <c:numRef>
              <c:f>Sheet1!$E$2:$E$5</c:f>
              <c:numCache>
                <c:formatCode>0.0%</c:formatCode>
                <c:ptCount val="4"/>
                <c:pt idx="0">
                  <c:v>0.62005277044850005</c:v>
                </c:pt>
                <c:pt idx="1">
                  <c:v>0.37994722955149995</c:v>
                </c:pt>
              </c:numCache>
            </c:numRef>
          </c:val>
          <c:extLst>
            <c:ext xmlns:c16="http://schemas.microsoft.com/office/drawing/2014/chart" uri="{C3380CC4-5D6E-409C-BE32-E72D297353CC}">
              <c16:uniqueId val="{00000013-D266-49BC-B852-435D71FF21B3}"/>
            </c:ext>
          </c:extLst>
        </c:ser>
        <c:dLbls>
          <c:showLegendKey val="0"/>
          <c:showVal val="0"/>
          <c:showCatName val="0"/>
          <c:showSerName val="0"/>
          <c:showPercent val="0"/>
          <c:showBubbleSize val="0"/>
          <c:showLeaderLines val="0"/>
        </c:dLbls>
        <c:firstSliceAng val="0"/>
        <c:holeSize val="40"/>
      </c:doughnut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rgbClr val="284159"/>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rgbClr val="006060"/>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rgbClr val="0091DA"/>
                </a:solidFill>
                <a:latin typeface="+mn-lt"/>
                <a:ea typeface="+mn-ea"/>
                <a:cs typeface="+mn-cs"/>
              </a:defRPr>
            </a:pPr>
            <a:endParaRPr lang="en-US"/>
          </a:p>
        </c:txPr>
      </c:legendEntry>
      <c:legendEntry>
        <c:idx val="3"/>
        <c:txPr>
          <a:bodyPr rot="0" spcFirstLastPara="1" vertOverflow="ellipsis" vert="horz" wrap="square" anchor="ctr" anchorCtr="1"/>
          <a:lstStyle/>
          <a:p>
            <a:pPr>
              <a:defRPr sz="1200" b="0" i="0" u="none" strike="noStrike" kern="1200" baseline="0">
                <a:solidFill>
                  <a:srgbClr val="339999"/>
                </a:solidFill>
                <a:latin typeface="+mn-lt"/>
                <a:ea typeface="+mn-ea"/>
                <a:cs typeface="+mn-cs"/>
              </a:defRPr>
            </a:pPr>
            <a:endParaRPr lang="en-US"/>
          </a:p>
        </c:txPr>
      </c:legendEntry>
      <c:layout>
        <c:manualLayout>
          <c:xMode val="edge"/>
          <c:yMode val="edge"/>
          <c:x val="0.94580946936888277"/>
          <c:y val="0.43252583262769456"/>
          <c:w val="4.8604458406985913E-2"/>
          <c:h val="0.1627260257279536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3951629062325"/>
          <c:y val="3.0196070121480532E-2"/>
          <c:w val="0.75559237596604867"/>
          <c:h val="0.95221604342179744"/>
        </c:manualLayout>
      </c:layout>
      <c:barChart>
        <c:barDir val="bar"/>
        <c:grouping val="percentStacked"/>
        <c:varyColors val="0"/>
        <c:ser>
          <c:idx val="0"/>
          <c:order val="0"/>
          <c:tx>
            <c:strRef>
              <c:f>Sheet1!$B$1</c:f>
              <c:strCache>
                <c:ptCount val="1"/>
                <c:pt idx="0">
                  <c:v>Group</c:v>
                </c:pt>
              </c:strCache>
            </c:strRef>
          </c:tx>
          <c:spPr>
            <a:solidFill>
              <a:schemeClr val="accent1"/>
            </a:solidFill>
            <a:ln>
              <a:noFill/>
            </a:ln>
            <a:effectLst/>
          </c:spPr>
          <c:invertIfNegative val="0"/>
          <c:cat>
            <c:strRef>
              <c:f>Sheet1!$B$2:$B$18</c:f>
              <c:strCache>
                <c:ptCount val="13"/>
                <c:pt idx="1">
                  <c:v>
Fund Size</c:v>
                </c:pt>
                <c:pt idx="4">
                  <c:v>Fund Sector</c:v>
                </c:pt>
                <c:pt idx="12">
                  <c:v>Superannuation Fund</c:v>
                </c:pt>
              </c:strCache>
            </c:strRef>
          </c:cat>
          <c:val>
            <c:numRef>
              <c:f>Sheet1!$B$2:$B$18</c:f>
              <c:numCache>
                <c:formatCode>General</c:formatCode>
                <c:ptCount val="17"/>
                <c:pt idx="1">
                  <c:v>0</c:v>
                </c:pt>
                <c:pt idx="4">
                  <c:v>0</c:v>
                </c:pt>
                <c:pt idx="12">
                  <c:v>0</c:v>
                </c:pt>
              </c:numCache>
            </c:numRef>
          </c:val>
          <c:extLst>
            <c:ext xmlns:c16="http://schemas.microsoft.com/office/drawing/2014/chart" uri="{C3380CC4-5D6E-409C-BE32-E72D297353CC}">
              <c16:uniqueId val="{00000000-6645-43BE-9FDF-C1CFE0D64E77}"/>
            </c:ext>
          </c:extLst>
        </c:ser>
        <c:ser>
          <c:idx val="1"/>
          <c:order val="1"/>
          <c:tx>
            <c:strRef>
              <c:f>Sheet1!$C$1</c:f>
              <c:strCache>
                <c:ptCount val="1"/>
                <c:pt idx="0">
                  <c:v>Label</c:v>
                </c:pt>
              </c:strCache>
            </c:strRef>
          </c:tx>
          <c:spPr>
            <a:noFill/>
            <a:ln>
              <a:noFill/>
            </a:ln>
            <a:effectLst/>
          </c:spPr>
          <c:invertIfNegative val="0"/>
          <c:dLbls>
            <c:dLbl>
              <c:idx val="0"/>
              <c:tx>
                <c:rich>
                  <a:bodyPr/>
                  <a:lstStyle/>
                  <a:p>
                    <a:fld id="{21BD946C-82C9-4EE6-A93E-8D4689D3FB3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AF78-483D-B54D-98D199BDF929}"/>
                </c:ext>
              </c:extLst>
            </c:dLbl>
            <c:dLbl>
              <c:idx val="1"/>
              <c:tx>
                <c:rich>
                  <a:bodyPr/>
                  <a:lstStyle/>
                  <a:p>
                    <a:r>
                      <a:rPr lang="en-US" dirty="0"/>
                      <a:t>Small</a:t>
                    </a:r>
                  </a:p>
                </c:rich>
              </c:tx>
              <c:dLblPos val="in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AF78-483D-B54D-98D199BDF929}"/>
                </c:ext>
              </c:extLst>
            </c:dLbl>
            <c:dLbl>
              <c:idx val="2"/>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3708-4CB3-BD8B-D184CFE8BAFB}"/>
                </c:ext>
              </c:extLst>
            </c:dLbl>
            <c:dLbl>
              <c:idx val="3"/>
              <c:tx>
                <c:rich>
                  <a:bodyPr/>
                  <a:lstStyle/>
                  <a:p>
                    <a:fld id="{1E3BDCE0-C23C-4701-8261-4EFB0C1C571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F78-483D-B54D-98D199BDF929}"/>
                </c:ext>
              </c:extLst>
            </c:dLbl>
            <c:dLbl>
              <c:idx val="4"/>
              <c:tx>
                <c:rich>
                  <a:bodyPr/>
                  <a:lstStyle/>
                  <a:p>
                    <a:fld id="{8826E725-9692-4E94-AE3A-1CD6AB0919E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F78-483D-B54D-98D199BDF929}"/>
                </c:ext>
              </c:extLst>
            </c:dLbl>
            <c:dLbl>
              <c:idx val="5"/>
              <c:tx>
                <c:rich>
                  <a:bodyPr/>
                  <a:lstStyle/>
                  <a:p>
                    <a:fld id="{66E7D1C4-C5CA-479B-9E63-CF35CFF4CAE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F78-483D-B54D-98D199BDF929}"/>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3708-4CB3-BD8B-D184CFE8BAFB}"/>
                </c:ext>
              </c:extLst>
            </c:dLbl>
            <c:dLbl>
              <c:idx val="7"/>
              <c:tx>
                <c:rich>
                  <a:bodyPr/>
                  <a:lstStyle/>
                  <a:p>
                    <a:fld id="{EA239FAD-D5ED-4775-A5D0-2D960C316D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F78-483D-B54D-98D199BDF929}"/>
                </c:ext>
              </c:extLst>
            </c:dLbl>
            <c:dLbl>
              <c:idx val="8"/>
              <c:tx>
                <c:rich>
                  <a:bodyPr/>
                  <a:lstStyle/>
                  <a:p>
                    <a:fld id="{082AAD87-DED6-42BC-8362-781D725E0DE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F78-483D-B54D-98D199BDF929}"/>
                </c:ext>
              </c:extLst>
            </c:dLbl>
            <c:dLbl>
              <c:idx val="9"/>
              <c:tx>
                <c:rich>
                  <a:bodyPr/>
                  <a:lstStyle/>
                  <a:p>
                    <a:fld id="{394AF185-7D0C-4788-AA34-8B77F290693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F78-483D-B54D-98D199BDF929}"/>
                </c:ext>
              </c:extLst>
            </c:dLbl>
            <c:dLbl>
              <c:idx val="10"/>
              <c:tx>
                <c:rich>
                  <a:bodyPr/>
                  <a:lstStyle/>
                  <a:p>
                    <a:fld id="{D04A31C6-94D6-4F35-85D6-C1AD9FB40F1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F78-483D-B54D-98D199BDF929}"/>
                </c:ext>
              </c:extLst>
            </c:dLbl>
            <c:dLbl>
              <c:idx val="11"/>
              <c:tx>
                <c:rich>
                  <a:bodyPr/>
                  <a:lstStyle/>
                  <a:p>
                    <a:fld id="{13886D49-B992-4BD1-A418-A5882CAB8B8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F78-483D-B54D-98D199BDF929}"/>
                </c:ext>
              </c:extLst>
            </c:dLbl>
            <c:dLbl>
              <c:idx val="12"/>
              <c:tx>
                <c:rich>
                  <a:bodyPr/>
                  <a:lstStyle/>
                  <a:p>
                    <a:fld id="{FD09199F-F439-47E1-A37C-511A3BE9CF1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AF78-483D-B54D-98D199BDF929}"/>
                </c:ext>
              </c:extLst>
            </c:dLbl>
            <c:dLbl>
              <c:idx val="13"/>
              <c:tx>
                <c:rich>
                  <a:bodyPr/>
                  <a:lstStyle/>
                  <a:p>
                    <a:fld id="{D79FC388-233A-4FF4-B68D-C339CB70E4C8}"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F78-483D-B54D-98D199BDF929}"/>
                </c:ext>
              </c:extLst>
            </c:dLbl>
            <c:dLbl>
              <c:idx val="14"/>
              <c:tx>
                <c:rich>
                  <a:bodyPr/>
                  <a:lstStyle/>
                  <a:p>
                    <a:fld id="{A11EA822-0E4F-4E4D-81FC-4AF5DA7A0A7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AF78-483D-B54D-98D199BDF929}"/>
                </c:ext>
              </c:extLst>
            </c:dLbl>
            <c:dLbl>
              <c:idx val="15"/>
              <c:tx>
                <c:rich>
                  <a:bodyPr/>
                  <a:lstStyle/>
                  <a:p>
                    <a:fld id="{CE405CFD-3ED9-4802-AEA2-09B5150A290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F78-483D-B54D-98D199BDF929}"/>
                </c:ext>
              </c:extLst>
            </c:dLbl>
            <c:dLbl>
              <c:idx val="16"/>
              <c:delete val="1"/>
              <c:extLst>
                <c:ext xmlns:c15="http://schemas.microsoft.com/office/drawing/2012/chart" uri="{CE6537A1-D6FC-4f65-9D91-7224C49458BB}"/>
                <c:ext xmlns:c16="http://schemas.microsoft.com/office/drawing/2014/chart" uri="{C3380CC4-5D6E-409C-BE32-E72D297353CC}">
                  <c16:uniqueId val="{00000000-C8C9-4CC8-B508-3442B4B28A2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Sheet1!$B$2:$B$18</c:f>
              <c:strCache>
                <c:ptCount val="13"/>
                <c:pt idx="1">
                  <c:v>
Fund Size</c:v>
                </c:pt>
                <c:pt idx="4">
                  <c:v>Fund Sector</c:v>
                </c:pt>
                <c:pt idx="12">
                  <c:v>Superannuation Fund</c:v>
                </c:pt>
              </c:strCache>
            </c:strRef>
          </c:cat>
          <c:val>
            <c:numRef>
              <c:f>Sheet1!$C$2:$C$18</c:f>
              <c:numCache>
                <c:formatCode>0.0</c:formatCode>
                <c:ptCount val="17"/>
                <c:pt idx="0">
                  <c:v>50</c:v>
                </c:pt>
                <c:pt idx="1">
                  <c:v>50</c:v>
                </c:pt>
                <c:pt idx="3">
                  <c:v>50</c:v>
                </c:pt>
                <c:pt idx="4">
                  <c:v>50</c:v>
                </c:pt>
                <c:pt idx="5">
                  <c:v>50</c:v>
                </c:pt>
                <c:pt idx="7">
                  <c:v>50</c:v>
                </c:pt>
                <c:pt idx="8">
                  <c:v>50</c:v>
                </c:pt>
                <c:pt idx="9">
                  <c:v>50</c:v>
                </c:pt>
                <c:pt idx="10">
                  <c:v>50</c:v>
                </c:pt>
                <c:pt idx="11">
                  <c:v>50</c:v>
                </c:pt>
                <c:pt idx="12">
                  <c:v>50</c:v>
                </c:pt>
                <c:pt idx="13">
                  <c:v>50</c:v>
                </c:pt>
                <c:pt idx="14">
                  <c:v>50</c:v>
                </c:pt>
                <c:pt idx="15">
                  <c:v>50</c:v>
                </c:pt>
                <c:pt idx="16">
                  <c:v>50</c:v>
                </c:pt>
              </c:numCache>
            </c:numRef>
          </c:val>
          <c:extLst>
            <c:ext xmlns:c15="http://schemas.microsoft.com/office/drawing/2012/chart" uri="{02D57815-91ED-43cb-92C2-25804820EDAC}">
              <c15:datalabelsRange>
                <c15:f>Sheet1!$S$2:$S$18</c15:f>
                <c15:dlblRangeCache>
                  <c:ptCount val="17"/>
                  <c:pt idx="0">
                    <c:v>Large</c:v>
                  </c:pt>
                  <c:pt idx="1">
                    <c:v>Small*</c:v>
                  </c:pt>
                  <c:pt idx="3">
                    <c:v>Industry</c:v>
                  </c:pt>
                  <c:pt idx="4">
                    <c:v>Public</c:v>
                  </c:pt>
                  <c:pt idx="5">
                    <c:v>Retail</c:v>
                  </c:pt>
                  <c:pt idx="7">
                    <c:v>HESTA</c:v>
                  </c:pt>
                  <c:pt idx="8">
                    <c:v>HOSTPLUS</c:v>
                  </c:pt>
                  <c:pt idx="9">
                    <c:v>REST</c:v>
                  </c:pt>
                  <c:pt idx="10">
                    <c:v>AMP Super (Signature Super)</c:v>
                  </c:pt>
                  <c:pt idx="11">
                    <c:v>Aware Super</c:v>
                  </c:pt>
                  <c:pt idx="12">
                    <c:v>Australian Retirement Trust</c:v>
                  </c:pt>
                  <c:pt idx="13">
                    <c:v>AustralianSuper</c:v>
                  </c:pt>
                  <c:pt idx="14">
                    <c:v>Colonial First State</c:v>
                  </c:pt>
                  <c:pt idx="15">
                    <c:v>NGS Super</c:v>
                  </c:pt>
                  <c:pt idx="16">
                    <c:v>UniSuper</c:v>
                  </c:pt>
                </c15:dlblRangeCache>
              </c15:datalabelsRange>
            </c:ext>
            <c:ext xmlns:c16="http://schemas.microsoft.com/office/drawing/2014/chart" uri="{C3380CC4-5D6E-409C-BE32-E72D297353CC}">
              <c16:uniqueId val="{00000027-BE40-47B9-9CA7-97F533A6CC9A}"/>
            </c:ext>
          </c:extLst>
        </c:ser>
        <c:ser>
          <c:idx val="2"/>
          <c:order val="2"/>
          <c:tx>
            <c:strRef>
              <c:f>Sheet1!$D$1</c:f>
              <c:strCache>
                <c:ptCount val="1"/>
                <c:pt idx="0">
                  <c:v>OVERALL INDEX SCORE
(for score)</c:v>
                </c:pt>
              </c:strCache>
            </c:strRef>
          </c:tx>
          <c:spPr>
            <a:solidFill>
              <a:srgbClr val="8BADCB"/>
            </a:solidFill>
            <a:ln>
              <a:noFill/>
            </a:ln>
            <a:effectLst/>
          </c:spPr>
          <c:invertIfNegative val="0"/>
          <c:dPt>
            <c:idx val="16"/>
            <c:invertIfNegative val="0"/>
            <c:bubble3D val="0"/>
            <c:spPr>
              <a:solidFill>
                <a:srgbClr val="8BADCB"/>
              </a:solidFill>
              <a:ln>
                <a:noFill/>
              </a:ln>
              <a:effectLst/>
            </c:spPr>
            <c:extLst>
              <c:ext xmlns:c16="http://schemas.microsoft.com/office/drawing/2014/chart" uri="{C3380CC4-5D6E-409C-BE32-E72D297353CC}">
                <c16:uniqueId val="{00000001-FFE6-4843-946B-3A3A526887EE}"/>
              </c:ext>
            </c:extLst>
          </c:dPt>
          <c:cat>
            <c:strRef>
              <c:f>Sheet1!$B$2:$B$18</c:f>
              <c:strCache>
                <c:ptCount val="13"/>
                <c:pt idx="1">
                  <c:v>
Fund Size</c:v>
                </c:pt>
                <c:pt idx="4">
                  <c:v>Fund Sector</c:v>
                </c:pt>
                <c:pt idx="12">
                  <c:v>Superannuation Fund</c:v>
                </c:pt>
              </c:strCache>
            </c:strRef>
          </c:cat>
          <c:val>
            <c:numRef>
              <c:f>Sheet1!$D$2:$D$18</c:f>
              <c:numCache>
                <c:formatCode>0.0</c:formatCode>
                <c:ptCount val="17"/>
                <c:pt idx="0">
                  <c:v>36.66918305243</c:v>
                </c:pt>
                <c:pt idx="1">
                  <c:v>47.224261463840001</c:v>
                </c:pt>
                <c:pt idx="3">
                  <c:v>35.132774608689999</c:v>
                </c:pt>
                <c:pt idx="4">
                  <c:v>39.076246091869997</c:v>
                </c:pt>
                <c:pt idx="5">
                  <c:v>41.157948532950002</c:v>
                </c:pt>
                <c:pt idx="7">
                  <c:v>31.200000000000003</c:v>
                </c:pt>
                <c:pt idx="8">
                  <c:v>32.6</c:v>
                </c:pt>
                <c:pt idx="9">
                  <c:v>33.9</c:v>
                </c:pt>
                <c:pt idx="10">
                  <c:v>35.975084382410003</c:v>
                </c:pt>
                <c:pt idx="11">
                  <c:v>36</c:v>
                </c:pt>
                <c:pt idx="12">
                  <c:v>36.568649875070001</c:v>
                </c:pt>
                <c:pt idx="13">
                  <c:v>37.200000000000003</c:v>
                </c:pt>
                <c:pt idx="14">
                  <c:v>38.1</c:v>
                </c:pt>
                <c:pt idx="15">
                  <c:v>47</c:v>
                </c:pt>
                <c:pt idx="16">
                  <c:v>48.194322199650003</c:v>
                </c:pt>
              </c:numCache>
            </c:numRef>
          </c:val>
          <c:extLst>
            <c:ext xmlns:c16="http://schemas.microsoft.com/office/drawing/2014/chart" uri="{C3380CC4-5D6E-409C-BE32-E72D297353CC}">
              <c16:uniqueId val="{00000028-BE40-47B9-9CA7-97F533A6CC9A}"/>
            </c:ext>
          </c:extLst>
        </c:ser>
        <c:ser>
          <c:idx val="3"/>
          <c:order val="3"/>
          <c:tx>
            <c:strRef>
              <c:f>Sheet1!$E$1</c:f>
              <c:strCache>
                <c:ptCount val="1"/>
                <c:pt idx="0">
                  <c:v>OVERALL INDEX SCORE
(for n)</c:v>
                </c:pt>
              </c:strCache>
            </c:strRef>
          </c:tx>
          <c:spPr>
            <a:solidFill>
              <a:srgbClr val="8BADCB"/>
            </a:solidFill>
            <a:ln>
              <a:noFill/>
            </a:ln>
            <a:effectLst/>
          </c:spPr>
          <c:invertIfNegative val="0"/>
          <c:dPt>
            <c:idx val="16"/>
            <c:invertIfNegative val="0"/>
            <c:bubble3D val="0"/>
            <c:spPr>
              <a:solidFill>
                <a:srgbClr val="8BADCB"/>
              </a:solidFill>
              <a:ln>
                <a:noFill/>
              </a:ln>
              <a:effectLst/>
            </c:spPr>
            <c:extLst>
              <c:ext xmlns:c16="http://schemas.microsoft.com/office/drawing/2014/chart" uri="{C3380CC4-5D6E-409C-BE32-E72D297353CC}">
                <c16:uniqueId val="{00000000-00DC-42A8-A374-D08A39CEBD2B}"/>
              </c:ext>
            </c:extLst>
          </c:dPt>
          <c:dLbls>
            <c:dLbl>
              <c:idx val="0"/>
              <c:tx>
                <c:rich>
                  <a:bodyPr/>
                  <a:lstStyle/>
                  <a:p>
                    <a:fld id="{5E571800-AC40-494E-B1B3-0F89E80906B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3708-4CB3-BD8B-D184CFE8BAFB}"/>
                </c:ext>
              </c:extLst>
            </c:dLbl>
            <c:dLbl>
              <c:idx val="1"/>
              <c:tx>
                <c:rich>
                  <a:bodyPr/>
                  <a:lstStyle/>
                  <a:p>
                    <a:fld id="{CC49AF79-7FC0-4F49-8A54-180336DBFCC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3708-4CB3-BD8B-D184CFE8BAFB}"/>
                </c:ext>
              </c:extLst>
            </c:dLbl>
            <c:dLbl>
              <c:idx val="2"/>
              <c:tx>
                <c:rich>
                  <a:bodyPr/>
                  <a:lstStyle/>
                  <a:p>
                    <a:fld id="{405E4393-E8ED-45A0-850D-45E7D7840ED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708-4CB3-BD8B-D184CFE8BAFB}"/>
                </c:ext>
              </c:extLst>
            </c:dLbl>
            <c:dLbl>
              <c:idx val="3"/>
              <c:tx>
                <c:rich>
                  <a:bodyPr/>
                  <a:lstStyle/>
                  <a:p>
                    <a:fld id="{24889E1F-94EB-4361-8518-6817117FBC0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3708-4CB3-BD8B-D184CFE8BAFB}"/>
                </c:ext>
              </c:extLst>
            </c:dLbl>
            <c:dLbl>
              <c:idx val="4"/>
              <c:tx>
                <c:rich>
                  <a:bodyPr/>
                  <a:lstStyle/>
                  <a:p>
                    <a:fld id="{C15F8587-9CFF-41EB-AEC7-D16C8FC6718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3708-4CB3-BD8B-D184CFE8BAFB}"/>
                </c:ext>
              </c:extLst>
            </c:dLbl>
            <c:dLbl>
              <c:idx val="5"/>
              <c:tx>
                <c:rich>
                  <a:bodyPr/>
                  <a:lstStyle/>
                  <a:p>
                    <a:fld id="{7AB7E328-471C-4433-BA9B-3116220AE0B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3708-4CB3-BD8B-D184CFE8BAFB}"/>
                </c:ext>
              </c:extLst>
            </c:dLbl>
            <c:dLbl>
              <c:idx val="6"/>
              <c:tx>
                <c:rich>
                  <a:bodyPr/>
                  <a:lstStyle/>
                  <a:p>
                    <a:fld id="{C85506E4-38C0-4B53-A5D4-1F833C99E69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3708-4CB3-BD8B-D184CFE8BAFB}"/>
                </c:ext>
              </c:extLst>
            </c:dLbl>
            <c:dLbl>
              <c:idx val="7"/>
              <c:tx>
                <c:rich>
                  <a:bodyPr/>
                  <a:lstStyle/>
                  <a:p>
                    <a:fld id="{8460846A-1622-4C03-ACA4-B30DAE9A4C9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3708-4CB3-BD8B-D184CFE8BAFB}"/>
                </c:ext>
              </c:extLst>
            </c:dLbl>
            <c:dLbl>
              <c:idx val="8"/>
              <c:tx>
                <c:rich>
                  <a:bodyPr/>
                  <a:lstStyle/>
                  <a:p>
                    <a:fld id="{EB2ACE09-4EC2-4DB2-9024-CC9CCB51682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3708-4CB3-BD8B-D184CFE8BAFB}"/>
                </c:ext>
              </c:extLst>
            </c:dLbl>
            <c:dLbl>
              <c:idx val="9"/>
              <c:tx>
                <c:rich>
                  <a:bodyPr/>
                  <a:lstStyle/>
                  <a:p>
                    <a:fld id="{F67A755A-13A0-47F3-AE72-7D6E86208B4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3708-4CB3-BD8B-D184CFE8BAFB}"/>
                </c:ext>
              </c:extLst>
            </c:dLbl>
            <c:dLbl>
              <c:idx val="10"/>
              <c:tx>
                <c:rich>
                  <a:bodyPr/>
                  <a:lstStyle/>
                  <a:p>
                    <a:fld id="{033BA687-A421-4158-B673-95AF152BDAD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3708-4CB3-BD8B-D184CFE8BAFB}"/>
                </c:ext>
              </c:extLst>
            </c:dLbl>
            <c:dLbl>
              <c:idx val="11"/>
              <c:tx>
                <c:rich>
                  <a:bodyPr/>
                  <a:lstStyle/>
                  <a:p>
                    <a:fld id="{C89F82CD-0437-442D-8640-59D464D47FA7}"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3708-4CB3-BD8B-D184CFE8BAFB}"/>
                </c:ext>
              </c:extLst>
            </c:dLbl>
            <c:dLbl>
              <c:idx val="12"/>
              <c:tx>
                <c:rich>
                  <a:bodyPr/>
                  <a:lstStyle/>
                  <a:p>
                    <a:fld id="{02BD026F-61E4-48D6-8A9B-A33C63EFA17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3708-4CB3-BD8B-D184CFE8BAFB}"/>
                </c:ext>
              </c:extLst>
            </c:dLbl>
            <c:dLbl>
              <c:idx val="13"/>
              <c:tx>
                <c:rich>
                  <a:bodyPr/>
                  <a:lstStyle/>
                  <a:p>
                    <a:fld id="{D5FCFC70-F127-4E3B-833A-7EE30A828F5C}"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3708-4CB3-BD8B-D184CFE8BAFB}"/>
                </c:ext>
              </c:extLst>
            </c:dLbl>
            <c:dLbl>
              <c:idx val="14"/>
              <c:tx>
                <c:rich>
                  <a:bodyPr/>
                  <a:lstStyle/>
                  <a:p>
                    <a:fld id="{2DBBA9D1-3B76-4EB8-9C7A-A0B2A5A69F4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3708-4CB3-BD8B-D184CFE8BAFB}"/>
                </c:ext>
              </c:extLst>
            </c:dLbl>
            <c:dLbl>
              <c:idx val="15"/>
              <c:tx>
                <c:rich>
                  <a:bodyPr/>
                  <a:lstStyle/>
                  <a:p>
                    <a:fld id="{7C623342-6F26-479D-B8CC-05403502469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3708-4CB3-BD8B-D184CFE8BAFB}"/>
                </c:ext>
              </c:extLst>
            </c:dLbl>
            <c:dLbl>
              <c:idx val="16"/>
              <c:tx>
                <c:rich>
                  <a:bodyPr/>
                  <a:lstStyle/>
                  <a:p>
                    <a:fld id="{21C485F2-EEE3-43C8-BF73-F2C8C25E37A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0DC-42A8-A374-D08A39CEBD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Sheet1!$B$2:$B$18</c:f>
              <c:strCache>
                <c:ptCount val="13"/>
                <c:pt idx="1">
                  <c:v>
Fund Size</c:v>
                </c:pt>
                <c:pt idx="4">
                  <c:v>Fund Sector</c:v>
                </c:pt>
                <c:pt idx="12">
                  <c:v>Superannuation Fund</c:v>
                </c:pt>
              </c:strCache>
            </c:strRef>
          </c:cat>
          <c:val>
            <c:numRef>
              <c:f>Sheet1!$E$2:$E$18</c:f>
              <c:numCache>
                <c:formatCode>0.0</c:formatCode>
                <c:ptCount val="17"/>
                <c:pt idx="0">
                  <c:v>15</c:v>
                </c:pt>
                <c:pt idx="1">
                  <c:v>15</c:v>
                </c:pt>
                <c:pt idx="3">
                  <c:v>15</c:v>
                </c:pt>
                <c:pt idx="4">
                  <c:v>15</c:v>
                </c:pt>
                <c:pt idx="5">
                  <c:v>15</c:v>
                </c:pt>
                <c:pt idx="7">
                  <c:v>15</c:v>
                </c:pt>
                <c:pt idx="8">
                  <c:v>15</c:v>
                </c:pt>
                <c:pt idx="9">
                  <c:v>15</c:v>
                </c:pt>
                <c:pt idx="10">
                  <c:v>15</c:v>
                </c:pt>
                <c:pt idx="11">
                  <c:v>15</c:v>
                </c:pt>
                <c:pt idx="12">
                  <c:v>15</c:v>
                </c:pt>
                <c:pt idx="13">
                  <c:v>15</c:v>
                </c:pt>
                <c:pt idx="14">
                  <c:v>15</c:v>
                </c:pt>
                <c:pt idx="15">
                  <c:v>15</c:v>
                </c:pt>
                <c:pt idx="16">
                  <c:v>15</c:v>
                </c:pt>
              </c:numCache>
            </c:numRef>
          </c:val>
          <c:extLst>
            <c:ext xmlns:c15="http://schemas.microsoft.com/office/drawing/2012/chart" uri="{02D57815-91ED-43cb-92C2-25804820EDAC}">
              <c15:datalabelsRange>
                <c15:f>Sheet1!$Z$2:$Z$18</c15:f>
                <c15:dlblRangeCache>
                  <c:ptCount val="17"/>
                  <c:pt idx="0">
                    <c:v>51.7</c:v>
                  </c:pt>
                  <c:pt idx="1">
                    <c:v>62.2</c:v>
                  </c:pt>
                  <c:pt idx="3">
                    <c:v>50.1</c:v>
                  </c:pt>
                  <c:pt idx="4">
                    <c:v>54.1</c:v>
                  </c:pt>
                  <c:pt idx="5">
                    <c:v>56.2</c:v>
                  </c:pt>
                  <c:pt idx="7">
                    <c:v>46.2</c:v>
                  </c:pt>
                  <c:pt idx="8">
                    <c:v>47.6</c:v>
                  </c:pt>
                  <c:pt idx="9">
                    <c:v>48.9</c:v>
                  </c:pt>
                  <c:pt idx="10">
                    <c:v>51.0</c:v>
                  </c:pt>
                  <c:pt idx="11">
                    <c:v>51.0</c:v>
                  </c:pt>
                  <c:pt idx="12">
                    <c:v>51.6</c:v>
                  </c:pt>
                  <c:pt idx="13">
                    <c:v>52.2</c:v>
                  </c:pt>
                  <c:pt idx="14">
                    <c:v>53.1</c:v>
                  </c:pt>
                  <c:pt idx="15">
                    <c:v>62.0</c:v>
                  </c:pt>
                  <c:pt idx="16">
                    <c:v>63.2</c:v>
                  </c:pt>
                </c15:dlblRangeCache>
              </c15:datalabelsRange>
            </c:ext>
            <c:ext xmlns:c16="http://schemas.microsoft.com/office/drawing/2014/chart" uri="{C3380CC4-5D6E-409C-BE32-E72D297353CC}">
              <c16:uniqueId val="{00000029-BE40-47B9-9CA7-97F533A6CC9A}"/>
            </c:ext>
          </c:extLst>
        </c:ser>
        <c:ser>
          <c:idx val="4"/>
          <c:order val="4"/>
          <c:tx>
            <c:strRef>
              <c:f>Sheet1!$F$1</c:f>
              <c:strCache>
                <c:ptCount val="1"/>
                <c:pt idx="0">
                  <c:v>OVERALL INDEX SCORE
(white space)</c:v>
                </c:pt>
              </c:strCache>
            </c:strRef>
          </c:tx>
          <c:spPr>
            <a:noFill/>
            <a:ln>
              <a:noFill/>
            </a:ln>
            <a:effectLst/>
          </c:spPr>
          <c:invertIfNegative val="0"/>
          <c:cat>
            <c:strRef>
              <c:f>Sheet1!$B$2:$B$18</c:f>
              <c:strCache>
                <c:ptCount val="13"/>
                <c:pt idx="1">
                  <c:v>
Fund Size</c:v>
                </c:pt>
                <c:pt idx="4">
                  <c:v>Fund Sector</c:v>
                </c:pt>
                <c:pt idx="12">
                  <c:v>Superannuation Fund</c:v>
                </c:pt>
              </c:strCache>
            </c:strRef>
          </c:cat>
          <c:val>
            <c:numRef>
              <c:f>Sheet1!$F$2:$F$18</c:f>
              <c:numCache>
                <c:formatCode>0.0</c:formatCode>
                <c:ptCount val="17"/>
                <c:pt idx="0">
                  <c:v>33.33081694757</c:v>
                </c:pt>
                <c:pt idx="1">
                  <c:v>22.775738536159999</c:v>
                </c:pt>
                <c:pt idx="3">
                  <c:v>34.867225391310001</c:v>
                </c:pt>
                <c:pt idx="4">
                  <c:v>30.923753908130003</c:v>
                </c:pt>
                <c:pt idx="5">
                  <c:v>28.842051467049998</c:v>
                </c:pt>
                <c:pt idx="7">
                  <c:v>38.799999999999997</c:v>
                </c:pt>
                <c:pt idx="8">
                  <c:v>37.4</c:v>
                </c:pt>
                <c:pt idx="9">
                  <c:v>36.1</c:v>
                </c:pt>
                <c:pt idx="10">
                  <c:v>34.024915617589997</c:v>
                </c:pt>
                <c:pt idx="11">
                  <c:v>34</c:v>
                </c:pt>
                <c:pt idx="12">
                  <c:v>33.431350124929999</c:v>
                </c:pt>
                <c:pt idx="13">
                  <c:v>32.799999999999997</c:v>
                </c:pt>
                <c:pt idx="14">
                  <c:v>31.9</c:v>
                </c:pt>
                <c:pt idx="15">
                  <c:v>23</c:v>
                </c:pt>
                <c:pt idx="16">
                  <c:v>21.805677800349997</c:v>
                </c:pt>
              </c:numCache>
            </c:numRef>
          </c:val>
          <c:extLst>
            <c:ext xmlns:c16="http://schemas.microsoft.com/office/drawing/2014/chart" uri="{C3380CC4-5D6E-409C-BE32-E72D297353CC}">
              <c16:uniqueId val="{0000002A-BE40-47B9-9CA7-97F533A6CC9A}"/>
            </c:ext>
          </c:extLst>
        </c:ser>
        <c:ser>
          <c:idx val="5"/>
          <c:order val="5"/>
          <c:tx>
            <c:strRef>
              <c:f>Sheet1!$G$1</c:f>
              <c:strCache>
                <c:ptCount val="1"/>
                <c:pt idx="0">
                  <c:v>OVERALL INDEX SCORE (Arrow)</c:v>
                </c:pt>
              </c:strCache>
            </c:strRef>
          </c:tx>
          <c:spPr>
            <a:noFill/>
            <a:ln>
              <a:noFill/>
            </a:ln>
            <a:effectLst/>
          </c:spPr>
          <c:invertIfNegative val="0"/>
          <c:dLbls>
            <c:dLbl>
              <c:idx val="0"/>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2E88D582-28A1-40E2-AC6C-B54AC4B00542}"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1F6-41DF-835B-DDCF27537308}"/>
                </c:ext>
              </c:extLst>
            </c:dLbl>
            <c:dLbl>
              <c:idx val="1"/>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1D136B6A-B610-47F5-8496-B4BBD7352BF5}" type="CELLRANGE">
                      <a:rPr lang="en-US"/>
                      <a:pPr>
                        <a:defRPr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1F6-41DF-835B-DDCF27537308}"/>
                </c:ext>
              </c:extLst>
            </c:dLbl>
            <c:dLbl>
              <c:idx val="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51F6-41DF-835B-DDCF27537308}"/>
                </c:ext>
              </c:extLst>
            </c:dLbl>
            <c:dLbl>
              <c:idx val="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546734DB-3F02-49B7-BEEB-6A27618D2848}" type="CELLRANGE">
                      <a:rPr lang="en-US"/>
                      <a:pPr>
                        <a:defRPr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1F6-41DF-835B-DDCF27537308}"/>
                </c:ext>
              </c:extLst>
            </c:dLbl>
            <c:dLbl>
              <c:idx val="4"/>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D0B2312C-B91A-4274-AB7C-7F1A85B41591}"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1F6-41DF-835B-DDCF27537308}"/>
                </c:ext>
              </c:extLst>
            </c:dLbl>
            <c:dLbl>
              <c:idx val="5"/>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A947DDCF-4978-4F29-BC3F-9A9749071D5B}"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04B-4EDD-8708-AE156B7B2C15}"/>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51F6-41DF-835B-DDCF27537308}"/>
                </c:ext>
              </c:extLst>
            </c:dLbl>
            <c:dLbl>
              <c:idx val="7"/>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AEE801C2-4524-453B-83BB-594343DCB165}" type="CELLRANGE">
                      <a:rPr lang="en-US"/>
                      <a:pPr>
                        <a:defRPr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04B-4EDD-8708-AE156B7B2C15}"/>
                </c:ext>
              </c:extLst>
            </c:dLbl>
            <c:dLbl>
              <c:idx val="8"/>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B8653C62-7894-41C9-9B2D-5CEDFC5EBA66}"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1F6-41DF-835B-DDCF27537308}"/>
                </c:ext>
              </c:extLst>
            </c:dLbl>
            <c:dLbl>
              <c:idx val="9"/>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197E015A-6830-4CAD-A56A-93FD30EFB14D}" type="CELLRANGE">
                      <a:rPr lang="en-US"/>
                      <a:pPr>
                        <a:defRPr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1F6-41DF-835B-DDCF27537308}"/>
                </c:ext>
              </c:extLst>
            </c:dLbl>
            <c:dLbl>
              <c:idx val="10"/>
              <c:delete val="1"/>
              <c:extLst>
                <c:ext xmlns:c15="http://schemas.microsoft.com/office/drawing/2012/chart" uri="{CE6537A1-D6FC-4f65-9D91-7224C49458BB}"/>
                <c:ext xmlns:c16="http://schemas.microsoft.com/office/drawing/2014/chart" uri="{C3380CC4-5D6E-409C-BE32-E72D297353CC}">
                  <c16:uniqueId val="{0000000B-51F6-41DF-835B-DDCF27537308}"/>
                </c:ext>
              </c:extLst>
            </c:dLbl>
            <c:dLbl>
              <c:idx val="11"/>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2BD68E0B-422C-4FDD-9F9A-723B6E51F887}"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A04B-4EDD-8708-AE156B7B2C15}"/>
                </c:ext>
              </c:extLst>
            </c:dLbl>
            <c:dLbl>
              <c:idx val="12"/>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7FBB75ED-159C-48B2-BD95-340CE1145982}"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1F6-41DF-835B-DDCF27537308}"/>
                </c:ext>
              </c:extLst>
            </c:dLbl>
            <c:dLbl>
              <c:idx val="13"/>
              <c:tx>
                <c:rich>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fld id="{44620307-6A9D-4A22-8721-D58121FC470A}" type="CELLRANGE">
                      <a:rPr lang="en-US"/>
                      <a:pPr>
                        <a:defRPr sz="1000">
                          <a:solidFill>
                            <a:srgbClr val="00B05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B05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1F6-41DF-835B-DDCF27537308}"/>
                </c:ext>
              </c:extLst>
            </c:dLbl>
            <c:dLbl>
              <c:idx val="14"/>
              <c:delete val="1"/>
              <c:extLst>
                <c:ext xmlns:c15="http://schemas.microsoft.com/office/drawing/2012/chart" uri="{CE6537A1-D6FC-4f65-9D91-7224C49458BB}"/>
                <c:ext xmlns:c16="http://schemas.microsoft.com/office/drawing/2014/chart" uri="{C3380CC4-5D6E-409C-BE32-E72D297353CC}">
                  <c16:uniqueId val="{0000000E-51F6-41DF-835B-DDCF27537308}"/>
                </c:ext>
              </c:extLst>
            </c:dLbl>
            <c:dLbl>
              <c:idx val="15"/>
              <c:delete val="1"/>
              <c:extLst>
                <c:ext xmlns:c15="http://schemas.microsoft.com/office/drawing/2012/chart" uri="{CE6537A1-D6FC-4f65-9D91-7224C49458BB}"/>
                <c:ext xmlns:c16="http://schemas.microsoft.com/office/drawing/2014/chart" uri="{C3380CC4-5D6E-409C-BE32-E72D297353CC}">
                  <c16:uniqueId val="{0000000F-51F6-41DF-835B-DDCF27537308}"/>
                </c:ext>
              </c:extLst>
            </c:dLbl>
            <c:dLbl>
              <c:idx val="16"/>
              <c:tx>
                <c:rich>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fld id="{B34EAA50-1949-4D0F-8364-2AA195191E8A}" type="CELLRANGE">
                      <a:rPr lang="en-US"/>
                      <a:pPr>
                        <a:defRPr sz="1000">
                          <a:solidFill>
                            <a:srgbClr val="FF000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0000"/>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1F6-41DF-835B-DDCF2753730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Sheet1!$B$2:$B$18</c:f>
              <c:strCache>
                <c:ptCount val="13"/>
                <c:pt idx="1">
                  <c:v>
Fund Size</c:v>
                </c:pt>
                <c:pt idx="4">
                  <c:v>Fund Sector</c:v>
                </c:pt>
                <c:pt idx="12">
                  <c:v>Superannuation Fund</c:v>
                </c:pt>
              </c:strCache>
            </c:strRef>
          </c:cat>
          <c:val>
            <c:numRef>
              <c:f>Sheet1!$G$2:$G$18</c:f>
              <c:numCache>
                <c:formatCode>0.0</c:formatCode>
                <c:ptCount val="17"/>
                <c:pt idx="0">
                  <c:v>5</c:v>
                </c:pt>
                <c:pt idx="1">
                  <c:v>5</c:v>
                </c:pt>
                <c:pt idx="3">
                  <c:v>5</c:v>
                </c:pt>
                <c:pt idx="4">
                  <c:v>5</c:v>
                </c:pt>
                <c:pt idx="5">
                  <c:v>5</c:v>
                </c:pt>
                <c:pt idx="7">
                  <c:v>5</c:v>
                </c:pt>
                <c:pt idx="8">
                  <c:v>5</c:v>
                </c:pt>
                <c:pt idx="9">
                  <c:v>5</c:v>
                </c:pt>
                <c:pt idx="10">
                  <c:v>5</c:v>
                </c:pt>
                <c:pt idx="11">
                  <c:v>5</c:v>
                </c:pt>
                <c:pt idx="12">
                  <c:v>5</c:v>
                </c:pt>
                <c:pt idx="13">
                  <c:v>5</c:v>
                </c:pt>
                <c:pt idx="14">
                  <c:v>5</c:v>
                </c:pt>
                <c:pt idx="15">
                  <c:v>5</c:v>
                </c:pt>
                <c:pt idx="16">
                  <c:v>5</c:v>
                </c:pt>
              </c:numCache>
            </c:numRef>
          </c:val>
          <c:extLst>
            <c:ext xmlns:c15="http://schemas.microsoft.com/office/drawing/2012/chart" uri="{02D57815-91ED-43cb-92C2-25804820EDAC}">
              <c15:datalabelsRange>
                <c15:f>Sheet1!$AD$2:$AD$18</c15:f>
                <c15:dlblRangeCache>
                  <c:ptCount val="17"/>
                  <c:pt idx="0">
                    <c:v>▼ -0.7</c:v>
                  </c:pt>
                  <c:pt idx="1">
                    <c:v>▲ 1.9</c:v>
                  </c:pt>
                  <c:pt idx="3">
                    <c:v>▲ 0.5</c:v>
                  </c:pt>
                  <c:pt idx="4">
                    <c:v>▼ -2.6</c:v>
                  </c:pt>
                  <c:pt idx="5">
                    <c:v>▼ -1.9</c:v>
                  </c:pt>
                  <c:pt idx="7">
                    <c:v>▲ 2.3</c:v>
                  </c:pt>
                  <c:pt idx="8">
                    <c:v>▼ -4.2</c:v>
                  </c:pt>
                  <c:pt idx="9">
                    <c:v>▲ 7.0</c:v>
                  </c:pt>
                  <c:pt idx="10">
                    <c:v>▲ 51.0</c:v>
                  </c:pt>
                  <c:pt idx="11">
                    <c:v>▼ -2.1</c:v>
                  </c:pt>
                  <c:pt idx="12">
                    <c:v>▼ -1.0</c:v>
                  </c:pt>
                  <c:pt idx="13">
                    <c:v>▲ 1.2</c:v>
                  </c:pt>
                  <c:pt idx="14">
                    <c:v>▼ -8.6</c:v>
                  </c:pt>
                  <c:pt idx="15">
                    <c:v>▲ 5.0</c:v>
                  </c:pt>
                  <c:pt idx="16">
                    <c:v>▼ -0.7</c:v>
                  </c:pt>
                </c15:dlblRangeCache>
              </c15:datalabelsRange>
            </c:ext>
            <c:ext xmlns:c16="http://schemas.microsoft.com/office/drawing/2014/chart" uri="{C3380CC4-5D6E-409C-BE32-E72D297353CC}">
              <c16:uniqueId val="{0000002B-BE40-47B9-9CA7-97F533A6CC9A}"/>
            </c:ext>
          </c:extLst>
        </c:ser>
        <c:ser>
          <c:idx val="13"/>
          <c:order val="6"/>
          <c:tx>
            <c:strRef>
              <c:f>Sheet1!$O$1</c:f>
              <c:strCache>
                <c:ptCount val="1"/>
                <c:pt idx="0">
                  <c:v>Retirement Satisfaction Score
(Arrow)</c:v>
                </c:pt>
              </c:strCache>
            </c:strRef>
          </c:tx>
          <c:spPr>
            <a:noFill/>
            <a:ln>
              <a:noFill/>
            </a:ln>
            <a:effectLst/>
          </c:spPr>
          <c:invertIfNegative val="0"/>
          <c:val>
            <c:numRef>
              <c:f>Sheet1!$O$2:$O$18</c:f>
              <c:numCache>
                <c:formatCode>0.0</c:formatCode>
                <c:ptCount val="17"/>
                <c:pt idx="0">
                  <c:v>5</c:v>
                </c:pt>
                <c:pt idx="1">
                  <c:v>5</c:v>
                </c:pt>
                <c:pt idx="3">
                  <c:v>5</c:v>
                </c:pt>
                <c:pt idx="4">
                  <c:v>5</c:v>
                </c:pt>
                <c:pt idx="5">
                  <c:v>5</c:v>
                </c:pt>
                <c:pt idx="7">
                  <c:v>5</c:v>
                </c:pt>
                <c:pt idx="8">
                  <c:v>5</c:v>
                </c:pt>
                <c:pt idx="9">
                  <c:v>5</c:v>
                </c:pt>
                <c:pt idx="10">
                  <c:v>5</c:v>
                </c:pt>
                <c:pt idx="11">
                  <c:v>5</c:v>
                </c:pt>
                <c:pt idx="12">
                  <c:v>5</c:v>
                </c:pt>
                <c:pt idx="13">
                  <c:v>5</c:v>
                </c:pt>
                <c:pt idx="14">
                  <c:v>5</c:v>
                </c:pt>
                <c:pt idx="15">
                  <c:v>5</c:v>
                </c:pt>
                <c:pt idx="16">
                  <c:v>5</c:v>
                </c:pt>
              </c:numCache>
            </c:numRef>
          </c:val>
          <c:extLst>
            <c:ext xmlns:c16="http://schemas.microsoft.com/office/drawing/2014/chart" uri="{C3380CC4-5D6E-409C-BE32-E72D297353CC}">
              <c16:uniqueId val="{00000004-6C5D-4CFA-94C6-EF40A1D7C514}"/>
            </c:ext>
          </c:extLst>
        </c:ser>
        <c:dLbls>
          <c:showLegendKey val="0"/>
          <c:showVal val="0"/>
          <c:showCatName val="0"/>
          <c:showSerName val="0"/>
          <c:showPercent val="0"/>
          <c:showBubbleSize val="0"/>
        </c:dLbls>
        <c:gapWidth val="70"/>
        <c:overlap val="100"/>
        <c:axId val="1612828367"/>
        <c:axId val="1612828847"/>
      </c:barChart>
      <c:catAx>
        <c:axId val="1612828367"/>
        <c:scaling>
          <c:orientation val="minMax"/>
        </c:scaling>
        <c:delete val="0"/>
        <c:axPos val="l"/>
        <c:numFmt formatCode="General" sourceLinked="1"/>
        <c:majorTickMark val="out"/>
        <c:minorTickMark val="none"/>
        <c:tickLblPos val="nextTo"/>
        <c:spPr>
          <a:noFill/>
          <a:ln w="9525" cap="flat" cmpd="sng" algn="ctr">
            <a:noFill/>
            <a:round/>
            <a:headEnd type="oval"/>
            <a:tailEnd type="oval"/>
          </a:ln>
          <a:effectLst/>
        </c:spPr>
        <c:txPr>
          <a:bodyPr rot="-60000000" spcFirstLastPara="1" vertOverflow="ellipsis" vert="horz" wrap="square" anchor="ctr" anchorCtr="1"/>
          <a:lstStyle/>
          <a:p>
            <a:pPr algn="ctr">
              <a:defRPr sz="1100" b="0" i="0" u="none" strike="noStrike" kern="1200" baseline="0">
                <a:solidFill>
                  <a:schemeClr val="tx1"/>
                </a:solidFill>
                <a:latin typeface="+mn-lt"/>
                <a:ea typeface="+mn-ea"/>
                <a:cs typeface="+mn-cs"/>
              </a:defRPr>
            </a:pPr>
            <a:endParaRPr lang="en-US"/>
          </a:p>
        </c:txPr>
        <c:crossAx val="1612828847"/>
        <c:crosses val="autoZero"/>
        <c:auto val="1"/>
        <c:lblAlgn val="ctr"/>
        <c:lblOffset val="100"/>
        <c:noMultiLvlLbl val="0"/>
      </c:catAx>
      <c:valAx>
        <c:axId val="1612828847"/>
        <c:scaling>
          <c:orientation val="minMax"/>
          <c:max val="1"/>
          <c:min val="0"/>
        </c:scaling>
        <c:delete val="1"/>
        <c:axPos val="b"/>
        <c:numFmt formatCode="0%" sourceLinked="1"/>
        <c:majorTickMark val="out"/>
        <c:minorTickMark val="none"/>
        <c:tickLblPos val="nextTo"/>
        <c:crossAx val="1612828367"/>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42331552732605"/>
          <c:y val="8.0266754825589794E-3"/>
          <c:w val="0.47794791062000258"/>
          <c:h val="0.99197332451744102"/>
        </c:manualLayout>
      </c:layout>
      <c:barChart>
        <c:barDir val="bar"/>
        <c:grouping val="clustered"/>
        <c:varyColors val="0"/>
        <c:ser>
          <c:idx val="0"/>
          <c:order val="0"/>
          <c:tx>
            <c:strRef>
              <c:f>Sheet1!$B$1</c:f>
              <c:strCache>
                <c:ptCount val="1"/>
                <c:pt idx="0">
                  <c:v>6 or more years into retirement</c:v>
                </c:pt>
              </c:strCache>
            </c:strRef>
          </c:tx>
          <c:spPr>
            <a:solidFill>
              <a:srgbClr val="33999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999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More seminars, webinars, or one-on-one advice 
sessions on retirement planning</c:v>
                </c:pt>
                <c:pt idx="1">
                  <c:v>More digital tools and calculators to help with retirement planning</c:v>
                </c:pt>
                <c:pt idx="2">
                  <c:v>Clearer comparison between staying with the fund 
versus switching to another provider</c:v>
                </c:pt>
                <c:pt idx="3">
                  <c:v>Proactively contact to discuss options</c:v>
                </c:pt>
                <c:pt idx="4">
                  <c:v>More awareness of the retirement products 
and services available within the fund</c:v>
                </c:pt>
                <c:pt idx="5">
                  <c:v>Improved transparency on fees and charges in retirement</c:v>
                </c:pt>
                <c:pt idx="6">
                  <c:v>Offered clearer guidance on key retirement decisions</c:v>
                </c:pt>
                <c:pt idx="7">
                  <c:v>More support in accessing the Age Pension 
and government entitlements</c:v>
                </c:pt>
                <c:pt idx="8">
                  <c:v>More personalised communication 
tailored to retirement plans</c:v>
                </c:pt>
                <c:pt idx="9">
                  <c:v>Help better understand of how long super lasts 
across various withdrawal strategies</c:v>
                </c:pt>
              </c:strCache>
            </c:strRef>
          </c:cat>
          <c:val>
            <c:numRef>
              <c:f>Sheet1!$B$2:$B$11</c:f>
              <c:numCache>
                <c:formatCode>0.00%</c:formatCode>
                <c:ptCount val="10"/>
                <c:pt idx="0">
                  <c:v>0.06</c:v>
                </c:pt>
                <c:pt idx="1">
                  <c:v>0.1</c:v>
                </c:pt>
                <c:pt idx="2">
                  <c:v>0.2</c:v>
                </c:pt>
                <c:pt idx="3">
                  <c:v>0.08</c:v>
                </c:pt>
                <c:pt idx="4">
                  <c:v>0.26</c:v>
                </c:pt>
                <c:pt idx="5">
                  <c:v>0.16</c:v>
                </c:pt>
                <c:pt idx="6">
                  <c:v>0.2</c:v>
                </c:pt>
                <c:pt idx="7">
                  <c:v>0.18</c:v>
                </c:pt>
                <c:pt idx="8">
                  <c:v>0.2</c:v>
                </c:pt>
                <c:pt idx="9">
                  <c:v>0.24</c:v>
                </c:pt>
              </c:numCache>
            </c:numRef>
          </c:val>
          <c:extLst>
            <c:ext xmlns:c16="http://schemas.microsoft.com/office/drawing/2014/chart" uri="{C3380CC4-5D6E-409C-BE32-E72D297353CC}">
              <c16:uniqueId val="{00000002-5E39-4998-B33C-BDCE3A78C5B0}"/>
            </c:ext>
          </c:extLst>
        </c:ser>
        <c:ser>
          <c:idx val="1"/>
          <c:order val="1"/>
          <c:tx>
            <c:strRef>
              <c:f>Sheet1!$C$1</c:f>
              <c:strCache>
                <c:ptCount val="1"/>
                <c:pt idx="0">
                  <c:v>0-5 years into retirement</c:v>
                </c:pt>
              </c:strCache>
            </c:strRef>
          </c:tx>
          <c:spPr>
            <a:solidFill>
              <a:srgbClr val="33A7E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A7E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More seminars, webinars, or one-on-one advice 
sessions on retirement planning</c:v>
                </c:pt>
                <c:pt idx="1">
                  <c:v>More digital tools and calculators to help with retirement planning</c:v>
                </c:pt>
                <c:pt idx="2">
                  <c:v>Clearer comparison between staying with the fund 
versus switching to another provider</c:v>
                </c:pt>
                <c:pt idx="3">
                  <c:v>Proactively contact to discuss options</c:v>
                </c:pt>
                <c:pt idx="4">
                  <c:v>More awareness of the retirement products 
and services available within the fund</c:v>
                </c:pt>
                <c:pt idx="5">
                  <c:v>Improved transparency on fees and charges in retirement</c:v>
                </c:pt>
                <c:pt idx="6">
                  <c:v>Offered clearer guidance on key retirement decisions</c:v>
                </c:pt>
                <c:pt idx="7">
                  <c:v>More support in accessing the Age Pension 
and government entitlements</c:v>
                </c:pt>
                <c:pt idx="8">
                  <c:v>More personalised communication 
tailored to retirement plans</c:v>
                </c:pt>
                <c:pt idx="9">
                  <c:v>Help better understand of how long super lasts 
across various withdrawal strategies</c:v>
                </c:pt>
              </c:strCache>
            </c:strRef>
          </c:cat>
          <c:val>
            <c:numRef>
              <c:f>Sheet1!$C$2:$C$11</c:f>
              <c:numCache>
                <c:formatCode>0.00%</c:formatCode>
                <c:ptCount val="10"/>
                <c:pt idx="0">
                  <c:v>9.5744680851059999E-2</c:v>
                </c:pt>
                <c:pt idx="1">
                  <c:v>9.5744680851059999E-2</c:v>
                </c:pt>
                <c:pt idx="2">
                  <c:v>9.5744680851059999E-2</c:v>
                </c:pt>
                <c:pt idx="3">
                  <c:v>0.18085106382980001</c:v>
                </c:pt>
                <c:pt idx="4">
                  <c:v>0.18085106382980001</c:v>
                </c:pt>
                <c:pt idx="5">
                  <c:v>0.22340425531909999</c:v>
                </c:pt>
                <c:pt idx="6">
                  <c:v>0.2553191489362</c:v>
                </c:pt>
                <c:pt idx="7">
                  <c:v>0.28723404255320001</c:v>
                </c:pt>
                <c:pt idx="8">
                  <c:v>0.28723404255320001</c:v>
                </c:pt>
                <c:pt idx="9">
                  <c:v>0.29787234042549998</c:v>
                </c:pt>
              </c:numCache>
            </c:numRef>
          </c:val>
          <c:extLst>
            <c:ext xmlns:c16="http://schemas.microsoft.com/office/drawing/2014/chart" uri="{C3380CC4-5D6E-409C-BE32-E72D297353CC}">
              <c16:uniqueId val="{00000005-5E39-4998-B33C-BDCE3A78C5B0}"/>
            </c:ext>
          </c:extLst>
        </c:ser>
        <c:dLbls>
          <c:showLegendKey val="0"/>
          <c:showVal val="0"/>
          <c:showCatName val="0"/>
          <c:showSerName val="0"/>
          <c:showPercent val="0"/>
          <c:showBubbleSize val="0"/>
        </c:dLbls>
        <c:gapWidth val="50"/>
        <c:overlap val="-5"/>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max val="0.5"/>
        </c:scaling>
        <c:delete val="1"/>
        <c:axPos val="b"/>
        <c:numFmt formatCode="0.00%" sourceLinked="1"/>
        <c:majorTickMark val="out"/>
        <c:minorTickMark val="none"/>
        <c:tickLblPos val="nextTo"/>
        <c:crossAx val="17580116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33A7E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39999"/>
                </a:solidFill>
                <a:latin typeface="+mn-lt"/>
                <a:ea typeface="+mn-ea"/>
                <a:cs typeface="+mn-cs"/>
              </a:defRPr>
            </a:pPr>
            <a:endParaRPr lang="en-US"/>
          </a:p>
        </c:txPr>
      </c:legendEntry>
      <c:layout>
        <c:manualLayout>
          <c:xMode val="edge"/>
          <c:yMode val="edge"/>
          <c:x val="0.73538747691030981"/>
          <c:y val="0.54567873110417198"/>
          <c:w val="0.21261677460101139"/>
          <c:h val="0.1556171680242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96429767602748E-2"/>
          <c:y val="5.4861097748181674E-2"/>
          <c:w val="0.9025160686742163"/>
          <c:h val="0.94513881707475966"/>
        </c:manualLayout>
      </c:layout>
      <c:barChart>
        <c:barDir val="bar"/>
        <c:grouping val="percentStacked"/>
        <c:varyColors val="0"/>
        <c:ser>
          <c:idx val="0"/>
          <c:order val="0"/>
          <c:tx>
            <c:strRef>
              <c:f>Sheet1!$A$3</c:f>
              <c:strCache>
                <c:ptCount val="1"/>
              </c:strCache>
            </c:strRef>
          </c:tx>
          <c:spPr>
            <a:no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3DCF-4279-BED6-8AA845420630}"/>
                </c:ext>
              </c:extLst>
            </c:dLbl>
            <c:dLbl>
              <c:idx val="1"/>
              <c:tx>
                <c:rich>
                  <a:bodyPr/>
                  <a:lstStyle/>
                  <a:p>
                    <a:fld id="{085FB334-57B7-4CC6-AA9A-148F06C63CB0}"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{085FB334-57B7-4CC6-AA9A-148F06C63CB0}</c15:txfldGUID>
                      <c15:f>Sheet1!$C$2</c15:f>
                      <c15:dlblFieldTableCache>
                        <c:ptCount val="1"/>
                        <c:pt idx="0">
                          <c:v>51%</c:v>
                        </c:pt>
                      </c15:dlblFieldTableCache>
                    </c15:dlblFTEntry>
                  </c15:dlblFieldTable>
                  <c15:showDataLabelsRange val="1"/>
                </c:ext>
                <c:ext xmlns:c16="http://schemas.microsoft.com/office/drawing/2014/chart" uri="{C3380CC4-5D6E-409C-BE32-E72D297353CC}">
                  <c16:uniqueId val="{00000015-3DCF-4279-BED6-8AA845420630}"/>
                </c:ext>
              </c:extLst>
            </c:dLbl>
            <c:dLbl>
              <c:idx val="2"/>
              <c:tx>
                <c:rich>
                  <a:bodyPr/>
                  <a:lstStyle/>
                  <a:p>
                    <a:fld id="{F343BEFF-2002-493F-954B-92D2DE7AE629}"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{F343BEFF-2002-493F-954B-92D2DE7AE629}</c15:txfldGUID>
                      <c15:f>Sheet1!$D$2</c15:f>
                      <c15:dlblFieldTableCache>
                        <c:ptCount val="1"/>
                        <c:pt idx="0">
                          <c:v>45%</c:v>
                        </c:pt>
                      </c15:dlblFieldTableCache>
                    </c15:dlblFTEntry>
                  </c15:dlblFieldTable>
                  <c15:showDataLabelsRange val="1"/>
                </c:ext>
                <c:ext xmlns:c16="http://schemas.microsoft.com/office/drawing/2014/chart" uri="{C3380CC4-5D6E-409C-BE32-E72D297353CC}">
                  <c16:uniqueId val="{00000014-3DCF-4279-BED6-8AA845420630}"/>
                </c:ext>
              </c:extLst>
            </c:dLbl>
            <c:dLbl>
              <c:idx val="3"/>
              <c:tx>
                <c:rich>
                  <a:bodyPr/>
                  <a:lstStyle/>
                  <a:p>
                    <a:fld id="{5869AC26-DE32-4BF3-B364-54C6A865BEDD}"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{5869AC26-DE32-4BF3-B364-54C6A865BEDD}</c15:txfldGUID>
                      <c15:f>Sheet1!$E$2</c15:f>
                      <c15:dlblFieldTableCache>
                        <c:ptCount val="1"/>
                        <c:pt idx="0">
                          <c:v>46%</c:v>
                        </c:pt>
                      </c15:dlblFieldTableCache>
                    </c15:dlblFTEntry>
                  </c15:dlblFieldTable>
                  <c15:showDataLabelsRange val="1"/>
                </c:ext>
                <c:ext xmlns:c16="http://schemas.microsoft.com/office/drawing/2014/chart" uri="{C3380CC4-5D6E-409C-BE32-E72D297353CC}">
                  <c16:uniqueId val="{00000007-3DCF-4279-BED6-8AA845420630}"/>
                </c:ext>
              </c:extLst>
            </c:dLbl>
            <c:dLbl>
              <c:idx val="4"/>
              <c:tx>
                <c:rich>
                  <a:bodyPr/>
                  <a:lstStyle/>
                  <a:p>
                    <a:fld id="{E740A528-7F00-473A-9D0C-1A2D0683315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DD3A-43FA-92F1-0DB244B1DE58}"/>
                </c:ext>
              </c:extLst>
            </c:dLbl>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strRef>
              <c:f>Sheet1!$B$1:$F$1</c:f>
              <c:strCache>
                <c:ptCount val="5"/>
                <c:pt idx="0">
                  <c:v> </c:v>
                </c:pt>
                <c:pt idx="1">
                  <c:v>2023</c:v>
                </c:pt>
                <c:pt idx="2">
                  <c:v>2024</c:v>
                </c:pt>
                <c:pt idx="3">
                  <c:v>2025</c:v>
                </c:pt>
                <c:pt idx="4">
                  <c:v>2026</c:v>
                </c:pt>
              </c:strCache>
            </c:strRef>
          </c:cat>
          <c:val>
            <c:numRef>
              <c:f>Sheet1!$B$3:$F$3</c:f>
              <c:numCache>
                <c:formatCode>0%</c:formatCode>
                <c:ptCount val="5"/>
                <c:pt idx="0">
                  <c:v>0.1</c:v>
                </c:pt>
                <c:pt idx="1">
                  <c:v>0.1</c:v>
                </c:pt>
                <c:pt idx="2">
                  <c:v>0.1</c:v>
                </c:pt>
                <c:pt idx="3">
                  <c:v>0.1</c:v>
                </c:pt>
                <c:pt idx="4">
                  <c:v>0.1</c:v>
                </c:pt>
              </c:numCache>
            </c:numRef>
          </c:val>
          <c:extLst>
            <c:ext xmlns:c15="http://schemas.microsoft.com/office/drawing/2012/chart" uri="{02D57815-91ED-43cb-92C2-25804820EDAC}">
              <c15:datalabelsRange>
                <c15:f>Sheet1!$B$2:$F$2</c15:f>
                <c15:dlblRangeCache>
                  <c:ptCount val="5"/>
                  <c:pt idx="1">
                    <c:v>51%</c:v>
                  </c:pt>
                  <c:pt idx="2">
                    <c:v>45%</c:v>
                  </c:pt>
                  <c:pt idx="3">
                    <c:v>46%</c:v>
                  </c:pt>
                  <c:pt idx="4">
                    <c:v>43%</c:v>
                  </c:pt>
                </c15:dlblRangeCache>
              </c15:datalabelsRange>
            </c:ext>
            <c:ext xmlns:c16="http://schemas.microsoft.com/office/drawing/2014/chart" uri="{C3380CC4-5D6E-409C-BE32-E72D297353CC}">
              <c16:uniqueId val="{00000000-3DCF-4279-BED6-8AA845420630}"/>
            </c:ext>
          </c:extLst>
        </c:ser>
        <c:ser>
          <c:idx val="1"/>
          <c:order val="1"/>
          <c:tx>
            <c:strRef>
              <c:f>Sheet1!$A$4</c:f>
              <c:strCache>
                <c:ptCount val="1"/>
                <c:pt idx="0">
                  <c:v>1 - Not at all confident</c:v>
                </c:pt>
              </c:strCache>
            </c:strRef>
          </c:tx>
          <c:spPr>
            <a:solidFill>
              <a:schemeClr val="accent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E-3DCF-4279-BED6-8AA845420630}"/>
              </c:ext>
            </c:extLst>
          </c:dPt>
          <c:dPt>
            <c:idx val="1"/>
            <c:invertIfNegative val="0"/>
            <c:bubble3D val="0"/>
            <c:spPr>
              <a:solidFill>
                <a:srgbClr val="284159"/>
              </a:solidFill>
              <a:ln>
                <a:noFill/>
              </a:ln>
              <a:effectLst/>
            </c:spPr>
            <c:extLst>
              <c:ext xmlns:c16="http://schemas.microsoft.com/office/drawing/2014/chart" uri="{C3380CC4-5D6E-409C-BE32-E72D297353CC}">
                <c16:uniqueId val="{00000015-427C-453F-AF72-42E6ACDF77CA}"/>
              </c:ext>
            </c:extLst>
          </c:dPt>
          <c:dPt>
            <c:idx val="2"/>
            <c:invertIfNegative val="0"/>
            <c:bubble3D val="0"/>
            <c:spPr>
              <a:solidFill>
                <a:srgbClr val="284159"/>
              </a:solidFill>
              <a:ln>
                <a:noFill/>
              </a:ln>
              <a:effectLst/>
            </c:spPr>
            <c:extLst>
              <c:ext xmlns:c16="http://schemas.microsoft.com/office/drawing/2014/chart" uri="{C3380CC4-5D6E-409C-BE32-E72D297353CC}">
                <c16:uniqueId val="{00000014-427C-453F-AF72-42E6ACDF77CA}"/>
              </c:ext>
            </c:extLst>
          </c:dPt>
          <c:dPt>
            <c:idx val="3"/>
            <c:invertIfNegative val="0"/>
            <c:bubble3D val="0"/>
            <c:spPr>
              <a:solidFill>
                <a:srgbClr val="284159"/>
              </a:solidFill>
              <a:ln>
                <a:noFill/>
              </a:ln>
              <a:effectLst/>
            </c:spPr>
            <c:extLst>
              <c:ext xmlns:c16="http://schemas.microsoft.com/office/drawing/2014/chart" uri="{C3380CC4-5D6E-409C-BE32-E72D297353CC}">
                <c16:uniqueId val="{00000008-3DCF-4279-BED6-8AA845420630}"/>
              </c:ext>
            </c:extLst>
          </c:dPt>
          <c:dPt>
            <c:idx val="4"/>
            <c:invertIfNegative val="0"/>
            <c:bubble3D val="0"/>
            <c:spPr>
              <a:solidFill>
                <a:srgbClr val="284159"/>
              </a:solidFill>
              <a:ln>
                <a:noFill/>
              </a:ln>
              <a:effectLst/>
            </c:spPr>
            <c:extLst>
              <c:ext xmlns:c16="http://schemas.microsoft.com/office/drawing/2014/chart" uri="{C3380CC4-5D6E-409C-BE32-E72D297353CC}">
                <c16:uniqueId val="{00000013-427C-453F-AF72-42E6ACDF77CA}"/>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rgbClr val="284159"/>
                        </a:solidFill>
                        <a:latin typeface="+mn-lt"/>
                        <a:ea typeface="+mn-ea"/>
                        <a:cs typeface="+mn-cs"/>
                      </a:defRPr>
                    </a:pPr>
                    <a:fld id="{8C52E017-F011-4931-96C1-43AD7BEB7872}" type="SERIESNAME">
                      <a:rPr lang="en-US" sz="1200" b="0" smtClean="0">
                        <a:solidFill>
                          <a:srgbClr val="284159"/>
                        </a:solidFill>
                      </a:rPr>
                      <a:pPr>
                        <a:defRPr sz="1200">
                          <a:solidFill>
                            <a:srgbClr val="284159"/>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284159"/>
                      </a:solidFill>
                      <a:latin typeface="+mn-lt"/>
                      <a:ea typeface="+mn-ea"/>
                      <a:cs typeface="+mn-cs"/>
                    </a:defRPr>
                  </a:pPr>
                  <a:endParaRPr lang="en-A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3DCF-4279-BED6-8AA8454206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v>
                </c:pt>
                <c:pt idx="1">
                  <c:v>2023</c:v>
                </c:pt>
                <c:pt idx="2">
                  <c:v>2024</c:v>
                </c:pt>
                <c:pt idx="3">
                  <c:v>2025</c:v>
                </c:pt>
                <c:pt idx="4">
                  <c:v>2026</c:v>
                </c:pt>
              </c:strCache>
            </c:strRef>
          </c:cat>
          <c:val>
            <c:numRef>
              <c:f>Sheet1!$B$4:$F$4</c:f>
              <c:numCache>
                <c:formatCode>0%</c:formatCode>
                <c:ptCount val="5"/>
                <c:pt idx="0">
                  <c:v>0.2</c:v>
                </c:pt>
                <c:pt idx="1">
                  <c:v>0.15994236311240001</c:v>
                </c:pt>
                <c:pt idx="2">
                  <c:v>0.1576846307385</c:v>
                </c:pt>
                <c:pt idx="3">
                  <c:v>0.1849710982659</c:v>
                </c:pt>
                <c:pt idx="4">
                  <c:v>0.17836812144210001</c:v>
                </c:pt>
              </c:numCache>
            </c:numRef>
          </c:val>
          <c:extLst>
            <c:ext xmlns:c16="http://schemas.microsoft.com/office/drawing/2014/chart" uri="{C3380CC4-5D6E-409C-BE32-E72D297353CC}">
              <c16:uniqueId val="{00000001-3DCF-4279-BED6-8AA845420630}"/>
            </c:ext>
          </c:extLst>
        </c:ser>
        <c:ser>
          <c:idx val="2"/>
          <c:order val="2"/>
          <c:tx>
            <c:strRef>
              <c:f>Sheet1!$A$5</c:f>
              <c:strCache>
                <c:ptCount val="1"/>
                <c:pt idx="0">
                  <c:v>2</c:v>
                </c:pt>
              </c:strCache>
            </c:strRef>
          </c:tx>
          <c:spPr>
            <a:solidFill>
              <a:srgbClr val="33A7E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D-3DCF-4279-BED6-8AA845420630}"/>
              </c:ext>
            </c:extLst>
          </c:dPt>
          <c:dPt>
            <c:idx val="1"/>
            <c:invertIfNegative val="0"/>
            <c:bubble3D val="0"/>
            <c:spPr>
              <a:solidFill>
                <a:srgbClr val="53677A"/>
              </a:solidFill>
              <a:ln>
                <a:noFill/>
              </a:ln>
              <a:effectLst/>
            </c:spPr>
            <c:extLst>
              <c:ext xmlns:c16="http://schemas.microsoft.com/office/drawing/2014/chart" uri="{C3380CC4-5D6E-409C-BE32-E72D297353CC}">
                <c16:uniqueId val="{00000012-427C-453F-AF72-42E6ACDF77CA}"/>
              </c:ext>
            </c:extLst>
          </c:dPt>
          <c:dPt>
            <c:idx val="2"/>
            <c:invertIfNegative val="0"/>
            <c:bubble3D val="0"/>
            <c:spPr>
              <a:solidFill>
                <a:srgbClr val="53677A"/>
              </a:solidFill>
              <a:ln>
                <a:noFill/>
              </a:ln>
              <a:effectLst/>
            </c:spPr>
            <c:extLst>
              <c:ext xmlns:c16="http://schemas.microsoft.com/office/drawing/2014/chart" uri="{C3380CC4-5D6E-409C-BE32-E72D297353CC}">
                <c16:uniqueId val="{00000011-427C-453F-AF72-42E6ACDF77CA}"/>
              </c:ext>
            </c:extLst>
          </c:dPt>
          <c:dPt>
            <c:idx val="3"/>
            <c:invertIfNegative val="0"/>
            <c:bubble3D val="0"/>
            <c:spPr>
              <a:solidFill>
                <a:srgbClr val="53677A"/>
              </a:solidFill>
              <a:ln>
                <a:noFill/>
              </a:ln>
              <a:effectLst/>
            </c:spPr>
            <c:extLst>
              <c:ext xmlns:c16="http://schemas.microsoft.com/office/drawing/2014/chart" uri="{C3380CC4-5D6E-409C-BE32-E72D297353CC}">
                <c16:uniqueId val="{00000009-3DCF-4279-BED6-8AA845420630}"/>
              </c:ext>
            </c:extLst>
          </c:dPt>
          <c:dPt>
            <c:idx val="4"/>
            <c:invertIfNegative val="0"/>
            <c:bubble3D val="0"/>
            <c:spPr>
              <a:solidFill>
                <a:srgbClr val="53677A"/>
              </a:solidFill>
              <a:ln>
                <a:noFill/>
              </a:ln>
              <a:effectLst/>
            </c:spPr>
            <c:extLst>
              <c:ext xmlns:c16="http://schemas.microsoft.com/office/drawing/2014/chart" uri="{C3380CC4-5D6E-409C-BE32-E72D297353CC}">
                <c16:uniqueId val="{00000010-427C-453F-AF72-42E6ACDF77CA}"/>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rgbClr val="53677A"/>
                        </a:solidFill>
                        <a:latin typeface="+mn-lt"/>
                        <a:ea typeface="+mn-ea"/>
                        <a:cs typeface="+mn-cs"/>
                      </a:defRPr>
                    </a:pPr>
                    <a:fld id="{340024F9-1F1F-43D9-AB3D-D08B1131649E}" type="SERIESNAME">
                      <a:rPr lang="en-US" sz="1200" b="0" smtClean="0">
                        <a:solidFill>
                          <a:srgbClr val="53677A"/>
                        </a:solidFill>
                      </a:rPr>
                      <a:pPr>
                        <a:defRPr sz="1200">
                          <a:solidFill>
                            <a:srgbClr val="53677A"/>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677A"/>
                      </a:solidFill>
                      <a:latin typeface="+mn-lt"/>
                      <a:ea typeface="+mn-ea"/>
                      <a:cs typeface="+mn-cs"/>
                    </a:defRPr>
                  </a:pPr>
                  <a:endParaRPr lang="en-A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3DCF-4279-BED6-8AA845420630}"/>
                </c:ext>
              </c:extLst>
            </c:dLbl>
            <c:dLbl>
              <c:idx val="3"/>
              <c:tx>
                <c:rich>
                  <a:bodyPr/>
                  <a:lstStyle/>
                  <a:p>
                    <a:fld id="{C26499BB-B71F-4995-9342-1E667DD438FA}"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DCF-4279-BED6-8AA8454206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v>
                </c:pt>
                <c:pt idx="1">
                  <c:v>2023</c:v>
                </c:pt>
                <c:pt idx="2">
                  <c:v>2024</c:v>
                </c:pt>
                <c:pt idx="3">
                  <c:v>2025</c:v>
                </c:pt>
                <c:pt idx="4">
                  <c:v>2026</c:v>
                </c:pt>
              </c:strCache>
            </c:strRef>
          </c:cat>
          <c:val>
            <c:numRef>
              <c:f>Sheet1!$B$5:$F$5</c:f>
              <c:numCache>
                <c:formatCode>0%</c:formatCode>
                <c:ptCount val="5"/>
                <c:pt idx="0">
                  <c:v>0.2</c:v>
                </c:pt>
                <c:pt idx="1">
                  <c:v>0.171469740634</c:v>
                </c:pt>
                <c:pt idx="2">
                  <c:v>0.1816367265469</c:v>
                </c:pt>
                <c:pt idx="3">
                  <c:v>0.16184971098270001</c:v>
                </c:pt>
                <c:pt idx="4">
                  <c:v>0.1954459203036</c:v>
                </c:pt>
              </c:numCache>
            </c:numRef>
          </c:val>
          <c:extLst>
            <c:ext xmlns:c16="http://schemas.microsoft.com/office/drawing/2014/chart" uri="{C3380CC4-5D6E-409C-BE32-E72D297353CC}">
              <c16:uniqueId val="{00000002-3DCF-4279-BED6-8AA845420630}"/>
            </c:ext>
          </c:extLst>
        </c:ser>
        <c:ser>
          <c:idx val="3"/>
          <c:order val="3"/>
          <c:tx>
            <c:strRef>
              <c:f>Sheet1!$A$6</c:f>
              <c:strCache>
                <c:ptCount val="1"/>
                <c:pt idx="0">
                  <c:v>3</c:v>
                </c:pt>
              </c:strCache>
            </c:strRef>
          </c:tx>
          <c:spPr>
            <a:solidFill>
              <a:schemeClr val="accent3">
                <a:lumMod val="60000"/>
                <a:lumOff val="4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3-3DCF-4279-BED6-8AA845420630}"/>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accent3">
                            <a:lumMod val="60000"/>
                            <a:lumOff val="40000"/>
                          </a:schemeClr>
                        </a:solidFill>
                        <a:latin typeface="+mn-lt"/>
                        <a:ea typeface="+mn-ea"/>
                        <a:cs typeface="+mn-cs"/>
                      </a:defRPr>
                    </a:pPr>
                    <a:fld id="{A4B6B65E-ACAD-4179-8DCF-5C0AD0C9C70B}" type="SERIESNAME">
                      <a:rPr lang="en-US" sz="1200" b="0" smtClean="0">
                        <a:solidFill>
                          <a:schemeClr val="accent3">
                            <a:lumMod val="60000"/>
                            <a:lumOff val="40000"/>
                          </a:schemeClr>
                        </a:solidFill>
                      </a:rPr>
                      <a:pPr>
                        <a:defRPr sz="1200">
                          <a:solidFill>
                            <a:schemeClr val="accent3">
                              <a:lumMod val="60000"/>
                              <a:lumOff val="40000"/>
                            </a:schemeClr>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60000"/>
                          <a:lumOff val="40000"/>
                        </a:schemeClr>
                      </a:solidFill>
                      <a:latin typeface="+mn-lt"/>
                      <a:ea typeface="+mn-ea"/>
                      <a:cs typeface="+mn-cs"/>
                    </a:defRPr>
                  </a:pPr>
                  <a:endParaRPr lang="en-AU"/>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CF-4279-BED6-8AA845420630}"/>
                </c:ext>
              </c:extLst>
            </c:dLbl>
            <c:dLbl>
              <c:idx val="3"/>
              <c:tx>
                <c:rich>
                  <a:bodyPr/>
                  <a:lstStyle/>
                  <a:p>
                    <a:fld id="{7078C988-3AAA-4A36-9068-8CEA3A658D79}"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3DCF-4279-BED6-8AA8454206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v>
                </c:pt>
                <c:pt idx="1">
                  <c:v>2023</c:v>
                </c:pt>
                <c:pt idx="2">
                  <c:v>2024</c:v>
                </c:pt>
                <c:pt idx="3">
                  <c:v>2025</c:v>
                </c:pt>
                <c:pt idx="4">
                  <c:v>2026</c:v>
                </c:pt>
              </c:strCache>
            </c:strRef>
          </c:cat>
          <c:val>
            <c:numRef>
              <c:f>Sheet1!$B$6:$F$6</c:f>
              <c:numCache>
                <c:formatCode>0%</c:formatCode>
                <c:ptCount val="5"/>
                <c:pt idx="0">
                  <c:v>0.2</c:v>
                </c:pt>
                <c:pt idx="1">
                  <c:v>0.16282420749279999</c:v>
                </c:pt>
                <c:pt idx="2">
                  <c:v>0.20958083832339999</c:v>
                </c:pt>
                <c:pt idx="3">
                  <c:v>0.18882466281310001</c:v>
                </c:pt>
                <c:pt idx="4">
                  <c:v>0.1973434535104</c:v>
                </c:pt>
              </c:numCache>
            </c:numRef>
          </c:val>
          <c:extLst>
            <c:ext xmlns:c16="http://schemas.microsoft.com/office/drawing/2014/chart" uri="{C3380CC4-5D6E-409C-BE32-E72D297353CC}">
              <c16:uniqueId val="{00000004-3DCF-4279-BED6-8AA845420630}"/>
            </c:ext>
          </c:extLst>
        </c:ser>
        <c:ser>
          <c:idx val="4"/>
          <c:order val="4"/>
          <c:tx>
            <c:strRef>
              <c:f>Sheet1!$A$7</c:f>
              <c:strCache>
                <c:ptCount val="1"/>
                <c:pt idx="0">
                  <c:v>4</c:v>
                </c:pt>
              </c:strCache>
            </c:strRef>
          </c:tx>
          <c:spPr>
            <a:solidFill>
              <a:srgbClr val="53677A"/>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C-3DCF-4279-BED6-8AA845420630}"/>
              </c:ext>
            </c:extLst>
          </c:dPt>
          <c:dPt>
            <c:idx val="1"/>
            <c:invertIfNegative val="0"/>
            <c:bubble3D val="0"/>
            <c:spPr>
              <a:solidFill>
                <a:srgbClr val="33A7E1"/>
              </a:solidFill>
              <a:ln>
                <a:noFill/>
              </a:ln>
              <a:effectLst/>
            </c:spPr>
            <c:extLst>
              <c:ext xmlns:c16="http://schemas.microsoft.com/office/drawing/2014/chart" uri="{C3380CC4-5D6E-409C-BE32-E72D297353CC}">
                <c16:uniqueId val="{0000000F-427C-453F-AF72-42E6ACDF77CA}"/>
              </c:ext>
            </c:extLst>
          </c:dPt>
          <c:dPt>
            <c:idx val="2"/>
            <c:invertIfNegative val="0"/>
            <c:bubble3D val="0"/>
            <c:spPr>
              <a:solidFill>
                <a:srgbClr val="33A7E1"/>
              </a:solidFill>
              <a:ln>
                <a:noFill/>
              </a:ln>
              <a:effectLst/>
            </c:spPr>
            <c:extLst>
              <c:ext xmlns:c16="http://schemas.microsoft.com/office/drawing/2014/chart" uri="{C3380CC4-5D6E-409C-BE32-E72D297353CC}">
                <c16:uniqueId val="{0000000E-427C-453F-AF72-42E6ACDF77CA}"/>
              </c:ext>
            </c:extLst>
          </c:dPt>
          <c:dPt>
            <c:idx val="3"/>
            <c:invertIfNegative val="0"/>
            <c:bubble3D val="0"/>
            <c:spPr>
              <a:solidFill>
                <a:srgbClr val="33A7E1"/>
              </a:solidFill>
              <a:ln>
                <a:noFill/>
              </a:ln>
              <a:effectLst/>
            </c:spPr>
            <c:extLst>
              <c:ext xmlns:c16="http://schemas.microsoft.com/office/drawing/2014/chart" uri="{C3380CC4-5D6E-409C-BE32-E72D297353CC}">
                <c16:uniqueId val="{0000000B-3DCF-4279-BED6-8AA845420630}"/>
              </c:ext>
            </c:extLst>
          </c:dPt>
          <c:dPt>
            <c:idx val="4"/>
            <c:invertIfNegative val="0"/>
            <c:bubble3D val="0"/>
            <c:spPr>
              <a:solidFill>
                <a:srgbClr val="33A7E1"/>
              </a:solidFill>
              <a:ln>
                <a:noFill/>
              </a:ln>
              <a:effectLst/>
            </c:spPr>
            <c:extLst>
              <c:ext xmlns:c16="http://schemas.microsoft.com/office/drawing/2014/chart" uri="{C3380CC4-5D6E-409C-BE32-E72D297353CC}">
                <c16:uniqueId val="{0000000D-427C-453F-AF72-42E6ACDF77CA}"/>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rgbClr val="33A7E1"/>
                        </a:solidFill>
                        <a:latin typeface="+mn-lt"/>
                        <a:ea typeface="+mn-ea"/>
                        <a:cs typeface="+mn-cs"/>
                      </a:defRPr>
                    </a:pPr>
                    <a:fld id="{EB876FB5-EE90-41D4-AC19-BFC221B0015B}" type="SERIESNAME">
                      <a:rPr lang="en-US" sz="1200" b="0" smtClean="0">
                        <a:solidFill>
                          <a:srgbClr val="33A7E1"/>
                        </a:solidFill>
                      </a:rPr>
                      <a:pPr>
                        <a:defRPr sz="1200">
                          <a:solidFill>
                            <a:srgbClr val="33A7E1"/>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33A7E1"/>
                      </a:solidFill>
                      <a:latin typeface="+mn-lt"/>
                      <a:ea typeface="+mn-ea"/>
                      <a:cs typeface="+mn-cs"/>
                    </a:defRPr>
                  </a:pPr>
                  <a:endParaRPr lang="en-AU"/>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DCF-4279-BED6-8AA845420630}"/>
                </c:ext>
              </c:extLst>
            </c:dLbl>
            <c:dLbl>
              <c:idx val="3"/>
              <c:tx>
                <c:rich>
                  <a:bodyPr/>
                  <a:lstStyle/>
                  <a:p>
                    <a:fld id="{D903F8CD-5693-405D-8F51-22B8DC2F4CFF}"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3DCF-4279-BED6-8AA84542063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v>
                </c:pt>
                <c:pt idx="1">
                  <c:v>2023</c:v>
                </c:pt>
                <c:pt idx="2">
                  <c:v>2024</c:v>
                </c:pt>
                <c:pt idx="3">
                  <c:v>2025</c:v>
                </c:pt>
                <c:pt idx="4">
                  <c:v>2026</c:v>
                </c:pt>
              </c:strCache>
            </c:strRef>
          </c:cat>
          <c:val>
            <c:numRef>
              <c:f>Sheet1!$B$7:$F$7</c:f>
              <c:numCache>
                <c:formatCode>0%</c:formatCode>
                <c:ptCount val="5"/>
                <c:pt idx="0">
                  <c:v>0.2</c:v>
                </c:pt>
                <c:pt idx="1">
                  <c:v>0.32420749279540001</c:v>
                </c:pt>
                <c:pt idx="2">
                  <c:v>0.3033932135729</c:v>
                </c:pt>
                <c:pt idx="3">
                  <c:v>0.32755298651249998</c:v>
                </c:pt>
                <c:pt idx="4">
                  <c:v>0.30550284629980001</c:v>
                </c:pt>
              </c:numCache>
            </c:numRef>
          </c:val>
          <c:extLst>
            <c:ext xmlns:c16="http://schemas.microsoft.com/office/drawing/2014/chart" uri="{C3380CC4-5D6E-409C-BE32-E72D297353CC}">
              <c16:uniqueId val="{00000005-3DCF-4279-BED6-8AA845420630}"/>
            </c:ext>
          </c:extLst>
        </c:ser>
        <c:ser>
          <c:idx val="5"/>
          <c:order val="5"/>
          <c:tx>
            <c:strRef>
              <c:f>Sheet1!$A$8</c:f>
              <c:strCache>
                <c:ptCount val="1"/>
                <c:pt idx="0">
                  <c:v>5 - Very confident</c:v>
                </c:pt>
              </c:strCache>
            </c:strRef>
          </c:tx>
          <c:spPr>
            <a:solidFill>
              <a:schemeClr val="accent2"/>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A61D-41AA-9AC5-C1BB50A88211}"/>
              </c:ext>
            </c:extLst>
          </c:dPt>
          <c:dPt>
            <c:idx val="1"/>
            <c:invertIfNegative val="0"/>
            <c:bubble3D val="0"/>
            <c:spPr>
              <a:solidFill>
                <a:srgbClr val="0091DA"/>
              </a:solidFill>
              <a:ln>
                <a:noFill/>
              </a:ln>
              <a:effectLst/>
            </c:spPr>
            <c:extLst>
              <c:ext xmlns:c16="http://schemas.microsoft.com/office/drawing/2014/chart" uri="{C3380CC4-5D6E-409C-BE32-E72D297353CC}">
                <c16:uniqueId val="{0000000B-427C-453F-AF72-42E6ACDF77CA}"/>
              </c:ext>
            </c:extLst>
          </c:dPt>
          <c:dPt>
            <c:idx val="2"/>
            <c:invertIfNegative val="0"/>
            <c:bubble3D val="0"/>
            <c:spPr>
              <a:solidFill>
                <a:srgbClr val="0091DA"/>
              </a:solidFill>
              <a:ln>
                <a:noFill/>
              </a:ln>
              <a:effectLst/>
            </c:spPr>
            <c:extLst>
              <c:ext xmlns:c16="http://schemas.microsoft.com/office/drawing/2014/chart" uri="{C3380CC4-5D6E-409C-BE32-E72D297353CC}">
                <c16:uniqueId val="{0000000C-427C-453F-AF72-42E6ACDF77CA}"/>
              </c:ext>
            </c:extLst>
          </c:dPt>
          <c:dPt>
            <c:idx val="3"/>
            <c:invertIfNegative val="0"/>
            <c:bubble3D val="0"/>
            <c:spPr>
              <a:solidFill>
                <a:srgbClr val="0091DA"/>
              </a:solidFill>
              <a:ln>
                <a:noFill/>
              </a:ln>
              <a:effectLst/>
            </c:spPr>
            <c:extLst>
              <c:ext xmlns:c16="http://schemas.microsoft.com/office/drawing/2014/chart" uri="{C3380CC4-5D6E-409C-BE32-E72D297353CC}">
                <c16:uniqueId val="{00000001-A61D-41AA-9AC5-C1BB50A88211}"/>
              </c:ext>
            </c:extLst>
          </c:dPt>
          <c:dPt>
            <c:idx val="4"/>
            <c:invertIfNegative val="0"/>
            <c:bubble3D val="0"/>
            <c:spPr>
              <a:solidFill>
                <a:srgbClr val="0091DA"/>
              </a:solidFill>
              <a:ln>
                <a:noFill/>
              </a:ln>
              <a:effectLst/>
            </c:spPr>
            <c:extLst>
              <c:ext xmlns:c16="http://schemas.microsoft.com/office/drawing/2014/chart" uri="{C3380CC4-5D6E-409C-BE32-E72D297353CC}">
                <c16:uniqueId val="{0000000A-427C-453F-AF72-42E6ACDF77CA}"/>
              </c:ext>
            </c:extLst>
          </c:dPt>
          <c:dLbls>
            <c:dLbl>
              <c:idx val="0"/>
              <c:tx>
                <c:rich>
                  <a:bodyPr rot="0" spcFirstLastPara="1" vertOverflow="ellipsis" vert="horz" wrap="square" lIns="38100" tIns="19050" rIns="38100" bIns="19050" anchor="ctr" anchorCtr="1">
                    <a:noAutofit/>
                  </a:bodyPr>
                  <a:lstStyle/>
                  <a:p>
                    <a:pPr>
                      <a:defRPr sz="1100" b="0" i="0" u="none" strike="noStrike" kern="1200" baseline="0">
                        <a:solidFill>
                          <a:srgbClr val="284159"/>
                        </a:solidFill>
                        <a:latin typeface="+mn-lt"/>
                        <a:ea typeface="+mn-ea"/>
                        <a:cs typeface="+mn-cs"/>
                      </a:defRPr>
                    </a:pPr>
                    <a:fld id="{15FF02DE-754B-4EC9-A3E6-C9378C6633E2}" type="SERIESNAME">
                      <a:rPr lang="en-US" sz="1200" b="0" smtClean="0">
                        <a:solidFill>
                          <a:srgbClr val="0091DA"/>
                        </a:solidFill>
                      </a:rPr>
                      <a:pPr>
                        <a:defRPr sz="1100">
                          <a:solidFill>
                            <a:srgbClr val="284159"/>
                          </a:solidFill>
                        </a:defRPr>
                      </a:pPr>
                      <a:t>[SERIES NAME]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284159"/>
                      </a:solidFill>
                      <a:latin typeface="+mn-lt"/>
                      <a:ea typeface="+mn-ea"/>
                      <a:cs typeface="+mn-cs"/>
                    </a:defRPr>
                  </a:pPr>
                  <a:endParaRPr lang="en-AU"/>
                </a:p>
              </c:txPr>
              <c:showLegendKey val="0"/>
              <c:showVal val="1"/>
              <c:showCatName val="0"/>
              <c:showSerName val="0"/>
              <c:showPercent val="0"/>
              <c:showBubbleSize val="0"/>
              <c:extLst>
                <c:ext xmlns:c15="http://schemas.microsoft.com/office/drawing/2012/chart" uri="{CE6537A1-D6FC-4f65-9D91-7224C49458BB}">
                  <c15:layout>
                    <c:manualLayout>
                      <c:w val="0.20960511111111113"/>
                      <c:h val="0.10070190613590291"/>
                    </c:manualLayout>
                  </c15:layout>
                  <c15:dlblFieldTable/>
                  <c15:showDataLabelsRange val="0"/>
                </c:ext>
                <c:ext xmlns:c16="http://schemas.microsoft.com/office/drawing/2014/chart" uri="{C3380CC4-5D6E-409C-BE32-E72D297353CC}">
                  <c16:uniqueId val="{00000000-A61D-41AA-9AC5-C1BB50A88211}"/>
                </c:ext>
              </c:extLst>
            </c:dLbl>
            <c:dLbl>
              <c:idx val="3"/>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8743883204882237"/>
                      <c:h val="0.15276430161013396"/>
                    </c:manualLayout>
                  </c15:layout>
                </c:ext>
                <c:ext xmlns:c16="http://schemas.microsoft.com/office/drawing/2014/chart" uri="{C3380CC4-5D6E-409C-BE32-E72D297353CC}">
                  <c16:uniqueId val="{00000001-A61D-41AA-9AC5-C1BB50A8821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 </c:v>
                </c:pt>
                <c:pt idx="1">
                  <c:v>2023</c:v>
                </c:pt>
                <c:pt idx="2">
                  <c:v>2024</c:v>
                </c:pt>
                <c:pt idx="3">
                  <c:v>2025</c:v>
                </c:pt>
                <c:pt idx="4">
                  <c:v>2026</c:v>
                </c:pt>
              </c:strCache>
            </c:strRef>
          </c:cat>
          <c:val>
            <c:numRef>
              <c:f>Sheet1!$B$8:$F$8</c:f>
              <c:numCache>
                <c:formatCode>0%</c:formatCode>
                <c:ptCount val="5"/>
                <c:pt idx="0">
                  <c:v>0.2</c:v>
                </c:pt>
                <c:pt idx="1">
                  <c:v>0.18155619596540001</c:v>
                </c:pt>
                <c:pt idx="2">
                  <c:v>0.14770459081840001</c:v>
                </c:pt>
                <c:pt idx="3">
                  <c:v>0.13680154142580001</c:v>
                </c:pt>
                <c:pt idx="4">
                  <c:v>0.12333965844399999</c:v>
                </c:pt>
              </c:numCache>
            </c:numRef>
          </c:val>
          <c:extLst>
            <c:ext xmlns:c16="http://schemas.microsoft.com/office/drawing/2014/chart" uri="{C3380CC4-5D6E-409C-BE32-E72D297353CC}">
              <c16:uniqueId val="{00000011-3DCF-4279-BED6-8AA845420630}"/>
            </c:ext>
          </c:extLst>
        </c:ser>
        <c:dLbls>
          <c:showLegendKey val="0"/>
          <c:showVal val="0"/>
          <c:showCatName val="0"/>
          <c:showSerName val="0"/>
          <c:showPercent val="0"/>
          <c:showBubbleSize val="0"/>
        </c:dLbls>
        <c:gapWidth val="50"/>
        <c:overlap val="100"/>
        <c:axId val="1235977839"/>
        <c:axId val="1235979759"/>
      </c:barChart>
      <c:catAx>
        <c:axId val="1235977839"/>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35979759"/>
        <c:crosses val="max"/>
        <c:auto val="1"/>
        <c:lblAlgn val="ctr"/>
        <c:lblOffset val="100"/>
        <c:noMultiLvlLbl val="0"/>
      </c:catAx>
      <c:valAx>
        <c:axId val="1235979759"/>
        <c:scaling>
          <c:orientation val="maxMin"/>
        </c:scaling>
        <c:delete val="0"/>
        <c:axPos val="b"/>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35977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1"/>
          <c:order val="0"/>
          <c:tx>
            <c:strRef>
              <c:f>Sheet1!$B$1</c:f>
              <c:strCache>
                <c:ptCount val="1"/>
                <c:pt idx="0">
                  <c:v>% Total Unisuper</c:v>
                </c:pt>
              </c:strCache>
            </c:strRef>
          </c:tx>
          <c:dPt>
            <c:idx val="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1-906D-4C34-BF6A-26C30D12749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06D-4C34-BF6A-26C30D127497}"/>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A-906D-4C34-BF6A-26C30D12749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C-906D-4C34-BF6A-26C30D127497}"/>
              </c:ext>
            </c:extLst>
          </c:dPt>
          <c:dPt>
            <c:idx val="4"/>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9-4E23-453E-BC55-27F69D4EA9D4}"/>
              </c:ext>
            </c:extLst>
          </c:dPt>
          <c:dPt>
            <c:idx val="5"/>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3-906D-4C34-BF6A-26C30D127497}"/>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4-906D-4C34-BF6A-26C30D127497}"/>
              </c:ext>
            </c:extLst>
          </c:dPt>
          <c:dPt>
            <c:idx val="7"/>
            <c:bubble3D val="0"/>
            <c:spPr>
              <a:solidFill>
                <a:srgbClr val="284159"/>
              </a:solidFill>
              <a:ln w="19050">
                <a:solidFill>
                  <a:schemeClr val="lt1"/>
                </a:solidFill>
              </a:ln>
              <a:effectLst/>
            </c:spPr>
            <c:extLst>
              <c:ext xmlns:c16="http://schemas.microsoft.com/office/drawing/2014/chart" uri="{C3380CC4-5D6E-409C-BE32-E72D297353CC}">
                <c16:uniqueId val="{00000015-906D-4C34-BF6A-26C30D127497}"/>
              </c:ext>
            </c:extLst>
          </c:dPt>
          <c:dPt>
            <c:idx val="8"/>
            <c:bubble3D val="0"/>
            <c:spPr>
              <a:solidFill>
                <a:srgbClr val="284159"/>
              </a:solidFill>
              <a:ln w="19050">
                <a:solidFill>
                  <a:schemeClr val="lt1"/>
                </a:solidFill>
              </a:ln>
              <a:effectLst/>
            </c:spPr>
            <c:extLst>
              <c:ext xmlns:c16="http://schemas.microsoft.com/office/drawing/2014/chart" uri="{C3380CC4-5D6E-409C-BE32-E72D297353CC}">
                <c16:uniqueId val="{00000016-906D-4C34-BF6A-26C30D127497}"/>
              </c:ext>
            </c:extLst>
          </c:dPt>
          <c:dPt>
            <c:idx val="9"/>
            <c:bubble3D val="0"/>
            <c:spPr>
              <a:solidFill>
                <a:srgbClr val="284159"/>
              </a:solidFill>
              <a:ln w="19050">
                <a:solidFill>
                  <a:schemeClr val="lt1"/>
                </a:solidFill>
              </a:ln>
              <a:effectLst/>
            </c:spPr>
            <c:extLst>
              <c:ext xmlns:c16="http://schemas.microsoft.com/office/drawing/2014/chart" uri="{C3380CC4-5D6E-409C-BE32-E72D297353CC}">
                <c16:uniqueId val="{00000017-906D-4C34-BF6A-26C30D127497}"/>
              </c:ext>
            </c:extLst>
          </c:dPt>
          <c:dPt>
            <c:idx val="10"/>
            <c:bubble3D val="0"/>
            <c:spPr>
              <a:solidFill>
                <a:srgbClr val="284159"/>
              </a:solidFill>
              <a:ln w="19050">
                <a:solidFill>
                  <a:schemeClr val="lt1"/>
                </a:solidFill>
              </a:ln>
              <a:effectLst/>
            </c:spPr>
            <c:extLst>
              <c:ext xmlns:c16="http://schemas.microsoft.com/office/drawing/2014/chart" uri="{C3380CC4-5D6E-409C-BE32-E72D297353CC}">
                <c16:uniqueId val="{00000018-906D-4C34-BF6A-26C30D127497}"/>
              </c:ext>
            </c:extLst>
          </c:dPt>
          <c:dPt>
            <c:idx val="11"/>
            <c:bubble3D val="0"/>
            <c:spPr>
              <a:noFill/>
              <a:ln w="19050">
                <a:solidFill>
                  <a:schemeClr val="lt1"/>
                </a:solidFill>
              </a:ln>
              <a:effectLst/>
            </c:spPr>
            <c:extLst>
              <c:ext xmlns:c16="http://schemas.microsoft.com/office/drawing/2014/chart" uri="{C3380CC4-5D6E-409C-BE32-E72D297353CC}">
                <c16:uniqueId val="{00000017-4E23-453E-BC55-27F69D4EA9D4}"/>
              </c:ext>
            </c:extLst>
          </c:dPt>
          <c:cat>
            <c:strRef>
              <c:f>Sheet1!$A$2:$A$13</c:f>
              <c:strCache>
                <c:ptCount val="12"/>
                <c:pt idx="0">
                  <c:v>No 1</c:v>
                </c:pt>
                <c:pt idx="1">
                  <c:v>No 2</c:v>
                </c:pt>
                <c:pt idx="2">
                  <c:v>No 3</c:v>
                </c:pt>
                <c:pt idx="3">
                  <c:v>No 4</c:v>
                </c:pt>
                <c:pt idx="4">
                  <c:v>No 5</c:v>
                </c:pt>
                <c:pt idx="5">
                  <c:v>No 6</c:v>
                </c:pt>
                <c:pt idx="6">
                  <c:v>No 7</c:v>
                </c:pt>
                <c:pt idx="7">
                  <c:v>Yes 1</c:v>
                </c:pt>
                <c:pt idx="8">
                  <c:v>Yes 2</c:v>
                </c:pt>
                <c:pt idx="9">
                  <c:v>Yes 3</c:v>
                </c:pt>
                <c:pt idx="10">
                  <c:v>Yes 4</c:v>
                </c:pt>
                <c:pt idx="11">
                  <c:v>Holder</c:v>
                </c:pt>
              </c:strCache>
            </c:strRef>
          </c:cat>
          <c:val>
            <c:numRef>
              <c:f>Sheet1!$B$2:$B$13</c:f>
              <c:numCache>
                <c:formatCode>0%</c:formatCode>
                <c:ptCount val="12"/>
                <c:pt idx="0">
                  <c:v>0.1</c:v>
                </c:pt>
                <c:pt idx="1">
                  <c:v>0.1</c:v>
                </c:pt>
                <c:pt idx="2">
                  <c:v>0.1</c:v>
                </c:pt>
                <c:pt idx="3">
                  <c:v>0.1</c:v>
                </c:pt>
                <c:pt idx="4">
                  <c:v>0.1</c:v>
                </c:pt>
                <c:pt idx="5">
                  <c:v>0.1</c:v>
                </c:pt>
                <c:pt idx="6">
                  <c:v>0.09</c:v>
                </c:pt>
                <c:pt idx="7">
                  <c:v>0.01</c:v>
                </c:pt>
                <c:pt idx="8">
                  <c:v>0.1</c:v>
                </c:pt>
                <c:pt idx="9">
                  <c:v>0.1</c:v>
                </c:pt>
                <c:pt idx="10">
                  <c:v>0.1</c:v>
                </c:pt>
                <c:pt idx="11">
                  <c:v>1</c:v>
                </c:pt>
              </c:numCache>
            </c:numRef>
          </c:val>
          <c:extLst>
            <c:ext xmlns:c16="http://schemas.microsoft.com/office/drawing/2014/chart" uri="{C3380CC4-5D6E-409C-BE32-E72D297353CC}">
              <c16:uniqueId val="{00000004-906D-4C34-BF6A-26C30D127497}"/>
            </c:ext>
          </c:extLst>
        </c:ser>
        <c:dLbls>
          <c:showLegendKey val="0"/>
          <c:showVal val="0"/>
          <c:showCatName val="0"/>
          <c:showSerName val="0"/>
          <c:showPercent val="0"/>
          <c:showBubbleSize val="0"/>
          <c:showLeaderLines val="1"/>
        </c:dLbls>
        <c:firstSliceAng val="270"/>
        <c:holeSize val="67"/>
      </c:doughnutChart>
      <c:pieChart>
        <c:varyColors val="1"/>
        <c:dLbls>
          <c:showLegendKey val="0"/>
          <c:showVal val="0"/>
          <c:showCatName val="0"/>
          <c:showSerName val="0"/>
          <c:showPercent val="0"/>
          <c:showBubbleSize val="0"/>
          <c:showLeaderLines val="1"/>
        </c:dLbls>
        <c:firstSliceAng val="270"/>
        <c:extLst>
          <c:ext xmlns:c15="http://schemas.microsoft.com/office/drawing/2012/chart" uri="{02D57815-91ED-43cb-92C2-25804820EDAC}">
            <c15:filteredPieSeries>
              <c15:ser>
                <c:idx val="0"/>
                <c:order val="1"/>
                <c:tx>
                  <c:strRef>
                    <c:extLst>
                      <c:ext uri="{02D57815-91ED-43cb-92C2-25804820EDAC}">
                        <c15:formulaRef>
                          <c15:sqref>Sheet1!$A$16</c15:sqref>
                        </c15:formulaRef>
                      </c:ext>
                    </c:extLst>
                    <c:strCache>
                      <c:ptCount val="1"/>
                      <c:pt idx="0">
                        <c:v>M07. Do you feel there is anything holding you back from drawing down and spending more of your retirement savings?</c:v>
                      </c:pt>
                    </c:strCache>
                  </c:strRef>
                </c:tx>
                <c:dPt>
                  <c:idx val="0"/>
                  <c:bubble3D val="0"/>
                  <c:spPr>
                    <a:noFill/>
                    <a:ln w="19050">
                      <a:solidFill>
                        <a:schemeClr val="lt1"/>
                      </a:solidFill>
                    </a:ln>
                    <a:effectLst/>
                  </c:spPr>
                  <c:extLst>
                    <c:ext xmlns:c16="http://schemas.microsoft.com/office/drawing/2014/chart" uri="{C3380CC4-5D6E-409C-BE32-E72D297353CC}">
                      <c16:uniqueId val="{00000011-906D-4C34-BF6A-26C30D127497}"/>
                    </c:ext>
                  </c:extLst>
                </c:dPt>
                <c:dPt>
                  <c:idx val="1"/>
                  <c:bubble3D val="0"/>
                  <c:spPr>
                    <a:solidFill>
                      <a:schemeClr val="accent3">
                        <a:lumMod val="50000"/>
                      </a:schemeClr>
                    </a:solidFill>
                    <a:ln w="12700">
                      <a:solidFill>
                        <a:schemeClr val="accent3">
                          <a:lumMod val="50000"/>
                        </a:schemeClr>
                      </a:solidFill>
                    </a:ln>
                    <a:effectLst/>
                  </c:spPr>
                  <c:extLst>
                    <c:ext xmlns:c16="http://schemas.microsoft.com/office/drawing/2014/chart" uri="{C3380CC4-5D6E-409C-BE32-E72D297353CC}">
                      <c16:uniqueId val="{00000012-906D-4C34-BF6A-26C30D127497}"/>
                    </c:ext>
                  </c:extLst>
                </c:dPt>
                <c:dPt>
                  <c:idx val="2"/>
                  <c:bubble3D val="0"/>
                  <c:spPr>
                    <a:noFill/>
                    <a:ln w="19050">
                      <a:noFill/>
                    </a:ln>
                    <a:effectLst/>
                  </c:spPr>
                  <c:extLst>
                    <c:ext xmlns:c16="http://schemas.microsoft.com/office/drawing/2014/chart" uri="{C3380CC4-5D6E-409C-BE32-E72D297353CC}">
                      <c16:uniqueId val="{00000010-906D-4C34-BF6A-26C30D127497}"/>
                    </c:ext>
                  </c:extLst>
                </c:dPt>
                <c:val>
                  <c:numRef>
                    <c:extLst>
                      <c:ext uri="{02D57815-91ED-43cb-92C2-25804820EDAC}">
                        <c15:formulaRef>
                          <c15:sqref>Sheet1!$B$17:$B$19</c15:sqref>
                        </c15:formulaRef>
                      </c:ext>
                    </c:extLst>
                    <c:numCache>
                      <c:formatCode>0%</c:formatCode>
                      <c:ptCount val="3"/>
                      <c:pt idx="0">
                        <c:v>0</c:v>
                      </c:pt>
                      <c:pt idx="1">
                        <c:v>0</c:v>
                      </c:pt>
                      <c:pt idx="2">
                        <c:v>0.33220910623950001</c:v>
                      </c:pt>
                    </c:numCache>
                  </c:numRef>
                </c:val>
                <c:extLst>
                  <c:ext xmlns:c16="http://schemas.microsoft.com/office/drawing/2014/chart" uri="{C3380CC4-5D6E-409C-BE32-E72D297353CC}">
                    <c16:uniqueId val="{0000000D-906D-4C34-BF6A-26C30D127497}"/>
                  </c:ext>
                </c:extLst>
              </c15:ser>
            </c15:filteredPieSeries>
          </c:ext>
        </c:extLst>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91742103204238"/>
          <c:y val="3.309885982359035E-2"/>
          <c:w val="0.58708257896795768"/>
          <c:h val="0.95083137163548381"/>
        </c:manualLayout>
      </c:layout>
      <c:barChart>
        <c:barDir val="bar"/>
        <c:grouping val="clustered"/>
        <c:varyColors val="0"/>
        <c:ser>
          <c:idx val="1"/>
          <c:order val="0"/>
          <c:tx>
            <c:strRef>
              <c:f>Sheet1!$B$38</c:f>
              <c:strCache>
                <c:ptCount val="1"/>
                <c:pt idx="0">
                  <c:v>2024</c:v>
                </c:pt>
              </c:strCache>
            </c:strRef>
          </c:tx>
          <c:spPr>
            <a:solidFill>
              <a:srgbClr val="009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Sheet1!$A$42:$A$52</c:f>
              <c:strCache>
                <c:ptCount val="11"/>
                <c:pt idx="0">
                  <c:v>Tax consequences of drawing down more</c:v>
                </c:pt>
                <c:pt idx="1">
                  <c:v>Not of preservation age yet*</c:v>
                </c:pt>
                <c:pt idx="2">
                  <c:v>Haven’t really thought about it much</c:v>
                </c:pt>
                <c:pt idx="3">
                  <c:v>To be able to pass money on to family</c:v>
                </c:pt>
                <c:pt idx="4">
                  <c:v>To help take care of my partner if I pass away</c:v>
                </c:pt>
                <c:pt idx="5">
                  <c:v>Want to keep as much invested as possible</c:v>
                </c:pt>
                <c:pt idx="6">
                  <c:v>May be a bad time to draw down more</c:v>
                </c:pt>
                <c:pt idx="7">
                  <c:v>For aged care/living needs in the future</c:v>
                </c:pt>
                <c:pt idx="8">
                  <c:v>Worried that super savings will run out too soon</c:v>
                </c:pt>
                <c:pt idx="9">
                  <c:v>For health care needs in the future</c:v>
                </c:pt>
                <c:pt idx="10">
                  <c:v>For possible ‘rainy day’ in the future</c:v>
                </c:pt>
              </c:strCache>
            </c:strRef>
          </c:cat>
          <c:val>
            <c:numRef>
              <c:f>Sheet1!$B$42:$B$52</c:f>
              <c:numCache>
                <c:formatCode>0%</c:formatCode>
                <c:ptCount val="11"/>
                <c:pt idx="0">
                  <c:v>8.5106382978720002E-2</c:v>
                </c:pt>
                <c:pt idx="1">
                  <c:v>3.1914893617019997E-2</c:v>
                </c:pt>
                <c:pt idx="2">
                  <c:v>3.1914893617019997E-2</c:v>
                </c:pt>
                <c:pt idx="3">
                  <c:v>0.15957446808510001</c:v>
                </c:pt>
                <c:pt idx="4">
                  <c:v>0.14893617021280001</c:v>
                </c:pt>
                <c:pt idx="5">
                  <c:v>0.2446808510638</c:v>
                </c:pt>
                <c:pt idx="6">
                  <c:v>0.1382978723404</c:v>
                </c:pt>
                <c:pt idx="7">
                  <c:v>0.47872340425530002</c:v>
                </c:pt>
                <c:pt idx="8">
                  <c:v>0.39361702127659998</c:v>
                </c:pt>
                <c:pt idx="9">
                  <c:v>0.36170212765960003</c:v>
                </c:pt>
                <c:pt idx="10">
                  <c:v>0.44680851063830002</c:v>
                </c:pt>
              </c:numCache>
            </c:numRef>
          </c:val>
          <c:extLst>
            <c:ext xmlns:c16="http://schemas.microsoft.com/office/drawing/2014/chart" uri="{C3380CC4-5D6E-409C-BE32-E72D297353CC}">
              <c16:uniqueId val="{00000006-E892-4946-B5B0-191CC1CDFB88}"/>
            </c:ext>
          </c:extLst>
        </c:ser>
        <c:ser>
          <c:idx val="0"/>
          <c:order val="1"/>
          <c:tx>
            <c:strRef>
              <c:f>Sheet1!$C$38</c:f>
              <c:strCache>
                <c:ptCount val="1"/>
                <c:pt idx="0">
                  <c:v>2025</c:v>
                </c:pt>
              </c:strCache>
            </c:strRef>
          </c:tx>
          <c:spPr>
            <a:solidFill>
              <a:srgbClr val="00606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r">
                  <a:defRPr sz="1200" b="1" i="0" u="none" strike="noStrike" kern="1200" baseline="0">
                    <a:solidFill>
                      <a:schemeClr val="accent4">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Sheet1!$A$42:$A$52</c:f>
              <c:strCache>
                <c:ptCount val="11"/>
                <c:pt idx="0">
                  <c:v>Tax consequences of drawing down more</c:v>
                </c:pt>
                <c:pt idx="1">
                  <c:v>Not of preservation age yet*</c:v>
                </c:pt>
                <c:pt idx="2">
                  <c:v>Haven’t really thought about it much</c:v>
                </c:pt>
                <c:pt idx="3">
                  <c:v>To be able to pass money on to family</c:v>
                </c:pt>
                <c:pt idx="4">
                  <c:v>To help take care of my partner if I pass away</c:v>
                </c:pt>
                <c:pt idx="5">
                  <c:v>Want to keep as much invested as possible</c:v>
                </c:pt>
                <c:pt idx="6">
                  <c:v>May be a bad time to draw down more</c:v>
                </c:pt>
                <c:pt idx="7">
                  <c:v>For aged care/living needs in the future</c:v>
                </c:pt>
                <c:pt idx="8">
                  <c:v>Worried that super savings will run out too soon</c:v>
                </c:pt>
                <c:pt idx="9">
                  <c:v>For health care needs in the future</c:v>
                </c:pt>
                <c:pt idx="10">
                  <c:v>For possible ‘rainy day’ in the future</c:v>
                </c:pt>
              </c:strCache>
            </c:strRef>
          </c:cat>
          <c:val>
            <c:numRef>
              <c:f>Sheet1!$C$42:$C$52</c:f>
              <c:numCache>
                <c:formatCode>0%</c:formatCode>
                <c:ptCount val="11"/>
                <c:pt idx="0">
                  <c:v>9.4594594594590006E-2</c:v>
                </c:pt>
                <c:pt idx="1">
                  <c:v>4.0540540540540002E-2</c:v>
                </c:pt>
                <c:pt idx="2">
                  <c:v>8.1081081081080003E-2</c:v>
                </c:pt>
                <c:pt idx="3">
                  <c:v>0.20270270270269999</c:v>
                </c:pt>
                <c:pt idx="4">
                  <c:v>0.1621621621622</c:v>
                </c:pt>
                <c:pt idx="5">
                  <c:v>0.1756756756757</c:v>
                </c:pt>
                <c:pt idx="6">
                  <c:v>0.1081081081081</c:v>
                </c:pt>
                <c:pt idx="7">
                  <c:v>0.47297297297300001</c:v>
                </c:pt>
                <c:pt idx="8">
                  <c:v>0.3648648648649</c:v>
                </c:pt>
                <c:pt idx="9">
                  <c:v>0.3513513513514</c:v>
                </c:pt>
                <c:pt idx="10">
                  <c:v>0.45945945945950001</c:v>
                </c:pt>
              </c:numCache>
            </c:numRef>
          </c:val>
          <c:extLst>
            <c:ext xmlns:c16="http://schemas.microsoft.com/office/drawing/2014/chart" uri="{C3380CC4-5D6E-409C-BE32-E72D297353CC}">
              <c16:uniqueId val="{00000002-3C9C-4D96-8338-E54B9022C9E8}"/>
            </c:ext>
          </c:extLst>
        </c:ser>
        <c:ser>
          <c:idx val="2"/>
          <c:order val="2"/>
          <c:tx>
            <c:strRef>
              <c:f>Sheet1!$D$38</c:f>
              <c:strCache>
                <c:ptCount val="1"/>
                <c:pt idx="0">
                  <c:v>2026</c:v>
                </c:pt>
              </c:strCache>
            </c:strRef>
          </c:tx>
          <c:spPr>
            <a:solidFill>
              <a:srgbClr val="28415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Sheet1!$A$42:$A$52</c:f>
              <c:strCache>
                <c:ptCount val="11"/>
                <c:pt idx="0">
                  <c:v>Tax consequences of drawing down more</c:v>
                </c:pt>
                <c:pt idx="1">
                  <c:v>Not of preservation age yet*</c:v>
                </c:pt>
                <c:pt idx="2">
                  <c:v>Haven’t really thought about it much</c:v>
                </c:pt>
                <c:pt idx="3">
                  <c:v>To be able to pass money on to family</c:v>
                </c:pt>
                <c:pt idx="4">
                  <c:v>To help take care of my partner if I pass away</c:v>
                </c:pt>
                <c:pt idx="5">
                  <c:v>Want to keep as much invested as possible</c:v>
                </c:pt>
                <c:pt idx="6">
                  <c:v>May be a bad time to draw down more</c:v>
                </c:pt>
                <c:pt idx="7">
                  <c:v>For aged care/living needs in the future</c:v>
                </c:pt>
                <c:pt idx="8">
                  <c:v>Worried that super savings will run out too soon</c:v>
                </c:pt>
                <c:pt idx="9">
                  <c:v>For health care needs in the future</c:v>
                </c:pt>
                <c:pt idx="10">
                  <c:v>For possible ‘rainy day’ in the future</c:v>
                </c:pt>
              </c:strCache>
            </c:strRef>
          </c:cat>
          <c:val>
            <c:numRef>
              <c:f>Sheet1!$D$42:$D$52</c:f>
              <c:numCache>
                <c:formatCode>0%</c:formatCode>
                <c:ptCount val="11"/>
                <c:pt idx="0">
                  <c:v>4.6153846153850001E-2</c:v>
                </c:pt>
                <c:pt idx="1">
                  <c:v>4.6153846153850001E-2</c:v>
                </c:pt>
                <c:pt idx="2">
                  <c:v>6.9230769230769998E-2</c:v>
                </c:pt>
                <c:pt idx="3">
                  <c:v>0.1230769230769</c:v>
                </c:pt>
                <c:pt idx="4">
                  <c:v>0.15384615384620001</c:v>
                </c:pt>
                <c:pt idx="5">
                  <c:v>0.20769230769229999</c:v>
                </c:pt>
                <c:pt idx="6">
                  <c:v>0.2307692307692</c:v>
                </c:pt>
                <c:pt idx="7">
                  <c:v>0.3538461538462</c:v>
                </c:pt>
                <c:pt idx="8">
                  <c:v>0.38461538461540001</c:v>
                </c:pt>
                <c:pt idx="9">
                  <c:v>0.40769230769230003</c:v>
                </c:pt>
                <c:pt idx="10">
                  <c:v>0.43076923076919998</c:v>
                </c:pt>
              </c:numCache>
            </c:numRef>
          </c:val>
          <c:extLst>
            <c:ext xmlns:c16="http://schemas.microsoft.com/office/drawing/2014/chart" uri="{C3380CC4-5D6E-409C-BE32-E72D297353CC}">
              <c16:uniqueId val="{00000000-D24D-432D-AAE4-EF7E86BF2442}"/>
            </c:ext>
          </c:extLst>
        </c:ser>
        <c:dLbls>
          <c:dLblPos val="inEnd"/>
          <c:showLegendKey val="0"/>
          <c:showVal val="1"/>
          <c:showCatName val="0"/>
          <c:showSerName val="0"/>
          <c:showPercent val="0"/>
          <c:showBubbleSize val="0"/>
        </c:dLbls>
        <c:gapWidth val="50"/>
        <c:overlap val="-5"/>
        <c:axId val="1612828367"/>
        <c:axId val="1612828847"/>
        <c:extLst/>
      </c:barChart>
      <c:catAx>
        <c:axId val="16128283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12828847"/>
        <c:crosses val="autoZero"/>
        <c:auto val="1"/>
        <c:lblAlgn val="ctr"/>
        <c:lblOffset val="100"/>
        <c:noMultiLvlLbl val="0"/>
      </c:catAx>
      <c:valAx>
        <c:axId val="1612828847"/>
        <c:scaling>
          <c:orientation val="minMax"/>
          <c:max val="1"/>
          <c:min val="0"/>
        </c:scaling>
        <c:delete val="1"/>
        <c:axPos val="b"/>
        <c:numFmt formatCode="0%" sourceLinked="1"/>
        <c:majorTickMark val="out"/>
        <c:minorTickMark val="none"/>
        <c:tickLblPos val="nextTo"/>
        <c:crossAx val="1612828367"/>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284159"/>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006060"/>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rgbClr val="4875A2"/>
                </a:solidFill>
                <a:latin typeface="+mn-lt"/>
                <a:ea typeface="+mn-ea"/>
                <a:cs typeface="+mn-cs"/>
              </a:defRPr>
            </a:pPr>
            <a:endParaRPr lang="en-US"/>
          </a:p>
        </c:txPr>
      </c:legendEntry>
      <c:layout>
        <c:manualLayout>
          <c:xMode val="edge"/>
          <c:yMode val="edge"/>
          <c:x val="0.72478339005801695"/>
          <c:y val="0.66978559708217755"/>
          <c:w val="7.0732796010920598E-2"/>
          <c:h val="0.184368206725756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2180467962831"/>
          <c:y val="3.2503645485776417E-2"/>
          <c:w val="0.75348191961786759"/>
          <c:h val="0.9355574503843207"/>
        </c:manualLayout>
      </c:layout>
      <c:barChart>
        <c:barDir val="bar"/>
        <c:grouping val="percentStacked"/>
        <c:varyColors val="0"/>
        <c:ser>
          <c:idx val="0"/>
          <c:order val="0"/>
          <c:tx>
            <c:strRef>
              <c:f>Sheet1!$B$1</c:f>
              <c:strCache>
                <c:ptCount val="1"/>
                <c:pt idx="0">
                  <c:v>Only withdraw the
legislated minimum
drawdown amount</c:v>
                </c:pt>
              </c:strCache>
            </c:strRef>
          </c:tx>
          <c:spPr>
            <a:solidFill>
              <a:srgbClr val="0091DA"/>
            </a:solidFill>
            <a:ln>
              <a:noFill/>
            </a:ln>
            <a:effectLst/>
          </c:spPr>
          <c:invertIfNegative val="0"/>
          <c:dPt>
            <c:idx val="0"/>
            <c:invertIfNegative val="0"/>
            <c:bubble3D val="0"/>
            <c:spPr>
              <a:solidFill>
                <a:srgbClr val="0091DA"/>
              </a:solidFill>
              <a:ln>
                <a:noFill/>
              </a:ln>
              <a:effectLst/>
            </c:spPr>
            <c:extLst>
              <c:ext xmlns:c16="http://schemas.microsoft.com/office/drawing/2014/chart" uri="{C3380CC4-5D6E-409C-BE32-E72D297353CC}">
                <c16:uniqueId val="{00000001-DEDB-4F08-A986-B275F8B1D58F}"/>
              </c:ext>
            </c:extLst>
          </c:dPt>
          <c:dPt>
            <c:idx val="4"/>
            <c:invertIfNegative val="0"/>
            <c:bubble3D val="0"/>
            <c:spPr>
              <a:noFill/>
              <a:ln>
                <a:noFill/>
              </a:ln>
              <a:effectLst/>
            </c:spPr>
            <c:extLst>
              <c:ext xmlns:c16="http://schemas.microsoft.com/office/drawing/2014/chart" uri="{C3380CC4-5D6E-409C-BE32-E72D297353CC}">
                <c16:uniqueId val="{00000003-8BC5-46B8-AA1B-01169E641545}"/>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BC5-46B8-AA1B-01169E6415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4"/>
                <c:pt idx="0">
                  <c:v>More than 90%</c:v>
                </c:pt>
                <c:pt idx="1">
                  <c:v>60% to 89%</c:v>
                </c:pt>
                <c:pt idx="2">
                  <c:v>40% to 59%</c:v>
                </c:pt>
                <c:pt idx="3">
                  <c:v>Less than 40%</c:v>
                </c:pt>
              </c:strCache>
            </c:strRef>
          </c:cat>
          <c:val>
            <c:numRef>
              <c:f>Sheet1!$B$2:$B$6</c:f>
              <c:numCache>
                <c:formatCode>0%</c:formatCode>
                <c:ptCount val="5"/>
                <c:pt idx="0">
                  <c:v>0.26315789473680001</c:v>
                </c:pt>
                <c:pt idx="1">
                  <c:v>0.34210526315790002</c:v>
                </c:pt>
                <c:pt idx="2">
                  <c:v>0.1052631578947</c:v>
                </c:pt>
                <c:pt idx="3">
                  <c:v>0.28947368421050002</c:v>
                </c:pt>
                <c:pt idx="4">
                  <c:v>0.9</c:v>
                </c:pt>
              </c:numCache>
            </c:numRef>
          </c:val>
          <c:extLst>
            <c:ext xmlns:c16="http://schemas.microsoft.com/office/drawing/2014/chart" uri="{C3380CC4-5D6E-409C-BE32-E72D297353CC}">
              <c16:uniqueId val="{00000004-DEDB-4F08-A986-B275F8B1D58F}"/>
            </c:ext>
          </c:extLst>
        </c:ser>
        <c:ser>
          <c:idx val="1"/>
          <c:order val="1"/>
          <c:tx>
            <c:strRef>
              <c:f>Sheet1!$C$1</c:f>
              <c:strCache>
                <c:ptCount val="1"/>
                <c:pt idx="0">
                  <c:v>White space</c:v>
                </c:pt>
              </c:strCache>
            </c:strRef>
          </c:tx>
          <c:spPr>
            <a:noFill/>
            <a:ln>
              <a:noFill/>
            </a:ln>
            <a:effectLst/>
          </c:spPr>
          <c:invertIfNegative val="0"/>
          <c:dLbls>
            <c:dLbl>
              <c:idx val="0"/>
              <c:tx>
                <c:rich>
                  <a:bodyPr/>
                  <a:lstStyle/>
                  <a:p>
                    <a:fld id="{8D0C45E2-4BE6-4A03-BD31-35F3D436EA7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EDB-4F08-A986-B275F8B1D58F}"/>
                </c:ext>
              </c:extLst>
            </c:dLbl>
            <c:dLbl>
              <c:idx val="1"/>
              <c:tx>
                <c:rich>
                  <a:bodyPr/>
                  <a:lstStyle/>
                  <a:p>
                    <a:fld id="{5DB0B6B0-4D3F-4038-8103-68AB9FC34BE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EDB-4F08-A986-B275F8B1D58F}"/>
                </c:ext>
              </c:extLst>
            </c:dLbl>
            <c:dLbl>
              <c:idx val="2"/>
              <c:tx>
                <c:rich>
                  <a:bodyPr/>
                  <a:lstStyle/>
                  <a:p>
                    <a:fld id="{76596464-A800-4A2C-8C66-5FFAA4CE2F9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DEDB-4F08-A986-B275F8B1D58F}"/>
                </c:ext>
              </c:extLst>
            </c:dLbl>
            <c:dLbl>
              <c:idx val="3"/>
              <c:tx>
                <c:rich>
                  <a:bodyPr/>
                  <a:lstStyle/>
                  <a:p>
                    <a:fld id="{690F9E6D-6256-43B0-8D6D-CCE68050A92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EDB-4F08-A986-B275F8B1D58F}"/>
                </c:ext>
              </c:extLst>
            </c:dLbl>
            <c:dLbl>
              <c:idx val="4"/>
              <c:delete val="1"/>
              <c:extLst>
                <c:ext xmlns:c15="http://schemas.microsoft.com/office/drawing/2012/chart" uri="{CE6537A1-D6FC-4f65-9D91-7224C49458BB}"/>
                <c:ext xmlns:c16="http://schemas.microsoft.com/office/drawing/2014/chart" uri="{C3380CC4-5D6E-409C-BE32-E72D297353CC}">
                  <c16:uniqueId val="{00000009-DEDB-4F08-A986-B275F8B1D58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More than 90%</c:v>
                </c:pt>
                <c:pt idx="1">
                  <c:v>60% to 89%</c:v>
                </c:pt>
                <c:pt idx="2">
                  <c:v>40% to 59%</c:v>
                </c:pt>
                <c:pt idx="3">
                  <c:v>Less than 40%</c:v>
                </c:pt>
              </c:strCache>
            </c:strRef>
          </c:cat>
          <c:val>
            <c:numRef>
              <c:f>Sheet1!$C$2:$C$6</c:f>
              <c:numCache>
                <c:formatCode>0%</c:formatCode>
                <c:ptCount val="5"/>
                <c:pt idx="0">
                  <c:v>0.73684210526319993</c:v>
                </c:pt>
                <c:pt idx="1">
                  <c:v>0.65789473684209998</c:v>
                </c:pt>
                <c:pt idx="2">
                  <c:v>0.89473684210530002</c:v>
                </c:pt>
                <c:pt idx="3">
                  <c:v>0.71052631578949998</c:v>
                </c:pt>
                <c:pt idx="4">
                  <c:v>9.9999999999999978E-2</c:v>
                </c:pt>
              </c:numCache>
            </c:numRef>
          </c:val>
          <c:extLst>
            <c:ext xmlns:c15="http://schemas.microsoft.com/office/drawing/2012/chart" uri="{02D57815-91ED-43cb-92C2-25804820EDAC}">
              <c15:datalabelsRange>
                <c15:f>Sheet1!$B$2:$B$6</c15:f>
                <c15:dlblRangeCache>
                  <c:ptCount val="5"/>
                  <c:pt idx="0">
                    <c:v>26%</c:v>
                  </c:pt>
                  <c:pt idx="1">
                    <c:v>34%</c:v>
                  </c:pt>
                  <c:pt idx="2">
                    <c:v>11%</c:v>
                  </c:pt>
                  <c:pt idx="3">
                    <c:v>29%</c:v>
                  </c:pt>
                  <c:pt idx="4">
                    <c:v>90%</c:v>
                  </c:pt>
                </c15:dlblRangeCache>
              </c15:datalabelsRange>
            </c:ext>
            <c:ext xmlns:c16="http://schemas.microsoft.com/office/drawing/2014/chart" uri="{C3380CC4-5D6E-409C-BE32-E72D297353CC}">
              <c16:uniqueId val="{0000000F-DEDB-4F08-A986-B275F8B1D58F}"/>
            </c:ext>
          </c:extLst>
        </c:ser>
        <c:ser>
          <c:idx val="2"/>
          <c:order val="2"/>
          <c:tx>
            <c:strRef>
              <c:f>Sheet1!$D$1</c:f>
              <c:strCache>
                <c:ptCount val="1"/>
                <c:pt idx="0">
                  <c:v>Occasionally withdraw
more than the legislated
minimum when needed*</c:v>
                </c:pt>
              </c:strCache>
            </c:strRef>
          </c:tx>
          <c:spPr>
            <a:solidFill>
              <a:srgbClr val="29B8FF"/>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5-8BC5-46B8-AA1B-01169E641545}"/>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8BC5-46B8-AA1B-01169E6415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More than 90%</c:v>
                </c:pt>
                <c:pt idx="1">
                  <c:v>60% to 89%</c:v>
                </c:pt>
                <c:pt idx="2">
                  <c:v>40% to 59%</c:v>
                </c:pt>
                <c:pt idx="3">
                  <c:v>Less than 40%</c:v>
                </c:pt>
              </c:strCache>
            </c:strRef>
          </c:cat>
          <c:val>
            <c:numRef>
              <c:f>Sheet1!$D$2:$D$6</c:f>
              <c:numCache>
                <c:formatCode>0%</c:formatCode>
                <c:ptCount val="5"/>
                <c:pt idx="0">
                  <c:v>0.4117647058824</c:v>
                </c:pt>
                <c:pt idx="1">
                  <c:v>0.17647058823530001</c:v>
                </c:pt>
                <c:pt idx="2">
                  <c:v>0</c:v>
                </c:pt>
                <c:pt idx="3">
                  <c:v>0.4117647058824</c:v>
                </c:pt>
                <c:pt idx="4">
                  <c:v>0.9</c:v>
                </c:pt>
              </c:numCache>
            </c:numRef>
          </c:val>
          <c:extLst>
            <c:ext xmlns:c16="http://schemas.microsoft.com/office/drawing/2014/chart" uri="{C3380CC4-5D6E-409C-BE32-E72D297353CC}">
              <c16:uniqueId val="{00000010-DEDB-4F08-A986-B275F8B1D58F}"/>
            </c:ext>
          </c:extLst>
        </c:ser>
        <c:ser>
          <c:idx val="3"/>
          <c:order val="3"/>
          <c:tx>
            <c:strRef>
              <c:f>Sheet1!$E$1</c:f>
              <c:strCache>
                <c:ptCount val="1"/>
                <c:pt idx="0">
                  <c:v>Column1</c:v>
                </c:pt>
              </c:strCache>
            </c:strRef>
          </c:tx>
          <c:spPr>
            <a:noFill/>
            <a:ln>
              <a:noFill/>
            </a:ln>
            <a:effectLst/>
          </c:spPr>
          <c:invertIfNegative val="0"/>
          <c:dLbls>
            <c:dLbl>
              <c:idx val="0"/>
              <c:tx>
                <c:rich>
                  <a:bodyPr/>
                  <a:lstStyle/>
                  <a:p>
                    <a:fld id="{04705D6D-48F8-4567-AD40-666F324F6C0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DEDB-4F08-A986-B275F8B1D58F}"/>
                </c:ext>
              </c:extLst>
            </c:dLbl>
            <c:dLbl>
              <c:idx val="1"/>
              <c:tx>
                <c:rich>
                  <a:bodyPr/>
                  <a:lstStyle/>
                  <a:p>
                    <a:fld id="{17D061A8-889B-4EB5-8FE9-610E84A49FF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DEDB-4F08-A986-B275F8B1D58F}"/>
                </c:ext>
              </c:extLst>
            </c:dLbl>
            <c:dLbl>
              <c:idx val="2"/>
              <c:delete val="1"/>
              <c:extLst>
                <c:ext xmlns:c15="http://schemas.microsoft.com/office/drawing/2012/chart" uri="{CE6537A1-D6FC-4f65-9D91-7224C49458BB}"/>
                <c:ext xmlns:c16="http://schemas.microsoft.com/office/drawing/2014/chart" uri="{C3380CC4-5D6E-409C-BE32-E72D297353CC}">
                  <c16:uniqueId val="{00000013-DEDB-4F08-A986-B275F8B1D58F}"/>
                </c:ext>
              </c:extLst>
            </c:dLbl>
            <c:dLbl>
              <c:idx val="3"/>
              <c:tx>
                <c:rich>
                  <a:bodyPr/>
                  <a:lstStyle/>
                  <a:p>
                    <a:fld id="{24E8A10F-7C79-4382-998B-80ABB8FB94C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DEDB-4F08-A986-B275F8B1D58F}"/>
                </c:ext>
              </c:extLst>
            </c:dLbl>
            <c:dLbl>
              <c:idx val="4"/>
              <c:delete val="1"/>
              <c:extLst>
                <c:ext xmlns:c15="http://schemas.microsoft.com/office/drawing/2012/chart" uri="{CE6537A1-D6FC-4f65-9D91-7224C49458BB}"/>
                <c:ext xmlns:c16="http://schemas.microsoft.com/office/drawing/2014/chart" uri="{C3380CC4-5D6E-409C-BE32-E72D297353CC}">
                  <c16:uniqueId val="{00000015-DEDB-4F08-A986-B275F8B1D58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9B8FF"/>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More than 90%</c:v>
                </c:pt>
                <c:pt idx="1">
                  <c:v>60% to 89%</c:v>
                </c:pt>
                <c:pt idx="2">
                  <c:v>40% to 59%</c:v>
                </c:pt>
                <c:pt idx="3">
                  <c:v>Less than 40%</c:v>
                </c:pt>
              </c:strCache>
            </c:strRef>
          </c:cat>
          <c:val>
            <c:numRef>
              <c:f>Sheet1!$E$2:$E$6</c:f>
              <c:numCache>
                <c:formatCode>0%</c:formatCode>
                <c:ptCount val="5"/>
                <c:pt idx="0">
                  <c:v>0.5882352941176</c:v>
                </c:pt>
                <c:pt idx="1">
                  <c:v>0.82352941176469996</c:v>
                </c:pt>
                <c:pt idx="2">
                  <c:v>1</c:v>
                </c:pt>
                <c:pt idx="3">
                  <c:v>0.5882352941176</c:v>
                </c:pt>
                <c:pt idx="4">
                  <c:v>9.9999999999999978E-2</c:v>
                </c:pt>
              </c:numCache>
            </c:numRef>
          </c:val>
          <c:extLst>
            <c:ext xmlns:c15="http://schemas.microsoft.com/office/drawing/2012/chart" uri="{02D57815-91ED-43cb-92C2-25804820EDAC}">
              <c15:datalabelsRange>
                <c15:f>Sheet1!$D$2:$D$6</c15:f>
                <c15:dlblRangeCache>
                  <c:ptCount val="5"/>
                  <c:pt idx="0">
                    <c:v>41%</c:v>
                  </c:pt>
                  <c:pt idx="1">
                    <c:v>18%</c:v>
                  </c:pt>
                  <c:pt idx="2">
                    <c:v>0%</c:v>
                  </c:pt>
                  <c:pt idx="3">
                    <c:v>41%</c:v>
                  </c:pt>
                  <c:pt idx="4">
                    <c:v>90%</c:v>
                  </c:pt>
                </c15:dlblRangeCache>
              </c15:datalabelsRange>
            </c:ext>
            <c:ext xmlns:c16="http://schemas.microsoft.com/office/drawing/2014/chart" uri="{C3380CC4-5D6E-409C-BE32-E72D297353CC}">
              <c16:uniqueId val="{0000001B-DEDB-4F08-A986-B275F8B1D58F}"/>
            </c:ext>
          </c:extLst>
        </c:ser>
        <c:ser>
          <c:idx val="4"/>
          <c:order val="4"/>
          <c:tx>
            <c:strRef>
              <c:f>Sheet1!$F$1</c:f>
              <c:strCache>
                <c:ptCount val="1"/>
                <c:pt idx="0">
                  <c:v>Regularly withdraw
more than the
legislated minimum*</c:v>
                </c:pt>
              </c:strCache>
            </c:strRef>
          </c:tx>
          <c:spPr>
            <a:solidFill>
              <a:schemeClr val="accent4"/>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7-8BC5-46B8-AA1B-01169E641545}"/>
              </c:ext>
            </c:extLst>
          </c:dPt>
          <c:dLbls>
            <c:dLbl>
              <c:idx val="4"/>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8BC5-46B8-AA1B-01169E64154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4"/>
                <c:pt idx="0">
                  <c:v>More than 90%</c:v>
                </c:pt>
                <c:pt idx="1">
                  <c:v>60% to 89%</c:v>
                </c:pt>
                <c:pt idx="2">
                  <c:v>40% to 59%</c:v>
                </c:pt>
                <c:pt idx="3">
                  <c:v>Less than 40%</c:v>
                </c:pt>
              </c:strCache>
            </c:strRef>
          </c:cat>
          <c:val>
            <c:numRef>
              <c:f>Sheet1!$F$2:$F$6</c:f>
              <c:numCache>
                <c:formatCode>0%</c:formatCode>
                <c:ptCount val="5"/>
                <c:pt idx="0">
                  <c:v>0.15789473684210001</c:v>
                </c:pt>
                <c:pt idx="1">
                  <c:v>0.31578947368420002</c:v>
                </c:pt>
                <c:pt idx="2">
                  <c:v>0.21052631578950001</c:v>
                </c:pt>
                <c:pt idx="3">
                  <c:v>0.31578947368420002</c:v>
                </c:pt>
                <c:pt idx="4">
                  <c:v>0.9</c:v>
                </c:pt>
              </c:numCache>
            </c:numRef>
          </c:val>
          <c:extLst>
            <c:ext xmlns:c16="http://schemas.microsoft.com/office/drawing/2014/chart" uri="{C3380CC4-5D6E-409C-BE32-E72D297353CC}">
              <c16:uniqueId val="{00000027-DEDB-4F08-A986-B275F8B1D58F}"/>
            </c:ext>
          </c:extLst>
        </c:ser>
        <c:ser>
          <c:idx val="5"/>
          <c:order val="5"/>
          <c:tx>
            <c:strRef>
              <c:f>Sheet1!$G$1</c:f>
              <c:strCache>
                <c:ptCount val="1"/>
                <c:pt idx="0">
                  <c:v>Column2</c:v>
                </c:pt>
              </c:strCache>
            </c:strRef>
          </c:tx>
          <c:spPr>
            <a:noFill/>
            <a:ln>
              <a:noFill/>
            </a:ln>
            <a:effectLst/>
          </c:spPr>
          <c:invertIfNegative val="0"/>
          <c:dLbls>
            <c:dLbl>
              <c:idx val="0"/>
              <c:tx>
                <c:rich>
                  <a:bodyPr/>
                  <a:lstStyle/>
                  <a:p>
                    <a:fld id="{943E7A7A-5DC0-4193-9589-394B3C62D6F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627-4F1D-9410-66D4941DFEC5}"/>
                </c:ext>
              </c:extLst>
            </c:dLbl>
            <c:dLbl>
              <c:idx val="1"/>
              <c:tx>
                <c:rich>
                  <a:bodyPr/>
                  <a:lstStyle/>
                  <a:p>
                    <a:fld id="{F2B2B463-F416-4250-A40D-44631E28B65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27-4F1D-9410-66D4941DFEC5}"/>
                </c:ext>
              </c:extLst>
            </c:dLbl>
            <c:dLbl>
              <c:idx val="2"/>
              <c:tx>
                <c:rich>
                  <a:bodyPr/>
                  <a:lstStyle/>
                  <a:p>
                    <a:fld id="{66133C7D-8737-4AD4-9989-2F3D3AFE805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27-4F1D-9410-66D4941DFEC5}"/>
                </c:ext>
              </c:extLst>
            </c:dLbl>
            <c:dLbl>
              <c:idx val="3"/>
              <c:tx>
                <c:rich>
                  <a:bodyPr/>
                  <a:lstStyle/>
                  <a:p>
                    <a:fld id="{C8B2D37F-E8AD-401A-AE90-8D7CB9AE2D8C}"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27-4F1D-9410-66D4941DFEC5}"/>
                </c:ext>
              </c:extLst>
            </c:dLbl>
            <c:dLbl>
              <c:idx val="4"/>
              <c:delete val="1"/>
              <c:extLst>
                <c:ext xmlns:c15="http://schemas.microsoft.com/office/drawing/2012/chart" uri="{CE6537A1-D6FC-4f65-9D91-7224C49458BB}"/>
                <c:ext xmlns:c16="http://schemas.microsoft.com/office/drawing/2014/chart" uri="{C3380CC4-5D6E-409C-BE32-E72D297353CC}">
                  <c16:uniqueId val="{00000004-2627-4F1D-9410-66D4941DFEC5}"/>
                </c:ext>
              </c:extLst>
            </c:dLbl>
            <c:spPr>
              <a:noFill/>
              <a:ln>
                <a:noFill/>
              </a:ln>
              <a:effectLst/>
            </c:spPr>
            <c:txPr>
              <a:bodyPr rot="0" spcFirstLastPara="1" vertOverflow="ellipsis" vert="horz" wrap="square" lIns="38100" tIns="19050" rIns="38100" bIns="19050" anchor="ctr" anchorCtr="0">
                <a:spAutoFit/>
              </a:bodyPr>
              <a:lstStyle/>
              <a:p>
                <a:pPr algn="l">
                  <a:defRPr sz="1197" b="1" i="0" u="none" strike="noStrike" kern="1200" baseline="0">
                    <a:solidFill>
                      <a:schemeClr val="accent4"/>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More than 90%</c:v>
                </c:pt>
                <c:pt idx="1">
                  <c:v>60% to 89%</c:v>
                </c:pt>
                <c:pt idx="2">
                  <c:v>40% to 59%</c:v>
                </c:pt>
                <c:pt idx="3">
                  <c:v>Less than 40%</c:v>
                </c:pt>
              </c:strCache>
            </c:strRef>
          </c:cat>
          <c:val>
            <c:numRef>
              <c:f>Sheet1!$G$2:$G$6</c:f>
              <c:numCache>
                <c:formatCode>0%</c:formatCode>
                <c:ptCount val="5"/>
                <c:pt idx="0">
                  <c:v>0.84210526315790002</c:v>
                </c:pt>
                <c:pt idx="1">
                  <c:v>0.68421052631580004</c:v>
                </c:pt>
                <c:pt idx="2">
                  <c:v>0.78947368421050002</c:v>
                </c:pt>
                <c:pt idx="3">
                  <c:v>0.68421052631580004</c:v>
                </c:pt>
                <c:pt idx="4">
                  <c:v>9.9999999999999978E-2</c:v>
                </c:pt>
              </c:numCache>
            </c:numRef>
          </c:val>
          <c:extLst>
            <c:ext xmlns:c15="http://schemas.microsoft.com/office/drawing/2012/chart" uri="{02D57815-91ED-43cb-92C2-25804820EDAC}">
              <c15:datalabelsRange>
                <c15:f>Sheet1!$F$2:$F$6</c15:f>
                <c15:dlblRangeCache>
                  <c:ptCount val="5"/>
                  <c:pt idx="0">
                    <c:v>16%</c:v>
                  </c:pt>
                  <c:pt idx="1">
                    <c:v>32%</c:v>
                  </c:pt>
                  <c:pt idx="2">
                    <c:v>21%</c:v>
                  </c:pt>
                  <c:pt idx="3">
                    <c:v>32%</c:v>
                  </c:pt>
                  <c:pt idx="4">
                    <c:v>90%</c:v>
                  </c:pt>
                </c15:dlblRangeCache>
              </c15:datalabelsRange>
            </c:ext>
            <c:ext xmlns:c16="http://schemas.microsoft.com/office/drawing/2014/chart" uri="{C3380CC4-5D6E-409C-BE32-E72D297353CC}">
              <c16:uniqueId val="{00000028-DEDB-4F08-A986-B275F8B1D58F}"/>
            </c:ext>
          </c:extLst>
        </c:ser>
        <c:ser>
          <c:idx val="6"/>
          <c:order val="6"/>
          <c:tx>
            <c:strRef>
              <c:f>Sheet1!$H$1</c:f>
              <c:strCache>
                <c:ptCount val="1"/>
                <c:pt idx="0">
                  <c:v>Drawing a pension</c:v>
                </c:pt>
              </c:strCache>
            </c:strRef>
          </c:tx>
          <c:spPr>
            <a:solidFill>
              <a:srgbClr val="339999"/>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9-8BC5-46B8-AA1B-01169E641545}"/>
              </c:ext>
            </c:extLst>
          </c:dPt>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8BC5-46B8-AA1B-01169E6415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4"/>
                <c:pt idx="0">
                  <c:v>More than 90%</c:v>
                </c:pt>
                <c:pt idx="1">
                  <c:v>60% to 89%</c:v>
                </c:pt>
                <c:pt idx="2">
                  <c:v>40% to 59%</c:v>
                </c:pt>
                <c:pt idx="3">
                  <c:v>Less than 40%</c:v>
                </c:pt>
              </c:strCache>
            </c:strRef>
          </c:cat>
          <c:val>
            <c:numRef>
              <c:f>Sheet1!$H$2:$H$6</c:f>
              <c:numCache>
                <c:formatCode>0%</c:formatCode>
                <c:ptCount val="5"/>
                <c:pt idx="0">
                  <c:v>0.27450980392160002</c:v>
                </c:pt>
                <c:pt idx="1">
                  <c:v>0.34313725490199998</c:v>
                </c:pt>
                <c:pt idx="2">
                  <c:v>0.12745098039219999</c:v>
                </c:pt>
                <c:pt idx="3">
                  <c:v>0.2549019607843</c:v>
                </c:pt>
                <c:pt idx="4">
                  <c:v>0.9</c:v>
                </c:pt>
              </c:numCache>
            </c:numRef>
          </c:val>
          <c:extLst>
            <c:ext xmlns:c16="http://schemas.microsoft.com/office/drawing/2014/chart" uri="{C3380CC4-5D6E-409C-BE32-E72D297353CC}">
              <c16:uniqueId val="{00000029-DEDB-4F08-A986-B275F8B1D58F}"/>
            </c:ext>
          </c:extLst>
        </c:ser>
        <c:ser>
          <c:idx val="7"/>
          <c:order val="7"/>
          <c:tx>
            <c:strRef>
              <c:f>Sheet1!$I$1</c:f>
              <c:strCache>
                <c:ptCount val="1"/>
                <c:pt idx="0">
                  <c:v>Column3</c:v>
                </c:pt>
              </c:strCache>
            </c:strRef>
          </c:tx>
          <c:spPr>
            <a:noFill/>
            <a:ln>
              <a:noFill/>
            </a:ln>
            <a:effectLst/>
          </c:spPr>
          <c:invertIfNegative val="0"/>
          <c:dLbls>
            <c:dLbl>
              <c:idx val="0"/>
              <c:tx>
                <c:rich>
                  <a:bodyPr/>
                  <a:lstStyle/>
                  <a:p>
                    <a:fld id="{99DE48B8-D1EE-46BD-A2DD-BE6C9EEBCDC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627-4F1D-9410-66D4941DFEC5}"/>
                </c:ext>
              </c:extLst>
            </c:dLbl>
            <c:dLbl>
              <c:idx val="1"/>
              <c:tx>
                <c:rich>
                  <a:bodyPr/>
                  <a:lstStyle/>
                  <a:p>
                    <a:fld id="{14B0CAD7-BC48-40AA-B7A6-668E1AAE874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627-4F1D-9410-66D4941DFEC5}"/>
                </c:ext>
              </c:extLst>
            </c:dLbl>
            <c:dLbl>
              <c:idx val="2"/>
              <c:tx>
                <c:rich>
                  <a:bodyPr/>
                  <a:lstStyle/>
                  <a:p>
                    <a:fld id="{2DD46A77-172A-4FBA-A9E5-1E557AAB8D4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627-4F1D-9410-66D4941DFEC5}"/>
                </c:ext>
              </c:extLst>
            </c:dLbl>
            <c:dLbl>
              <c:idx val="3"/>
              <c:tx>
                <c:rich>
                  <a:bodyPr/>
                  <a:lstStyle/>
                  <a:p>
                    <a:fld id="{1D1AF765-1ED7-44D4-9B41-2B183E3CD86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627-4F1D-9410-66D4941DFEC5}"/>
                </c:ext>
              </c:extLst>
            </c:dLbl>
            <c:dLbl>
              <c:idx val="4"/>
              <c:delete val="1"/>
              <c:extLst>
                <c:ext xmlns:c15="http://schemas.microsoft.com/office/drawing/2012/chart" uri="{CE6537A1-D6FC-4f65-9D91-7224C49458BB}"/>
                <c:ext xmlns:c16="http://schemas.microsoft.com/office/drawing/2014/chart" uri="{C3380CC4-5D6E-409C-BE32-E72D297353CC}">
                  <c16:uniqueId val="{0000000D-2627-4F1D-9410-66D4941DFEC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339999"/>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More than 90%</c:v>
                </c:pt>
                <c:pt idx="1">
                  <c:v>60% to 89%</c:v>
                </c:pt>
                <c:pt idx="2">
                  <c:v>40% to 59%</c:v>
                </c:pt>
                <c:pt idx="3">
                  <c:v>Less than 40%</c:v>
                </c:pt>
              </c:strCache>
            </c:strRef>
          </c:cat>
          <c:val>
            <c:numRef>
              <c:f>Sheet1!$I$2:$I$6</c:f>
              <c:numCache>
                <c:formatCode>0%</c:formatCode>
                <c:ptCount val="5"/>
                <c:pt idx="0">
                  <c:v>0.72549019607839993</c:v>
                </c:pt>
                <c:pt idx="1">
                  <c:v>0.65686274509800002</c:v>
                </c:pt>
                <c:pt idx="2">
                  <c:v>0.87254901960780007</c:v>
                </c:pt>
                <c:pt idx="3">
                  <c:v>0.74509803921570006</c:v>
                </c:pt>
                <c:pt idx="4">
                  <c:v>9.9999999999999978E-2</c:v>
                </c:pt>
              </c:numCache>
            </c:numRef>
          </c:val>
          <c:extLst>
            <c:ext xmlns:c15="http://schemas.microsoft.com/office/drawing/2012/chart" uri="{02D57815-91ED-43cb-92C2-25804820EDAC}">
              <c15:datalabelsRange>
                <c15:f>Sheet1!$H$2:$H$6</c15:f>
                <c15:dlblRangeCache>
                  <c:ptCount val="5"/>
                  <c:pt idx="0">
                    <c:v>27%</c:v>
                  </c:pt>
                  <c:pt idx="1">
                    <c:v>34%</c:v>
                  </c:pt>
                  <c:pt idx="2">
                    <c:v>13%</c:v>
                  </c:pt>
                  <c:pt idx="3">
                    <c:v>25%</c:v>
                  </c:pt>
                  <c:pt idx="4">
                    <c:v>90%</c:v>
                  </c:pt>
                </c15:dlblRangeCache>
              </c15:datalabelsRange>
            </c:ext>
            <c:ext xmlns:c16="http://schemas.microsoft.com/office/drawing/2014/chart" uri="{C3380CC4-5D6E-409C-BE32-E72D297353CC}">
              <c16:uniqueId val="{0000002A-DEDB-4F08-A986-B275F8B1D58F}"/>
            </c:ext>
          </c:extLst>
        </c:ser>
        <c:ser>
          <c:idx val="8"/>
          <c:order val="8"/>
          <c:tx>
            <c:strRef>
              <c:f>Sheet1!$J$1</c:f>
              <c:strCache>
                <c:ptCount val="1"/>
                <c:pt idx="0">
                  <c:v>Have taken out a
lump sum to 
improve quality of life*</c:v>
                </c:pt>
              </c:strCache>
            </c:strRef>
          </c:tx>
          <c:spPr>
            <a:solidFill>
              <a:schemeClr val="accent3">
                <a:lumMod val="60000"/>
              </a:schemeClr>
            </a:solidFill>
            <a:ln>
              <a:noFill/>
            </a:ln>
            <a:effectLst/>
          </c:spPr>
          <c:invertIfNegative val="0"/>
          <c:dPt>
            <c:idx val="4"/>
            <c:invertIfNegative val="0"/>
            <c:bubble3D val="0"/>
            <c:spPr>
              <a:noFill/>
              <a:ln>
                <a:noFill/>
              </a:ln>
              <a:effectLst/>
            </c:spPr>
            <c:extLst>
              <c:ext xmlns:c16="http://schemas.microsoft.com/office/drawing/2014/chart" uri="{C3380CC4-5D6E-409C-BE32-E72D297353CC}">
                <c16:uniqueId val="{0000000B-8BC5-46B8-AA1B-01169E641545}"/>
              </c:ext>
            </c:extLst>
          </c:dPt>
          <c:dLbls>
            <c:dLbl>
              <c:idx val="0"/>
              <c:delete val="1"/>
              <c:extLst>
                <c:ext xmlns:c15="http://schemas.microsoft.com/office/drawing/2012/chart" uri="{CE6537A1-D6FC-4f65-9D91-7224C49458BB}"/>
                <c:ext xmlns:c16="http://schemas.microsoft.com/office/drawing/2014/chart" uri="{C3380CC4-5D6E-409C-BE32-E72D297353CC}">
                  <c16:uniqueId val="{00000016-5701-4C40-85F0-E022AA35B06F}"/>
                </c:ext>
              </c:extLst>
            </c:dLbl>
            <c:dLbl>
              <c:idx val="1"/>
              <c:delete val="1"/>
              <c:extLst>
                <c:ext xmlns:c15="http://schemas.microsoft.com/office/drawing/2012/chart" uri="{CE6537A1-D6FC-4f65-9D91-7224C49458BB}"/>
                <c:ext xmlns:c16="http://schemas.microsoft.com/office/drawing/2014/chart" uri="{C3380CC4-5D6E-409C-BE32-E72D297353CC}">
                  <c16:uniqueId val="{00000015-5701-4C40-85F0-E022AA35B06F}"/>
                </c:ext>
              </c:extLst>
            </c:dLbl>
            <c:dLbl>
              <c:idx val="2"/>
              <c:delete val="1"/>
              <c:extLst>
                <c:ext xmlns:c15="http://schemas.microsoft.com/office/drawing/2012/chart" uri="{CE6537A1-D6FC-4f65-9D91-7224C49458BB}"/>
                <c:ext xmlns:c16="http://schemas.microsoft.com/office/drawing/2014/chart" uri="{C3380CC4-5D6E-409C-BE32-E72D297353CC}">
                  <c16:uniqueId val="{00000014-5701-4C40-85F0-E022AA35B06F}"/>
                </c:ext>
              </c:extLst>
            </c:dLbl>
            <c:dLbl>
              <c:idx val="3"/>
              <c:delete val="1"/>
              <c:extLst>
                <c:ext xmlns:c15="http://schemas.microsoft.com/office/drawing/2012/chart" uri="{CE6537A1-D6FC-4f65-9D91-7224C49458BB}"/>
                <c:ext xmlns:c16="http://schemas.microsoft.com/office/drawing/2014/chart" uri="{C3380CC4-5D6E-409C-BE32-E72D297353CC}">
                  <c16:uniqueId val="{00000013-5701-4C40-85F0-E022AA35B06F}"/>
                </c:ext>
              </c:extLst>
            </c:dLbl>
            <c:dLbl>
              <c:idx val="4"/>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8BC5-46B8-AA1B-01169E64154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4"/>
                <c:pt idx="0">
                  <c:v>More than 90%</c:v>
                </c:pt>
                <c:pt idx="1">
                  <c:v>60% to 89%</c:v>
                </c:pt>
                <c:pt idx="2">
                  <c:v>40% to 59%</c:v>
                </c:pt>
                <c:pt idx="3">
                  <c:v>Less than 40%</c:v>
                </c:pt>
              </c:strCache>
            </c:strRef>
          </c:cat>
          <c:val>
            <c:numRef>
              <c:f>Sheet1!$J$2:$J$6</c:f>
              <c:numCache>
                <c:formatCode>0%</c:formatCode>
                <c:ptCount val="5"/>
                <c:pt idx="0">
                  <c:v>0.1818181818182</c:v>
                </c:pt>
                <c:pt idx="1">
                  <c:v>0.27272727272730002</c:v>
                </c:pt>
                <c:pt idx="2">
                  <c:v>9.0909090909089996E-2</c:v>
                </c:pt>
                <c:pt idx="3">
                  <c:v>0.45454545454549999</c:v>
                </c:pt>
                <c:pt idx="4">
                  <c:v>0.9</c:v>
                </c:pt>
              </c:numCache>
            </c:numRef>
          </c:val>
          <c:extLst>
            <c:ext xmlns:c16="http://schemas.microsoft.com/office/drawing/2014/chart" uri="{C3380CC4-5D6E-409C-BE32-E72D297353CC}">
              <c16:uniqueId val="{0000000C-5701-4C40-85F0-E022AA35B06F}"/>
            </c:ext>
          </c:extLst>
        </c:ser>
        <c:ser>
          <c:idx val="9"/>
          <c:order val="9"/>
          <c:tx>
            <c:strRef>
              <c:f>Sheet1!$K$1</c:f>
              <c:strCache>
                <c:ptCount val="1"/>
                <c:pt idx="0">
                  <c:v>Column4</c:v>
                </c:pt>
              </c:strCache>
            </c:strRef>
          </c:tx>
          <c:spPr>
            <a:noFill/>
            <a:ln>
              <a:noFill/>
            </a:ln>
            <a:effectLst/>
          </c:spPr>
          <c:invertIfNegative val="0"/>
          <c:dLbls>
            <c:dLbl>
              <c:idx val="0"/>
              <c:tx>
                <c:rich>
                  <a:bodyPr/>
                  <a:lstStyle/>
                  <a:p>
                    <a:fld id="{1488EE6F-C18F-4F3B-91C3-8F0D02BF158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507-494D-A66F-F2053B24E9BE}"/>
                </c:ext>
              </c:extLst>
            </c:dLbl>
            <c:dLbl>
              <c:idx val="1"/>
              <c:tx>
                <c:rich>
                  <a:bodyPr/>
                  <a:lstStyle/>
                  <a:p>
                    <a:fld id="{692AAE73-38DC-4487-ABFD-BDD5C43316D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507-494D-A66F-F2053B24E9BE}"/>
                </c:ext>
              </c:extLst>
            </c:dLbl>
            <c:dLbl>
              <c:idx val="2"/>
              <c:tx>
                <c:rich>
                  <a:bodyPr/>
                  <a:lstStyle/>
                  <a:p>
                    <a:fld id="{79F3F2C6-2630-4B9F-9559-DD4CCE66FFE9}"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507-494D-A66F-F2053B24E9BE}"/>
                </c:ext>
              </c:extLst>
            </c:dLbl>
            <c:dLbl>
              <c:idx val="3"/>
              <c:tx>
                <c:rich>
                  <a:bodyPr/>
                  <a:lstStyle/>
                  <a:p>
                    <a:fld id="{5A7C1B1A-732A-48D2-A220-3AF60F3686E7}"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507-494D-A66F-F2053B24E9BE}"/>
                </c:ext>
              </c:extLst>
            </c:dLbl>
            <c:dLbl>
              <c:idx val="4"/>
              <c:delete val="1"/>
              <c:extLst>
                <c:ext xmlns:c15="http://schemas.microsoft.com/office/drawing/2012/chart" uri="{CE6537A1-D6FC-4f65-9D91-7224C49458BB}"/>
                <c:ext xmlns:c16="http://schemas.microsoft.com/office/drawing/2014/chart" uri="{C3380CC4-5D6E-409C-BE32-E72D297353CC}">
                  <c16:uniqueId val="{00000004-C507-494D-A66F-F2053B24E9B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More than 90%</c:v>
                </c:pt>
                <c:pt idx="1">
                  <c:v>60% to 89%</c:v>
                </c:pt>
                <c:pt idx="2">
                  <c:v>40% to 59%</c:v>
                </c:pt>
                <c:pt idx="3">
                  <c:v>Less than 40%</c:v>
                </c:pt>
              </c:strCache>
            </c:strRef>
          </c:cat>
          <c:val>
            <c:numRef>
              <c:f>Sheet1!$K$2:$K$6</c:f>
              <c:numCache>
                <c:formatCode>0%</c:formatCode>
                <c:ptCount val="5"/>
                <c:pt idx="0">
                  <c:v>0.81818181818180002</c:v>
                </c:pt>
                <c:pt idx="1">
                  <c:v>0.72727272727269998</c:v>
                </c:pt>
                <c:pt idx="2">
                  <c:v>0.90909090909091006</c:v>
                </c:pt>
                <c:pt idx="3">
                  <c:v>0.54545454545450001</c:v>
                </c:pt>
                <c:pt idx="4">
                  <c:v>9.9999999999999978E-2</c:v>
                </c:pt>
              </c:numCache>
            </c:numRef>
          </c:val>
          <c:extLst>
            <c:ext xmlns:c15="http://schemas.microsoft.com/office/drawing/2012/chart" uri="{02D57815-91ED-43cb-92C2-25804820EDAC}">
              <c15:datalabelsRange>
                <c15:f>Sheet1!$J$2:$J$6</c15:f>
                <c15:dlblRangeCache>
                  <c:ptCount val="5"/>
                  <c:pt idx="0">
                    <c:v>18%</c:v>
                  </c:pt>
                  <c:pt idx="1">
                    <c:v>27%</c:v>
                  </c:pt>
                  <c:pt idx="2">
                    <c:v>9%</c:v>
                  </c:pt>
                  <c:pt idx="3">
                    <c:v>45%</c:v>
                  </c:pt>
                  <c:pt idx="4">
                    <c:v>90%</c:v>
                  </c:pt>
                </c15:dlblRangeCache>
              </c15:datalabelsRange>
            </c:ext>
            <c:ext xmlns:c16="http://schemas.microsoft.com/office/drawing/2014/chart" uri="{C3380CC4-5D6E-409C-BE32-E72D297353CC}">
              <c16:uniqueId val="{0000000D-5701-4C40-85F0-E022AA35B06F}"/>
            </c:ext>
          </c:extLst>
        </c:ser>
        <c:dLbls>
          <c:showLegendKey val="0"/>
          <c:showVal val="0"/>
          <c:showCatName val="0"/>
          <c:showSerName val="0"/>
          <c:showPercent val="0"/>
          <c:showBubbleSize val="0"/>
        </c:dLbls>
        <c:gapWidth val="50"/>
        <c:overlap val="100"/>
        <c:axId val="728076207"/>
        <c:axId val="728076687"/>
      </c:barChart>
      <c:catAx>
        <c:axId val="72807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728076687"/>
        <c:crosses val="autoZero"/>
        <c:auto val="1"/>
        <c:lblAlgn val="ctr"/>
        <c:lblOffset val="100"/>
        <c:noMultiLvlLbl val="0"/>
      </c:catAx>
      <c:valAx>
        <c:axId val="728076687"/>
        <c:scaling>
          <c:orientation val="minMax"/>
          <c:max val="1"/>
          <c:min val="0"/>
        </c:scaling>
        <c:delete val="1"/>
        <c:axPos val="t"/>
        <c:numFmt formatCode="0%" sourceLinked="1"/>
        <c:majorTickMark val="out"/>
        <c:minorTickMark val="none"/>
        <c:tickLblPos val="nextTo"/>
        <c:crossAx val="728076207"/>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939383761841"/>
          <c:y val="6.6560416425846244E-2"/>
          <c:w val="0.54837953096093262"/>
          <c:h val="0.9334395029641338"/>
        </c:manualLayout>
      </c:layout>
      <c:barChart>
        <c:barDir val="bar"/>
        <c:grouping val="clustered"/>
        <c:varyColors val="0"/>
        <c:ser>
          <c:idx val="4"/>
          <c:order val="0"/>
          <c:tx>
            <c:strRef>
              <c:f>Sheet1!$B$1</c:f>
              <c:strCache>
                <c:ptCount val="1"/>
                <c:pt idx="0">
                  <c:v>Broad market Values</c:v>
                </c:pt>
              </c:strCache>
            </c:strRef>
          </c:tx>
          <c:spPr>
            <a:solidFill>
              <a:srgbClr val="0091DA"/>
            </a:solidFill>
            <a:ln>
              <a:noFill/>
            </a:ln>
            <a:effectLst/>
          </c:spPr>
          <c:invertIfNegative val="0"/>
          <c:dPt>
            <c:idx val="0"/>
            <c:invertIfNegative val="0"/>
            <c:bubble3D val="0"/>
            <c:spPr>
              <a:solidFill>
                <a:srgbClr val="666869"/>
              </a:solidFill>
              <a:ln>
                <a:noFill/>
              </a:ln>
              <a:effectLst/>
            </c:spPr>
            <c:extLst>
              <c:ext xmlns:c16="http://schemas.microsoft.com/office/drawing/2014/chart" uri="{C3380CC4-5D6E-409C-BE32-E72D297353CC}">
                <c16:uniqueId val="{00000004-A4FC-4926-87DB-7BC4B56EE059}"/>
              </c:ext>
            </c:extLst>
          </c:dPt>
          <c:dPt>
            <c:idx val="1"/>
            <c:invertIfNegative val="0"/>
            <c:bubble3D val="0"/>
            <c:spPr>
              <a:solidFill>
                <a:srgbClr val="284159"/>
              </a:solidFill>
              <a:ln>
                <a:noFill/>
              </a:ln>
              <a:effectLst/>
            </c:spPr>
            <c:extLst>
              <c:ext xmlns:c16="http://schemas.microsoft.com/office/drawing/2014/chart" uri="{C3380CC4-5D6E-409C-BE32-E72D297353CC}">
                <c16:uniqueId val="{00000003-A4FC-4926-87DB-7BC4B56EE059}"/>
              </c:ext>
            </c:extLst>
          </c:dPt>
          <c:dPt>
            <c:idx val="2"/>
            <c:invertIfNegative val="0"/>
            <c:bubble3D val="0"/>
            <c:spPr>
              <a:solidFill>
                <a:srgbClr val="0091DA"/>
              </a:solidFill>
              <a:ln>
                <a:noFill/>
              </a:ln>
              <a:effectLst/>
            </c:spPr>
            <c:extLst>
              <c:ext xmlns:c16="http://schemas.microsoft.com/office/drawing/2014/chart" uri="{C3380CC4-5D6E-409C-BE32-E72D297353CC}">
                <c16:uniqueId val="{00000002-A4FC-4926-87DB-7BC4B56EE059}"/>
              </c:ext>
            </c:extLst>
          </c:dPt>
          <c:dPt>
            <c:idx val="3"/>
            <c:invertIfNegative val="0"/>
            <c:bubble3D val="0"/>
            <c:spPr>
              <a:solidFill>
                <a:srgbClr val="0091DA"/>
              </a:solidFill>
              <a:ln>
                <a:noFill/>
              </a:ln>
              <a:effectLst/>
            </c:spPr>
            <c:extLst>
              <c:ext xmlns:c16="http://schemas.microsoft.com/office/drawing/2014/chart" uri="{C3380CC4-5D6E-409C-BE32-E72D297353CC}">
                <c16:uniqueId val="{00000001-A4FC-4926-87DB-7BC4B56EE05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66869"/>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A4FC-4926-87DB-7BC4B56EE059}"/>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284159"/>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A4FC-4926-87DB-7BC4B56EE059}"/>
                </c:ext>
              </c:extLst>
            </c:dLbl>
            <c:dLbl>
              <c:idx val="2"/>
              <c:tx>
                <c:rich>
                  <a:bodyPr/>
                  <a:lstStyle/>
                  <a:p>
                    <a:fld id="{7915F6F0-A231-4544-92F0-8337BC008744}" type="VALUE">
                      <a:rPr lang="en-US" b="1">
                        <a:solidFill>
                          <a:srgbClr val="0091DA"/>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FC-4926-87DB-7BC4B56EE05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Unsure</c:v>
                </c:pt>
                <c:pt idx="1">
                  <c:v>Have not switched</c:v>
                </c:pt>
                <c:pt idx="2">
                  <c:v>Switched partly</c:v>
                </c:pt>
                <c:pt idx="3">
                  <c:v>Switched fully</c:v>
                </c:pt>
              </c:strCache>
            </c:strRef>
          </c:cat>
          <c:val>
            <c:numRef>
              <c:f>Sheet1!$B$2:$B$5</c:f>
              <c:numCache>
                <c:formatCode>0%</c:formatCode>
                <c:ptCount val="4"/>
                <c:pt idx="0">
                  <c:v>3.4782608695650002E-2</c:v>
                </c:pt>
                <c:pt idx="1">
                  <c:v>0.46956521739130003</c:v>
                </c:pt>
                <c:pt idx="2">
                  <c:v>0.13913043478260001</c:v>
                </c:pt>
                <c:pt idx="3">
                  <c:v>0.35652173913039997</c:v>
                </c:pt>
              </c:numCache>
            </c:numRef>
          </c:val>
          <c:extLst>
            <c:ext xmlns:c16="http://schemas.microsoft.com/office/drawing/2014/chart" uri="{C3380CC4-5D6E-409C-BE32-E72D297353CC}">
              <c16:uniqueId val="{00000000-A4FC-4926-87DB-7BC4B56EE059}"/>
            </c:ext>
          </c:extLst>
        </c:ser>
        <c:dLbls>
          <c:dLblPos val="outEnd"/>
          <c:showLegendKey val="0"/>
          <c:showVal val="1"/>
          <c:showCatName val="0"/>
          <c:showSerName val="0"/>
          <c:showPercent val="0"/>
          <c:showBubbleSize val="0"/>
        </c:dLbls>
        <c:gapWidth val="50"/>
        <c:axId val="728076207"/>
        <c:axId val="728076687"/>
      </c:barChart>
      <c:catAx>
        <c:axId val="728076207"/>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728076687"/>
        <c:crosses val="autoZero"/>
        <c:auto val="1"/>
        <c:lblAlgn val="ctr"/>
        <c:lblOffset val="100"/>
        <c:noMultiLvlLbl val="0"/>
      </c:catAx>
      <c:valAx>
        <c:axId val="728076687"/>
        <c:scaling>
          <c:orientation val="minMax"/>
        </c:scaling>
        <c:delete val="1"/>
        <c:axPos val="t"/>
        <c:numFmt formatCode="0%" sourceLinked="1"/>
        <c:majorTickMark val="out"/>
        <c:minorTickMark val="none"/>
        <c:tickLblPos val="nextTo"/>
        <c:crossAx val="728076207"/>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11600213475876E-3"/>
          <c:y val="4.1038937744131629E-2"/>
          <c:w val="0.98363370646766168"/>
          <c:h val="0.95083137163548381"/>
        </c:manualLayout>
      </c:layout>
      <c:barChart>
        <c:barDir val="bar"/>
        <c:grouping val="clustered"/>
        <c:varyColors val="0"/>
        <c:ser>
          <c:idx val="1"/>
          <c:order val="0"/>
          <c:spPr>
            <a:solidFill>
              <a:srgbClr val="284159"/>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2-DF9B-4019-BC33-078EC79D37CC}"/>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1-DF9B-4019-BC33-078EC79D37CC}"/>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0-DF9B-4019-BC33-078EC79D37CC}"/>
              </c:ext>
            </c:extLst>
          </c:dPt>
          <c:dLbls>
            <c:dLbl>
              <c:idx val="0"/>
              <c:spPr>
                <a:noFill/>
                <a:ln>
                  <a:noFill/>
                </a:ln>
                <a:effectLst/>
              </c:spPr>
              <c:txPr>
                <a:bodyPr rot="0" spcFirstLastPara="1" vertOverflow="ellipsis" vert="horz" wrap="square" anchor="ctr" anchorCtr="1"/>
                <a:lstStyle/>
                <a:p>
                  <a:pPr>
                    <a:defRPr sz="1197"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DF9B-4019-BC33-078EC79D37CC}"/>
                </c:ext>
              </c:extLst>
            </c:dLbl>
            <c:dLbl>
              <c:idx val="1"/>
              <c:spPr>
                <a:noFill/>
                <a:ln>
                  <a:noFill/>
                </a:ln>
                <a:effectLst/>
              </c:spPr>
              <c:txPr>
                <a:bodyPr rot="0" spcFirstLastPara="1" vertOverflow="ellipsis" vert="horz" wrap="square" anchor="ctr" anchorCtr="1"/>
                <a:lstStyle/>
                <a:p>
                  <a:pPr>
                    <a:defRPr sz="1197"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DF9B-4019-BC33-078EC79D37CC}"/>
                </c:ext>
              </c:extLst>
            </c:dLbl>
            <c:dLbl>
              <c:idx val="2"/>
              <c:spPr>
                <a:noFill/>
                <a:ln>
                  <a:noFill/>
                </a:ln>
                <a:effectLst/>
              </c:spPr>
              <c:txPr>
                <a:bodyPr rot="0" spcFirstLastPara="1" vertOverflow="ellipsis" vert="horz" wrap="square" anchor="ctr" anchorCtr="1"/>
                <a:lstStyle/>
                <a:p>
                  <a:pPr>
                    <a:defRPr sz="1197"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F9B-4019-BC33-078EC79D37CC}"/>
                </c:ext>
              </c:extLst>
            </c:dLbl>
            <c:spPr>
              <a:noFill/>
              <a:ln>
                <a:noFill/>
              </a:ln>
              <a:effectLst/>
            </c:spPr>
            <c:txPr>
              <a:bodyPr rot="0" spcFirstLastPara="1" vertOverflow="ellipsis" vert="horz" wrap="square" anchor="ctr" anchorCtr="1"/>
              <a:lstStyle/>
              <a:p>
                <a:pPr>
                  <a:defRPr sz="1197" b="1" i="0" u="none" strike="noStrike" kern="1200" baseline="0">
                    <a:solidFill>
                      <a:srgbClr val="284159"/>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Sheet1!$A$39:$A$52</c:f>
              <c:strCache>
                <c:ptCount val="14"/>
                <c:pt idx="0">
                  <c:v>No longer have super fund*</c:v>
                </c:pt>
                <c:pt idx="1">
                  <c:v>Don't know enough about them</c:v>
                </c:pt>
                <c:pt idx="2">
                  <c:v>Don't know how to do this</c:v>
                </c:pt>
                <c:pt idx="3">
                  <c:v>Other</c:v>
                </c:pt>
                <c:pt idx="4">
                  <c:v>Plan to switch soon*</c:v>
                </c:pt>
                <c:pt idx="5">
                  <c:v>Tax implications from switching</c:v>
                </c:pt>
                <c:pt idx="6">
                  <c:v>Changing is too complex</c:v>
                </c:pt>
                <c:pt idx="7">
                  <c:v>Want to research better before switching</c:v>
                </c:pt>
                <c:pt idx="8">
                  <c:v>Concerned about current economic conditions</c:v>
                </c:pt>
                <c:pt idx="9">
                  <c:v>Follow financial advice received</c:v>
                </c:pt>
                <c:pt idx="10">
                  <c:v>Don't want to commit to making a decision then later regret</c:v>
                </c:pt>
                <c:pt idx="11">
                  <c:v>Have enough other income that switching is not needed</c:v>
                </c:pt>
                <c:pt idx="12">
                  <c:v>Want to maintain control over superannuation savings</c:v>
                </c:pt>
                <c:pt idx="13">
                  <c:v>Don't have enough superannuation for a pension/annuity</c:v>
                </c:pt>
              </c:strCache>
            </c:strRef>
          </c:cat>
          <c:val>
            <c:numRef>
              <c:f>Sheet1!$B$39:$B$52</c:f>
              <c:numCache>
                <c:formatCode>0%</c:formatCode>
                <c:ptCount val="14"/>
                <c:pt idx="0">
                  <c:v>4.6296296296299999E-2</c:v>
                </c:pt>
                <c:pt idx="1">
                  <c:v>9.2592592592590006E-2</c:v>
                </c:pt>
                <c:pt idx="2">
                  <c:v>0.1111111111111</c:v>
                </c:pt>
                <c:pt idx="3">
                  <c:v>3.7037037037039998E-2</c:v>
                </c:pt>
                <c:pt idx="4">
                  <c:v>9.2592592592590003E-3</c:v>
                </c:pt>
                <c:pt idx="5">
                  <c:v>3.7037037037039998E-2</c:v>
                </c:pt>
                <c:pt idx="6">
                  <c:v>6.4814814814809996E-2</c:v>
                </c:pt>
                <c:pt idx="7">
                  <c:v>6.4814814814809996E-2</c:v>
                </c:pt>
                <c:pt idx="8">
                  <c:v>0.12962962962960001</c:v>
                </c:pt>
                <c:pt idx="9">
                  <c:v>0.12962962962960001</c:v>
                </c:pt>
                <c:pt idx="10">
                  <c:v>0.12962962962960001</c:v>
                </c:pt>
                <c:pt idx="11">
                  <c:v>0.12962962962960001</c:v>
                </c:pt>
                <c:pt idx="12">
                  <c:v>0.17592592592590001</c:v>
                </c:pt>
                <c:pt idx="13">
                  <c:v>0.25</c:v>
                </c:pt>
              </c:numCache>
            </c:numRef>
          </c:val>
          <c:extLst>
            <c:ext xmlns:c16="http://schemas.microsoft.com/office/drawing/2014/chart" uri="{C3380CC4-5D6E-409C-BE32-E72D297353CC}">
              <c16:uniqueId val="{0000000B-DEE4-4F22-AEFA-51AEBEC33CED}"/>
            </c:ext>
          </c:extLst>
        </c:ser>
        <c:dLbls>
          <c:dLblPos val="ctr"/>
          <c:showLegendKey val="0"/>
          <c:showVal val="1"/>
          <c:showCatName val="0"/>
          <c:showSerName val="0"/>
          <c:showPercent val="0"/>
          <c:showBubbleSize val="0"/>
        </c:dLbls>
        <c:gapWidth val="50"/>
        <c:axId val="1612828367"/>
        <c:axId val="1612828847"/>
        <c:extLst/>
      </c:barChart>
      <c:catAx>
        <c:axId val="1612828367"/>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ysClr val="windowText" lastClr="000000"/>
                </a:solidFill>
                <a:latin typeface="+mn-lt"/>
                <a:ea typeface="+mn-ea"/>
                <a:cs typeface="+mn-cs"/>
              </a:defRPr>
            </a:pPr>
            <a:endParaRPr lang="en-US"/>
          </a:p>
        </c:txPr>
        <c:crossAx val="1612828847"/>
        <c:crosses val="autoZero"/>
        <c:auto val="0"/>
        <c:lblAlgn val="ctr"/>
        <c:lblOffset val="100"/>
        <c:noMultiLvlLbl val="0"/>
      </c:catAx>
      <c:valAx>
        <c:axId val="1612828847"/>
        <c:scaling>
          <c:orientation val="minMax"/>
          <c:max val="1"/>
          <c:min val="0"/>
        </c:scaling>
        <c:delete val="1"/>
        <c:axPos val="b"/>
        <c:numFmt formatCode="0%" sourceLinked="1"/>
        <c:majorTickMark val="out"/>
        <c:minorTickMark val="none"/>
        <c:tickLblPos val="nextTo"/>
        <c:crossAx val="1612828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284159"/>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449144212693"/>
          <c:y val="0.14815193063826632"/>
          <c:w val="0.66591147390740424"/>
          <c:h val="0.82605612565888942"/>
        </c:manualLayout>
      </c:layout>
      <c:doughnutChart>
        <c:varyColors val="1"/>
        <c:ser>
          <c:idx val="0"/>
          <c:order val="0"/>
          <c:tx>
            <c:strRef>
              <c:f>Sheet1!$B$1</c:f>
              <c:strCache>
                <c:ptCount val="1"/>
                <c:pt idx="0">
                  <c:v>Retirees</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675A-408B-AF1C-6250E766E8B8}"/>
              </c:ext>
            </c:extLst>
          </c:dPt>
          <c:dPt>
            <c:idx val="1"/>
            <c:bubble3D val="0"/>
            <c:spPr>
              <a:solidFill>
                <a:schemeClr val="bg1">
                  <a:lumMod val="95000"/>
                </a:schemeClr>
              </a:solidFill>
              <a:ln w="28575">
                <a:solidFill>
                  <a:schemeClr val="bg1"/>
                </a:solidFill>
              </a:ln>
              <a:effectLst/>
            </c:spPr>
            <c:extLst>
              <c:ext xmlns:c16="http://schemas.microsoft.com/office/drawing/2014/chart" uri="{C3380CC4-5D6E-409C-BE32-E72D297353CC}">
                <c16:uniqueId val="{00000003-675A-408B-AF1C-6250E766E8B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5A-408B-AF1C-6250E766E8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No/I'm not sure</c:v>
                </c:pt>
              </c:strCache>
            </c:strRef>
          </c:cat>
          <c:val>
            <c:numRef>
              <c:f>Sheet1!$B$2:$B$3</c:f>
              <c:numCache>
                <c:formatCode>0%</c:formatCode>
                <c:ptCount val="2"/>
                <c:pt idx="0">
                  <c:v>0.20683111954460001</c:v>
                </c:pt>
                <c:pt idx="1">
                  <c:v>0.79316888045537992</c:v>
                </c:pt>
              </c:numCache>
            </c:numRef>
          </c:val>
          <c:extLst>
            <c:ext xmlns:c16="http://schemas.microsoft.com/office/drawing/2014/chart" uri="{C3380CC4-5D6E-409C-BE32-E72D297353CC}">
              <c16:uniqueId val="{00000006-675A-408B-AF1C-6250E766E8B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449144212693"/>
          <c:y val="0.14815193063826632"/>
          <c:w val="0.66591147390740424"/>
          <c:h val="0.82605612565888942"/>
        </c:manualLayout>
      </c:layout>
      <c:doughnutChart>
        <c:varyColors val="1"/>
        <c:ser>
          <c:idx val="0"/>
          <c:order val="0"/>
          <c:tx>
            <c:strRef>
              <c:f>Sheet1!$B$1</c:f>
              <c:strCache>
                <c:ptCount val="1"/>
                <c:pt idx="0">
                  <c:v>Unadvised</c:v>
                </c:pt>
              </c:strCache>
            </c:strRef>
          </c:tx>
          <c:spPr>
            <a:ln w="28575">
              <a:solidFill>
                <a:schemeClr val="bg1"/>
              </a:solidFill>
            </a:ln>
          </c:spPr>
          <c:dPt>
            <c:idx val="0"/>
            <c:bubble3D val="0"/>
            <c:spPr>
              <a:solidFill>
                <a:srgbClr val="66B3B3"/>
              </a:solidFill>
              <a:ln w="28575">
                <a:solidFill>
                  <a:schemeClr val="bg1"/>
                </a:solidFill>
              </a:ln>
              <a:effectLst/>
            </c:spPr>
            <c:extLst>
              <c:ext xmlns:c16="http://schemas.microsoft.com/office/drawing/2014/chart" uri="{C3380CC4-5D6E-409C-BE32-E72D297353CC}">
                <c16:uniqueId val="{00000001-3A51-4BB4-B5B5-31A914EBA644}"/>
              </c:ext>
            </c:extLst>
          </c:dPt>
          <c:dPt>
            <c:idx val="1"/>
            <c:bubble3D val="0"/>
            <c:spPr>
              <a:solidFill>
                <a:schemeClr val="bg1">
                  <a:lumMod val="95000"/>
                </a:schemeClr>
              </a:solidFill>
              <a:ln w="28575">
                <a:solidFill>
                  <a:schemeClr val="bg1"/>
                </a:solidFill>
              </a:ln>
              <a:effectLst/>
            </c:spPr>
            <c:extLst>
              <c:ext xmlns:c16="http://schemas.microsoft.com/office/drawing/2014/chart" uri="{C3380CC4-5D6E-409C-BE32-E72D297353CC}">
                <c16:uniqueId val="{00000003-3A51-4BB4-B5B5-31A914EBA64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51-4BB4-B5B5-31A914EBA64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No/I'm not sure</c:v>
                </c:pt>
              </c:strCache>
            </c:strRef>
          </c:cat>
          <c:val>
            <c:numRef>
              <c:f>Sheet1!$B$2:$B$3</c:f>
              <c:numCache>
                <c:formatCode>0%</c:formatCode>
                <c:ptCount val="2"/>
                <c:pt idx="0">
                  <c:v>0.32916666666670003</c:v>
                </c:pt>
                <c:pt idx="1">
                  <c:v>0.67083333333332995</c:v>
                </c:pt>
              </c:numCache>
            </c:numRef>
          </c:val>
          <c:extLst>
            <c:ext xmlns:c16="http://schemas.microsoft.com/office/drawing/2014/chart" uri="{C3380CC4-5D6E-409C-BE32-E72D297353CC}">
              <c16:uniqueId val="{00000006-3A51-4BB4-B5B5-31A914EBA644}"/>
            </c:ext>
          </c:extLst>
        </c:ser>
        <c:dLbls>
          <c:showLegendKey val="0"/>
          <c:showVal val="0"/>
          <c:showCatName val="0"/>
          <c:showSerName val="0"/>
          <c:showPercent val="0"/>
          <c:showBubbleSize val="0"/>
          <c:showLeaderLines val="1"/>
        </c:dLbls>
        <c:firstSliceAng val="0"/>
        <c:holeSize val="60"/>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6773046064946"/>
          <c:y val="0.12979793259795303"/>
          <c:w val="0.66591147390740424"/>
          <c:h val="0.82605612565888942"/>
        </c:manualLayout>
      </c:layout>
      <c:doughnutChart>
        <c:varyColors val="1"/>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title>
      <c:tx>
        <c:rich>
          <a:bodyPr/>
          <a:lstStyle/>
          <a:p>
            <a:pPr>
              <a:defRPr sz="1600" b="1"/>
            </a:pPr>
            <a:r>
              <a:rPr lang="en-US" sz="1600" b="1"/>
              <a:t>Preparedness and Satisfaction Scores</a:t>
            </a:r>
          </a:p>
        </c:rich>
      </c:tx>
      <c:overlay val="0"/>
    </c:title>
    <c:autoTitleDeleted val="0"/>
    <c:plotArea>
      <c:layout/>
      <c:barChart>
        <c:barDir val="col"/>
        <c:grouping val="clustered"/>
        <c:varyColors val="0"/>
        <c:ser>
          <c:idx val="0"/>
          <c:order val="0"/>
          <c:tx>
            <c:strRef>
              <c:f>Sheet1!$B$1</c:f>
              <c:strCache>
                <c:ptCount val="1"/>
                <c:pt idx="0">
                  <c:v>Industry</c:v>
                </c:pt>
              </c:strCache>
            </c:strRef>
          </c:tx>
          <c:invertIfNegative val="0"/>
          <c:dLbls>
            <c:numFmt formatCode="0.0" sourceLinked="0"/>
            <c:spPr>
              <a:noFill/>
              <a:ln>
                <a:noFill/>
              </a:ln>
            </c:spPr>
            <c:txPr>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Retirement Preparedness Score
(Pre-retirees)</c:v>
                </c:pt>
                <c:pt idx="1">
                  <c:v>Retirement Satisfaction Score
(Retirees)</c:v>
                </c:pt>
              </c:strCache>
            </c:strRef>
          </c:cat>
          <c:val>
            <c:numRef>
              <c:f>Sheet1!$B$2:$B$3</c:f>
              <c:numCache>
                <c:formatCode>General</c:formatCode>
                <c:ptCount val="2"/>
                <c:pt idx="0">
                  <c:v>47.3</c:v>
                </c:pt>
                <c:pt idx="1">
                  <c:v>54.4</c:v>
                </c:pt>
              </c:numCache>
            </c:numRef>
          </c:val>
          <c:extLst>
            <c:ext xmlns:c16="http://schemas.microsoft.com/office/drawing/2014/chart" uri="{C3380CC4-5D6E-409C-BE32-E72D297353CC}">
              <c16:uniqueId val="{00000000-7E3E-49F1-9987-691148C38542}"/>
            </c:ext>
          </c:extLst>
        </c:ser>
        <c:ser>
          <c:idx val="1"/>
          <c:order val="1"/>
          <c:tx>
            <c:strRef>
              <c:f>Sheet1!$C$1</c:f>
              <c:strCache>
                <c:ptCount val="1"/>
                <c:pt idx="0">
                  <c:v>Retail</c:v>
                </c:pt>
              </c:strCache>
            </c:strRef>
          </c:tx>
          <c:invertIfNegative val="0"/>
          <c:dLbls>
            <c:numFmt formatCode="0.0" sourceLinked="0"/>
            <c:spPr>
              <a:noFill/>
              <a:ln>
                <a:noFill/>
              </a:ln>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Retirement Preparedness Score
(Pre-retirees)</c:v>
                </c:pt>
                <c:pt idx="1">
                  <c:v>Retirement Satisfaction Score
(Retirees)</c:v>
                </c:pt>
              </c:strCache>
            </c:strRef>
          </c:cat>
          <c:val>
            <c:numRef>
              <c:f>Sheet1!$C$2:$C$3</c:f>
              <c:numCache>
                <c:formatCode>General</c:formatCode>
                <c:ptCount val="2"/>
                <c:pt idx="0">
                  <c:v>50.6</c:v>
                </c:pt>
                <c:pt idx="1">
                  <c:v>60.1</c:v>
                </c:pt>
              </c:numCache>
            </c:numRef>
          </c:val>
          <c:extLst>
            <c:ext xmlns:c16="http://schemas.microsoft.com/office/drawing/2014/chart" uri="{C3380CC4-5D6E-409C-BE32-E72D297353CC}">
              <c16:uniqueId val="{00000001-7E3E-49F1-9987-691148C38542}"/>
            </c:ext>
          </c:extLst>
        </c:ser>
        <c:dLbls>
          <c:showLegendKey val="0"/>
          <c:showVal val="0"/>
          <c:showCatName val="0"/>
          <c:showSerName val="0"/>
          <c:showPercent val="0"/>
          <c:showBubbleSize val="0"/>
        </c:dLbls>
        <c:gapWidth val="80"/>
        <c:overlap val="-10"/>
        <c:axId val="111111111"/>
        <c:axId val="222222222"/>
      </c:barChart>
      <c:catAx>
        <c:axId val="111111111"/>
        <c:scaling>
          <c:orientation val="minMax"/>
        </c:scaling>
        <c:delete val="0"/>
        <c:axPos val="b"/>
        <c:numFmt formatCode="General" sourceLinked="0"/>
        <c:majorTickMark val="none"/>
        <c:minorTickMark val="none"/>
        <c:tickLblPos val="nextTo"/>
        <c:txPr>
          <a:bodyPr/>
          <a:lstStyle/>
          <a:p>
            <a:pPr>
              <a:defRPr sz="1400" b="1"/>
            </a:pPr>
            <a:endParaRPr lang="en-US"/>
          </a:p>
        </c:txPr>
        <c:crossAx val="222222222"/>
        <c:crosses val="autoZero"/>
        <c:auto val="1"/>
        <c:lblAlgn val="ctr"/>
        <c:lblOffset val="100"/>
        <c:noMultiLvlLbl val="1"/>
      </c:catAx>
      <c:valAx>
        <c:axId val="222222222"/>
        <c:scaling>
          <c:orientation val="minMax"/>
          <c:max val="80"/>
          <c:min val="0"/>
        </c:scaling>
        <c:delete val="0"/>
        <c:axPos val="l"/>
        <c:numFmt formatCode="General" sourceLinked="1"/>
        <c:majorTickMark val="out"/>
        <c:minorTickMark val="none"/>
        <c:tickLblPos val="nextTo"/>
        <c:txPr>
          <a:bodyPr/>
          <a:lstStyle/>
          <a:p>
            <a:pPr>
              <a:defRPr sz="1400"/>
            </a:pPr>
            <a:endParaRPr lang="en-US"/>
          </a:p>
        </c:txPr>
        <c:crossAx val="111111111"/>
        <c:crosses val="autoZero"/>
        <c:crossBetween val="between"/>
      </c:valAx>
    </c:plotArea>
    <c:legend>
      <c:legendPos val="t"/>
      <c:legendEntry>
        <c:idx val="0"/>
        <c:txPr>
          <a:bodyPr/>
          <a:lstStyle/>
          <a:p>
            <a:pPr>
              <a:defRPr sz="1400" b="1">
                <a:solidFill>
                  <a:schemeClr val="accent1"/>
                </a:solidFill>
              </a:defRPr>
            </a:pPr>
            <a:endParaRPr lang="en-US"/>
          </a:p>
        </c:txPr>
      </c:legendEntry>
      <c:legendEntry>
        <c:idx val="1"/>
        <c:txPr>
          <a:bodyPr/>
          <a:lstStyle/>
          <a:p>
            <a:pPr>
              <a:defRPr sz="1400" b="1"/>
            </a:pPr>
            <a:endParaRPr lang="en-US"/>
          </a:p>
        </c:txPr>
      </c:legendEntry>
      <c:overlay val="0"/>
      <c:txPr>
        <a:bodyPr/>
        <a:lstStyle/>
        <a:p>
          <a:pPr>
            <a:defRPr sz="1400"/>
          </a:pPr>
          <a:endParaRPr lang="en-US"/>
        </a:p>
      </c:txPr>
    </c:legend>
    <c:plotVisOnly val="1"/>
    <c:dispBlanksAs val="zero"/>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449144212693"/>
          <c:y val="0.14815193063826632"/>
          <c:w val="0.66591147390740424"/>
          <c:h val="0.82605612565888942"/>
        </c:manualLayout>
      </c:layout>
      <c:doughnutChart>
        <c:varyColors val="1"/>
        <c:ser>
          <c:idx val="0"/>
          <c:order val="0"/>
          <c:spPr>
            <a:ln w="28575">
              <a:solidFill>
                <a:schemeClr val="bg1"/>
              </a:solidFill>
            </a:ln>
          </c:spPr>
          <c:dPt>
            <c:idx val="0"/>
            <c:bubble3D val="0"/>
            <c:spPr>
              <a:solidFill>
                <a:srgbClr val="008080"/>
              </a:solidFill>
              <a:ln w="28575">
                <a:solidFill>
                  <a:schemeClr val="bg1"/>
                </a:solidFill>
              </a:ln>
              <a:effectLst/>
            </c:spPr>
            <c:extLst>
              <c:ext xmlns:c16="http://schemas.microsoft.com/office/drawing/2014/chart" uri="{C3380CC4-5D6E-409C-BE32-E72D297353CC}">
                <c16:uniqueId val="{00000001-27FF-48D7-9605-33D891F2B324}"/>
              </c:ext>
            </c:extLst>
          </c:dPt>
          <c:dPt>
            <c:idx val="1"/>
            <c:bubble3D val="0"/>
            <c:spPr>
              <a:solidFill>
                <a:schemeClr val="bg1">
                  <a:lumMod val="95000"/>
                </a:schemeClr>
              </a:solidFill>
              <a:ln w="28575">
                <a:solidFill>
                  <a:schemeClr val="bg1"/>
                </a:solidFill>
              </a:ln>
              <a:effectLst/>
            </c:spPr>
            <c:extLst>
              <c:ext xmlns:c16="http://schemas.microsoft.com/office/drawing/2014/chart" uri="{C3380CC4-5D6E-409C-BE32-E72D297353CC}">
                <c16:uniqueId val="{00000003-27FF-48D7-9605-33D891F2B324}"/>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FF-48D7-9605-33D891F2B32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No/I'm not sure</c:v>
                </c:pt>
              </c:strCache>
            </c:strRef>
          </c:cat>
          <c:val>
            <c:numRef>
              <c:f>Sheet1!$B$2:$B$3</c:f>
              <c:numCache>
                <c:formatCode>0%</c:formatCode>
                <c:ptCount val="2"/>
                <c:pt idx="0">
                  <c:v>0.38078291814949999</c:v>
                </c:pt>
                <c:pt idx="1">
                  <c:v>0.61921708185049007</c:v>
                </c:pt>
              </c:numCache>
            </c:numRef>
          </c:val>
          <c:extLst>
            <c:ext xmlns:c16="http://schemas.microsoft.com/office/drawing/2014/chart" uri="{C3380CC4-5D6E-409C-BE32-E72D297353CC}">
              <c16:uniqueId val="{00000006-27FF-48D7-9605-33D891F2B324}"/>
            </c:ext>
          </c:extLst>
        </c:ser>
        <c:dLbls>
          <c:showLegendKey val="0"/>
          <c:showVal val="0"/>
          <c:showCatName val="0"/>
          <c:showSerName val="0"/>
          <c:showPercent val="0"/>
          <c:showBubbleSize val="0"/>
          <c:showLeaderLines val="1"/>
        </c:dLbls>
        <c:firstSliceAng val="0"/>
        <c:holeSize val="60"/>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56773046064946"/>
          <c:y val="0.12979793259795303"/>
          <c:w val="0.66591147390740424"/>
          <c:h val="0.82605612565888942"/>
        </c:manualLayout>
      </c:layout>
      <c:doughnutChart>
        <c:varyColors val="1"/>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0449144212693"/>
          <c:y val="0.14815193063826632"/>
          <c:w val="0.66591147390740424"/>
          <c:h val="0.82605612565888942"/>
        </c:manualLayout>
      </c:layout>
      <c:doughnutChart>
        <c:varyColors val="1"/>
        <c:ser>
          <c:idx val="0"/>
          <c:order val="0"/>
          <c:tx>
            <c:strRef>
              <c:f>Sheet1!$B$1</c:f>
              <c:strCache>
                <c:ptCount val="1"/>
                <c:pt idx="0">
                  <c:v>Pre-retirees</c:v>
                </c:pt>
              </c:strCache>
            </c:strRef>
          </c:tx>
          <c:spPr>
            <a:ln w="28575">
              <a:solidFill>
                <a:schemeClr val="bg1"/>
              </a:solidFill>
            </a:ln>
          </c:spPr>
          <c:dPt>
            <c:idx val="0"/>
            <c:bubble3D val="0"/>
            <c:spPr>
              <a:solidFill>
                <a:srgbClr val="33A7E1"/>
              </a:solidFill>
              <a:ln w="28575">
                <a:solidFill>
                  <a:schemeClr val="bg1"/>
                </a:solidFill>
              </a:ln>
              <a:effectLst/>
            </c:spPr>
            <c:extLst>
              <c:ext xmlns:c16="http://schemas.microsoft.com/office/drawing/2014/chart" uri="{C3380CC4-5D6E-409C-BE32-E72D297353CC}">
                <c16:uniqueId val="{00000001-9A18-4E99-934A-E681CC5BADBB}"/>
              </c:ext>
            </c:extLst>
          </c:dPt>
          <c:dPt>
            <c:idx val="1"/>
            <c:bubble3D val="0"/>
            <c:spPr>
              <a:solidFill>
                <a:schemeClr val="bg1">
                  <a:lumMod val="95000"/>
                </a:schemeClr>
              </a:solidFill>
              <a:ln w="28575">
                <a:solidFill>
                  <a:schemeClr val="bg1"/>
                </a:solidFill>
              </a:ln>
              <a:effectLst/>
            </c:spPr>
            <c:extLst>
              <c:ext xmlns:c16="http://schemas.microsoft.com/office/drawing/2014/chart" uri="{C3380CC4-5D6E-409C-BE32-E72D297353CC}">
                <c16:uniqueId val="{00000003-9A18-4E99-934A-E681CC5BADB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18-4E99-934A-E681CC5BADB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Yes</c:v>
                </c:pt>
                <c:pt idx="1">
                  <c:v>No/I'm not sure</c:v>
                </c:pt>
              </c:strCache>
            </c:strRef>
          </c:cat>
          <c:val>
            <c:numRef>
              <c:f>Sheet1!$B$2:$B$3</c:f>
              <c:numCache>
                <c:formatCode>0%</c:formatCode>
                <c:ptCount val="2"/>
                <c:pt idx="0">
                  <c:v>0.49578059071730002</c:v>
                </c:pt>
                <c:pt idx="1">
                  <c:v>0.50421940928270004</c:v>
                </c:pt>
              </c:numCache>
            </c:numRef>
          </c:val>
          <c:extLst>
            <c:ext xmlns:c16="http://schemas.microsoft.com/office/drawing/2014/chart" uri="{C3380CC4-5D6E-409C-BE32-E72D297353CC}">
              <c16:uniqueId val="{00000004-9A18-4E99-934A-E681CC5BADBB}"/>
            </c:ext>
          </c:extLst>
        </c:ser>
        <c:dLbls>
          <c:showLegendKey val="0"/>
          <c:showVal val="0"/>
          <c:showCatName val="0"/>
          <c:showSerName val="0"/>
          <c:showPercent val="0"/>
          <c:showBubbleSize val="0"/>
          <c:showLeaderLines val="1"/>
        </c:dLbls>
        <c:firstSliceAng val="0"/>
        <c:holeSize val="60"/>
      </c:doughnutChart>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Yes</c:v>
                </c:pt>
              </c:strCache>
            </c:strRef>
          </c:tx>
          <c:spPr>
            <a:solidFill>
              <a:srgbClr val="009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70 years old and above</c:v>
                </c:pt>
                <c:pt idx="1">
                  <c:v>65-69 years old</c:v>
                </c:pt>
                <c:pt idx="2">
                  <c:v>60-64 years old</c:v>
                </c:pt>
                <c:pt idx="3">
                  <c:v>55-59 years old</c:v>
                </c:pt>
                <c:pt idx="4">
                  <c:v>50-54 years old</c:v>
                </c:pt>
                <c:pt idx="5">
                  <c:v>45-49 years old</c:v>
                </c:pt>
              </c:strCache>
            </c:strRef>
          </c:cat>
          <c:val>
            <c:numRef>
              <c:f>Sheet1!$B$2:$B$7</c:f>
              <c:numCache>
                <c:formatCode>0%</c:formatCode>
                <c:ptCount val="6"/>
                <c:pt idx="0">
                  <c:v>0.13468013468010001</c:v>
                </c:pt>
                <c:pt idx="1">
                  <c:v>0.2983870967742</c:v>
                </c:pt>
                <c:pt idx="2">
                  <c:v>0.35658914728680002</c:v>
                </c:pt>
                <c:pt idx="3">
                  <c:v>0.41496598639459997</c:v>
                </c:pt>
                <c:pt idx="4">
                  <c:v>0.48951048951050002</c:v>
                </c:pt>
                <c:pt idx="5">
                  <c:v>0.55900621118009997</c:v>
                </c:pt>
              </c:numCache>
            </c:numRef>
          </c:val>
          <c:extLst>
            <c:ext xmlns:c16="http://schemas.microsoft.com/office/drawing/2014/chart" uri="{C3380CC4-5D6E-409C-BE32-E72D297353CC}">
              <c16:uniqueId val="{00000000-88C3-41B6-9DBB-722FFEEF811B}"/>
            </c:ext>
          </c:extLst>
        </c:ser>
        <c:ser>
          <c:idx val="1"/>
          <c:order val="1"/>
          <c:tx>
            <c:strRef>
              <c:f>Sheet1!$C$1</c:f>
              <c:strCache>
                <c:ptCount val="1"/>
                <c:pt idx="0">
                  <c:v>No/I'm not sure</c:v>
                </c:pt>
              </c:strCache>
            </c:strRef>
          </c:tx>
          <c:spPr>
            <a:solidFill>
              <a:schemeClr val="bg1">
                <a:lumMod val="95000"/>
              </a:schemeClr>
            </a:solidFill>
            <a:ln>
              <a:noFill/>
            </a:ln>
            <a:effectLst/>
          </c:spPr>
          <c:invertIfNegative val="0"/>
          <c:cat>
            <c:strRef>
              <c:f>Sheet1!$A$2:$A$7</c:f>
              <c:strCache>
                <c:ptCount val="6"/>
                <c:pt idx="0">
                  <c:v>70 years old and above</c:v>
                </c:pt>
                <c:pt idx="1">
                  <c:v>65-69 years old</c:v>
                </c:pt>
                <c:pt idx="2">
                  <c:v>60-64 years old</c:v>
                </c:pt>
                <c:pt idx="3">
                  <c:v>55-59 years old</c:v>
                </c:pt>
                <c:pt idx="4">
                  <c:v>50-54 years old</c:v>
                </c:pt>
                <c:pt idx="5">
                  <c:v>45-49 years old</c:v>
                </c:pt>
              </c:strCache>
            </c:strRef>
          </c:cat>
          <c:val>
            <c:numRef>
              <c:f>Sheet1!$C$2:$C$7</c:f>
              <c:numCache>
                <c:formatCode>0%</c:formatCode>
                <c:ptCount val="6"/>
                <c:pt idx="0">
                  <c:v>0.86531986531990002</c:v>
                </c:pt>
                <c:pt idx="1">
                  <c:v>0.70161290322580006</c:v>
                </c:pt>
                <c:pt idx="2">
                  <c:v>0.64341085271319998</c:v>
                </c:pt>
                <c:pt idx="3">
                  <c:v>0.58503401360539997</c:v>
                </c:pt>
                <c:pt idx="4">
                  <c:v>0.51048951048949998</c:v>
                </c:pt>
                <c:pt idx="5">
                  <c:v>0.44099378881990003</c:v>
                </c:pt>
              </c:numCache>
            </c:numRef>
          </c:val>
          <c:extLst>
            <c:ext xmlns:c16="http://schemas.microsoft.com/office/drawing/2014/chart" uri="{C3380CC4-5D6E-409C-BE32-E72D297353CC}">
              <c16:uniqueId val="{00000000-5CE5-422B-9CBA-12ADC58B3811}"/>
            </c:ext>
          </c:extLst>
        </c:ser>
        <c:dLbls>
          <c:showLegendKey val="0"/>
          <c:showVal val="0"/>
          <c:showCatName val="0"/>
          <c:showSerName val="0"/>
          <c:showPercent val="0"/>
          <c:showBubbleSize val="0"/>
        </c:dLbls>
        <c:gapWidth val="50"/>
        <c:overlap val="100"/>
        <c:axId val="1612828367"/>
        <c:axId val="1612828847"/>
        <c:extLst/>
      </c:barChart>
      <c:catAx>
        <c:axId val="1612828367"/>
        <c:scaling>
          <c:orientation val="minMax"/>
        </c:scaling>
        <c:delete val="0"/>
        <c:axPos val="l"/>
        <c:numFmt formatCode="General" sourceLinked="1"/>
        <c:majorTickMark val="out"/>
        <c:minorTickMark val="none"/>
        <c:tickLblPos val="nextTo"/>
        <c:spPr>
          <a:noFill/>
          <a:ln w="9525" cap="flat" cmpd="sng" algn="ctr">
            <a:noFill/>
            <a:round/>
            <a:headEnd type="oval"/>
            <a:tailEnd type="oval"/>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1612828847"/>
        <c:crosses val="autoZero"/>
        <c:auto val="1"/>
        <c:lblAlgn val="ctr"/>
        <c:lblOffset val="100"/>
        <c:noMultiLvlLbl val="0"/>
      </c:catAx>
      <c:valAx>
        <c:axId val="1612828847"/>
        <c:scaling>
          <c:orientation val="minMax"/>
          <c:max val="1"/>
        </c:scaling>
        <c:delete val="1"/>
        <c:axPos val="b"/>
        <c:numFmt formatCode="0%" sourceLinked="1"/>
        <c:majorTickMark val="out"/>
        <c:minorTickMark val="none"/>
        <c:tickLblPos val="nextTo"/>
        <c:crossAx val="1612828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63521271071064"/>
          <c:y val="0.12563364225997992"/>
          <c:w val="0.49372782947586097"/>
          <c:h val="0.84202444187622927"/>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B-F8F7-48A2-9507-CEE6E0069B66}"/>
              </c:ext>
            </c:extLst>
          </c:dPt>
          <c:cat>
            <c:strRef>
              <c:f>Sheet1!$A$2:$A$6</c:f>
              <c:strCache>
                <c:ptCount val="5"/>
                <c:pt idx="0">
                  <c:v>I’m not sure</c:v>
                </c:pt>
                <c:pt idx="1">
                  <c:v>More than 12 months ago</c:v>
                </c:pt>
                <c:pt idx="2">
                  <c:v>More than 3 months to 12 months ago</c:v>
                </c:pt>
                <c:pt idx="3">
                  <c:v>1 to 3 months ago</c:v>
                </c:pt>
                <c:pt idx="4">
                  <c:v>In the last 4 weeks</c:v>
                </c:pt>
              </c:strCache>
            </c:strRef>
          </c:cat>
          <c:val>
            <c:numRef>
              <c:f>Sheet1!$B$2:$B$6</c:f>
              <c:numCache>
                <c:formatCode>0.00%</c:formatCode>
                <c:ptCount val="5"/>
                <c:pt idx="0">
                  <c:v>1.453488372093E-2</c:v>
                </c:pt>
                <c:pt idx="1">
                  <c:v>2.3255813953489999E-2</c:v>
                </c:pt>
                <c:pt idx="2">
                  <c:v>7.2674418604650001E-2</c:v>
                </c:pt>
                <c:pt idx="3">
                  <c:v>0.1308139534884</c:v>
                </c:pt>
                <c:pt idx="4">
                  <c:v>0.75872093023260001</c:v>
                </c:pt>
              </c:numCache>
            </c:numRef>
          </c:val>
          <c:extLst>
            <c:ext xmlns:c16="http://schemas.microsoft.com/office/drawing/2014/chart" uri="{C3380CC4-5D6E-409C-BE32-E72D297353CC}">
              <c16:uniqueId val="{00000000-B3B1-478D-8DB2-9CC31B7EA963}"/>
            </c:ext>
          </c:extLst>
        </c:ser>
        <c:ser>
          <c:idx val="1"/>
          <c:order val="1"/>
          <c:tx>
            <c:strRef>
              <c:f>Sheet1!$C$1</c:f>
              <c:strCache>
                <c:ptCount val="1"/>
                <c:pt idx="0">
                  <c:v>WhiteSpace</c:v>
                </c:pt>
              </c:strCache>
            </c:strRef>
          </c:tx>
          <c:spPr>
            <a:solidFill>
              <a:schemeClr val="bg1"/>
            </a:solidFill>
            <a:ln>
              <a:noFill/>
            </a:ln>
            <a:effectLst/>
          </c:spPr>
          <c:invertIfNegative val="0"/>
          <c:dPt>
            <c:idx val="0"/>
            <c:invertIfNegative val="0"/>
            <c:bubble3D val="0"/>
            <c:spPr>
              <a:solidFill>
                <a:schemeClr val="bg1">
                  <a:alpha val="0"/>
                </a:schemeClr>
              </a:solidFill>
              <a:ln>
                <a:noFill/>
              </a:ln>
              <a:effectLst/>
            </c:spPr>
            <c:extLst>
              <c:ext xmlns:c16="http://schemas.microsoft.com/office/drawing/2014/chart" uri="{C3380CC4-5D6E-409C-BE32-E72D297353CC}">
                <c16:uniqueId val="{00000001-56C5-4E49-9437-58228DB64F3D}"/>
              </c:ext>
            </c:extLst>
          </c:dPt>
          <c:dPt>
            <c:idx val="1"/>
            <c:invertIfNegative val="0"/>
            <c:bubble3D val="0"/>
            <c:spPr>
              <a:solidFill>
                <a:schemeClr val="bg1">
                  <a:alpha val="0"/>
                </a:schemeClr>
              </a:solidFill>
              <a:ln>
                <a:noFill/>
              </a:ln>
              <a:effectLst/>
            </c:spPr>
            <c:extLst>
              <c:ext xmlns:c16="http://schemas.microsoft.com/office/drawing/2014/chart" uri="{C3380CC4-5D6E-409C-BE32-E72D297353CC}">
                <c16:uniqueId val="{00000002-56C5-4E49-9437-58228DB64F3D}"/>
              </c:ext>
            </c:extLst>
          </c:dPt>
          <c:dPt>
            <c:idx val="2"/>
            <c:invertIfNegative val="0"/>
            <c:bubble3D val="0"/>
            <c:spPr>
              <a:solidFill>
                <a:schemeClr val="bg1">
                  <a:alpha val="0"/>
                </a:schemeClr>
              </a:solidFill>
              <a:ln>
                <a:noFill/>
              </a:ln>
              <a:effectLst/>
            </c:spPr>
            <c:extLst>
              <c:ext xmlns:c16="http://schemas.microsoft.com/office/drawing/2014/chart" uri="{C3380CC4-5D6E-409C-BE32-E72D297353CC}">
                <c16:uniqueId val="{00000003-56C5-4E49-9437-58228DB64F3D}"/>
              </c:ext>
            </c:extLst>
          </c:dPt>
          <c:dPt>
            <c:idx val="3"/>
            <c:invertIfNegative val="0"/>
            <c:bubble3D val="0"/>
            <c:spPr>
              <a:solidFill>
                <a:schemeClr val="bg1">
                  <a:alpha val="0"/>
                </a:schemeClr>
              </a:solidFill>
              <a:ln>
                <a:noFill/>
              </a:ln>
              <a:effectLst/>
            </c:spPr>
            <c:extLst>
              <c:ext xmlns:c16="http://schemas.microsoft.com/office/drawing/2014/chart" uri="{C3380CC4-5D6E-409C-BE32-E72D297353CC}">
                <c16:uniqueId val="{00000004-56C5-4E49-9437-58228DB64F3D}"/>
              </c:ext>
            </c:extLst>
          </c:dPt>
          <c:dPt>
            <c:idx val="4"/>
            <c:invertIfNegative val="0"/>
            <c:bubble3D val="0"/>
            <c:spPr>
              <a:solidFill>
                <a:schemeClr val="bg1">
                  <a:alpha val="0"/>
                </a:schemeClr>
              </a:solidFill>
              <a:ln>
                <a:noFill/>
              </a:ln>
              <a:effectLst/>
            </c:spPr>
            <c:extLst>
              <c:ext xmlns:c16="http://schemas.microsoft.com/office/drawing/2014/chart" uri="{C3380CC4-5D6E-409C-BE32-E72D297353CC}">
                <c16:uniqueId val="{00000005-56C5-4E49-9437-58228DB64F3D}"/>
              </c:ext>
            </c:extLst>
          </c:dPt>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r>
                      <a:rPr lang="en-US">
                        <a:solidFill>
                          <a:schemeClr val="accent3"/>
                        </a:solidFill>
                      </a:rPr>
                      <a:t>1%</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C5-4E49-9437-58228DB64F3D}"/>
                </c:ext>
              </c:extLst>
            </c:dLbl>
            <c:dLbl>
              <c:idx val="1"/>
              <c:tx>
                <c:rich>
                  <a:bodyPr/>
                  <a:lstStyle/>
                  <a:p>
                    <a:r>
                      <a:rPr lang="en-US"/>
                      <a:t>2%</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C5-4E49-9437-58228DB64F3D}"/>
                </c:ext>
              </c:extLst>
            </c:dLbl>
            <c:dLbl>
              <c:idx val="2"/>
              <c:tx>
                <c:rich>
                  <a:bodyPr/>
                  <a:lstStyle/>
                  <a:p>
                    <a:r>
                      <a:rPr lang="en-US"/>
                      <a:t>7%</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C5-4E49-9437-58228DB64F3D}"/>
                </c:ext>
              </c:extLst>
            </c:dLbl>
            <c:dLbl>
              <c:idx val="3"/>
              <c:tx>
                <c:rich>
                  <a:bodyPr/>
                  <a:lstStyle/>
                  <a:p>
                    <a:r>
                      <a:rPr lang="en-US"/>
                      <a:t>13%</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6C5-4E49-9437-58228DB64F3D}"/>
                </c:ext>
              </c:extLst>
            </c:dLbl>
            <c:dLbl>
              <c:idx val="4"/>
              <c:tx>
                <c:rich>
                  <a:bodyPr/>
                  <a:lstStyle/>
                  <a:p>
                    <a:r>
                      <a:rPr lang="en-US"/>
                      <a:t>76%</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56C5-4E49-9437-58228DB64F3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 not sure</c:v>
                </c:pt>
                <c:pt idx="1">
                  <c:v>More than 12 months ago</c:v>
                </c:pt>
                <c:pt idx="2">
                  <c:v>More than 3 months to 12 months ago</c:v>
                </c:pt>
                <c:pt idx="3">
                  <c:v>1 to 3 months ago</c:v>
                </c:pt>
                <c:pt idx="4">
                  <c:v>In the last 4 weeks</c:v>
                </c:pt>
              </c:strCache>
            </c:strRef>
          </c:cat>
          <c:val>
            <c:numRef>
              <c:f>Sheet1!$C$2:$C$6</c:f>
              <c:numCache>
                <c:formatCode>0.00%</c:formatCode>
                <c:ptCount val="5"/>
                <c:pt idx="0">
                  <c:v>0.98546511627906996</c:v>
                </c:pt>
                <c:pt idx="1">
                  <c:v>0.97674418604651003</c:v>
                </c:pt>
                <c:pt idx="2">
                  <c:v>0.92732558139535004</c:v>
                </c:pt>
                <c:pt idx="3">
                  <c:v>0.86918604651160003</c:v>
                </c:pt>
                <c:pt idx="4">
                  <c:v>0.24127906976739999</c:v>
                </c:pt>
              </c:numCache>
            </c:numRef>
          </c:val>
          <c:extLst>
            <c:ext xmlns:c16="http://schemas.microsoft.com/office/drawing/2014/chart" uri="{C3380CC4-5D6E-409C-BE32-E72D297353CC}">
              <c16:uniqueId val="{00000000-56C5-4E49-9437-58228DB64F3D}"/>
            </c:ext>
          </c:extLst>
        </c:ser>
        <c:dLbls>
          <c:showLegendKey val="0"/>
          <c:showVal val="0"/>
          <c:showCatName val="0"/>
          <c:showSerName val="0"/>
          <c:showPercent val="0"/>
          <c:showBubbleSize val="0"/>
        </c:dLbls>
        <c:gapWidth val="50"/>
        <c:overlap val="100"/>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scaling>
        <c:delete val="1"/>
        <c:axPos val="b"/>
        <c:numFmt formatCode="0%" sourceLinked="1"/>
        <c:majorTickMark val="none"/>
        <c:minorTickMark val="none"/>
        <c:tickLblPos val="nextTo"/>
        <c:crossAx val="1758011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963521271071064"/>
          <c:y val="0.12563364225997992"/>
          <c:w val="0.49372782947586097"/>
          <c:h val="0.84202444187622927"/>
        </c:manualLayout>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0-68B1-42B4-A8C7-20CF23D8410C}"/>
              </c:ext>
            </c:extLst>
          </c:dPt>
          <c:cat>
            <c:strRef>
              <c:f>Sheet1!$A$2:$A$6</c:f>
              <c:strCache>
                <c:ptCount val="5"/>
                <c:pt idx="0">
                  <c:v>Never for superannuation/retirement</c:v>
                </c:pt>
                <c:pt idx="1">
                  <c:v>More than 12 months ago</c:v>
                </c:pt>
                <c:pt idx="2">
                  <c:v>More than 3 months to 12 months ago</c:v>
                </c:pt>
                <c:pt idx="3">
                  <c:v>1 to 3 months ago</c:v>
                </c:pt>
                <c:pt idx="4">
                  <c:v>In the last 4 weeks</c:v>
                </c:pt>
              </c:strCache>
            </c:strRef>
          </c:cat>
          <c:val>
            <c:numRef>
              <c:f>Sheet1!$B$2:$B$6</c:f>
              <c:numCache>
                <c:formatCode>0.00%</c:formatCode>
                <c:ptCount val="5"/>
                <c:pt idx="0">
                  <c:v>0.64244186046509999</c:v>
                </c:pt>
                <c:pt idx="1">
                  <c:v>3.7790697674419997E-2</c:v>
                </c:pt>
                <c:pt idx="2">
                  <c:v>8.7209302325579996E-2</c:v>
                </c:pt>
                <c:pt idx="3">
                  <c:v>8.1395348837210002E-2</c:v>
                </c:pt>
                <c:pt idx="4">
                  <c:v>0.1511627906977</c:v>
                </c:pt>
              </c:numCache>
            </c:numRef>
          </c:val>
          <c:extLst>
            <c:ext xmlns:c16="http://schemas.microsoft.com/office/drawing/2014/chart" uri="{C3380CC4-5D6E-409C-BE32-E72D297353CC}">
              <c16:uniqueId val="{00000001-2252-4329-A6EA-7FFA93608C91}"/>
            </c:ext>
          </c:extLst>
        </c:ser>
        <c:ser>
          <c:idx val="1"/>
          <c:order val="1"/>
          <c:tx>
            <c:strRef>
              <c:f>Sheet1!$C$1</c:f>
              <c:strCache>
                <c:ptCount val="1"/>
                <c:pt idx="0">
                  <c:v>WhiteSpace</c:v>
                </c:pt>
              </c:strCache>
            </c:strRef>
          </c:tx>
          <c:spPr>
            <a:solidFill>
              <a:schemeClr val="bg1">
                <a:alpha val="0"/>
              </a:schemeClr>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r>
                      <a:rPr lang="en-US">
                        <a:solidFill>
                          <a:schemeClr val="accent3"/>
                        </a:solidFill>
                      </a:rPr>
                      <a:t>64%</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95C4-476D-B9FA-5241DA7ECA5B}"/>
                </c:ext>
              </c:extLst>
            </c:dLbl>
            <c:dLbl>
              <c:idx val="1"/>
              <c:tx>
                <c:rich>
                  <a:bodyPr/>
                  <a:lstStyle/>
                  <a:p>
                    <a:r>
                      <a:rPr lang="en-US"/>
                      <a:t>4%</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5C4-476D-B9FA-5241DA7ECA5B}"/>
                </c:ext>
              </c:extLst>
            </c:dLbl>
            <c:dLbl>
              <c:idx val="2"/>
              <c:tx>
                <c:rich>
                  <a:bodyPr/>
                  <a:lstStyle/>
                  <a:p>
                    <a:r>
                      <a:rPr lang="en-US"/>
                      <a:t>9%</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95C4-476D-B9FA-5241DA7ECA5B}"/>
                </c:ext>
              </c:extLst>
            </c:dLbl>
            <c:dLbl>
              <c:idx val="3"/>
              <c:tx>
                <c:rich>
                  <a:bodyPr/>
                  <a:lstStyle/>
                  <a:p>
                    <a:r>
                      <a:rPr lang="en-US"/>
                      <a:t>8%</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5C4-476D-B9FA-5241DA7ECA5B}"/>
                </c:ext>
              </c:extLst>
            </c:dLbl>
            <c:dLbl>
              <c:idx val="4"/>
              <c:tx>
                <c:rich>
                  <a:bodyPr/>
                  <a:lstStyle/>
                  <a:p>
                    <a:r>
                      <a:rPr lang="en-US"/>
                      <a:t>15%</a:t>
                    </a: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5C4-476D-B9FA-5241DA7ECA5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Never for superannuation/retirement</c:v>
                </c:pt>
                <c:pt idx="1">
                  <c:v>More than 12 months ago</c:v>
                </c:pt>
                <c:pt idx="2">
                  <c:v>More than 3 months to 12 months ago</c:v>
                </c:pt>
                <c:pt idx="3">
                  <c:v>1 to 3 months ago</c:v>
                </c:pt>
                <c:pt idx="4">
                  <c:v>In the last 4 weeks</c:v>
                </c:pt>
              </c:strCache>
            </c:strRef>
          </c:cat>
          <c:val>
            <c:numRef>
              <c:f>Sheet1!$C$2:$C$6</c:f>
              <c:numCache>
                <c:formatCode>0.00%</c:formatCode>
                <c:ptCount val="5"/>
                <c:pt idx="0">
                  <c:v>0.35755813953490001</c:v>
                </c:pt>
                <c:pt idx="1">
                  <c:v>0.96220930232558</c:v>
                </c:pt>
                <c:pt idx="2">
                  <c:v>0.91279069767442</c:v>
                </c:pt>
                <c:pt idx="3">
                  <c:v>0.91860465116279</c:v>
                </c:pt>
                <c:pt idx="4">
                  <c:v>0.8488372093023</c:v>
                </c:pt>
              </c:numCache>
            </c:numRef>
          </c:val>
          <c:extLst>
            <c:ext xmlns:c16="http://schemas.microsoft.com/office/drawing/2014/chart" uri="{C3380CC4-5D6E-409C-BE32-E72D297353CC}">
              <c16:uniqueId val="{00000001-95C4-476D-B9FA-5241DA7ECA5B}"/>
            </c:ext>
          </c:extLst>
        </c:ser>
        <c:dLbls>
          <c:showLegendKey val="0"/>
          <c:showVal val="0"/>
          <c:showCatName val="0"/>
          <c:showSerName val="0"/>
          <c:showPercent val="0"/>
          <c:showBubbleSize val="0"/>
        </c:dLbls>
        <c:gapWidth val="50"/>
        <c:overlap val="100"/>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scaling>
        <c:delete val="1"/>
        <c:axPos val="b"/>
        <c:numFmt formatCode="0%" sourceLinked="1"/>
        <c:majorTickMark val="none"/>
        <c:minorTickMark val="none"/>
        <c:tickLblPos val="nextTo"/>
        <c:crossAx val="17580116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9540455949577"/>
          <c:y val="5.4861097748181674E-2"/>
          <c:w val="0.81934368064481178"/>
          <c:h val="0.79621426985581301"/>
        </c:manualLayout>
      </c:layout>
      <c:barChart>
        <c:barDir val="bar"/>
        <c:grouping val="percentStacked"/>
        <c:varyColors val="0"/>
        <c:ser>
          <c:idx val="6"/>
          <c:order val="0"/>
          <c:tx>
            <c:strRef>
              <c:f>Sheet1!$A$3</c:f>
              <c:strCache>
                <c:ptCount val="1"/>
                <c:pt idx="0">
                  <c:v>Yes, 
in the last 4 weeks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Sheet1!$B$3:$E$3</c:f>
              <c:numCache>
                <c:formatCode>0.00%</c:formatCode>
                <c:ptCount val="4"/>
                <c:pt idx="0" formatCode="0%">
                  <c:v>0.05</c:v>
                </c:pt>
                <c:pt idx="1">
                  <c:v>0.11032028469750001</c:v>
                </c:pt>
                <c:pt idx="2">
                  <c:v>4.1745730550279997E-2</c:v>
                </c:pt>
                <c:pt idx="3" formatCode="0%">
                  <c:v>9.493670886076E-2</c:v>
                </c:pt>
              </c:numCache>
            </c:numRef>
          </c:val>
          <c:extLst>
            <c:ext xmlns:c16="http://schemas.microsoft.com/office/drawing/2014/chart" uri="{C3380CC4-5D6E-409C-BE32-E72D297353CC}">
              <c16:uniqueId val="{00000000-2703-427E-9651-45C09CCD5F9D}"/>
            </c:ext>
          </c:extLst>
        </c:ser>
        <c:ser>
          <c:idx val="5"/>
          <c:order val="1"/>
          <c:tx>
            <c:strRef>
              <c:f>Sheet1!$A$4</c:f>
              <c:strCache>
                <c:ptCount val="1"/>
                <c:pt idx="0">
                  <c:v>Yes, 
1 to 3 months ago</c:v>
                </c:pt>
              </c:strCache>
            </c:strRef>
          </c:tx>
          <c:spPr>
            <a:solidFill>
              <a:srgbClr val="33A7E1"/>
            </a:solidFill>
            <a:ln>
              <a:noFill/>
            </a:ln>
            <a:effectLst/>
          </c:spPr>
          <c:invertIfNegative val="0"/>
          <c:dPt>
            <c:idx val="0"/>
            <c:invertIfNegative val="0"/>
            <c:bubble3D val="0"/>
            <c:spPr>
              <a:solidFill>
                <a:srgbClr val="33A7E1"/>
              </a:solidFill>
              <a:ln>
                <a:noFill/>
              </a:ln>
              <a:effectLst/>
            </c:spPr>
            <c:extLst>
              <c:ext xmlns:c16="http://schemas.microsoft.com/office/drawing/2014/chart" uri="{C3380CC4-5D6E-409C-BE32-E72D297353CC}">
                <c16:uniqueId val="{00000000-A61D-41AA-9AC5-C1BB50A88211}"/>
              </c:ext>
            </c:extLst>
          </c:dPt>
          <c:dPt>
            <c:idx val="1"/>
            <c:invertIfNegative val="0"/>
            <c:bubble3D val="0"/>
            <c:spPr>
              <a:solidFill>
                <a:srgbClr val="33A7E1"/>
              </a:solidFill>
              <a:ln>
                <a:noFill/>
              </a:ln>
              <a:effectLst/>
            </c:spPr>
            <c:extLst>
              <c:ext xmlns:c16="http://schemas.microsoft.com/office/drawing/2014/chart" uri="{C3380CC4-5D6E-409C-BE32-E72D297353CC}">
                <c16:uniqueId val="{0000000B-427C-453F-AF72-42E6ACDF77CA}"/>
              </c:ext>
            </c:extLst>
          </c:dPt>
          <c:dPt>
            <c:idx val="2"/>
            <c:invertIfNegative val="0"/>
            <c:bubble3D val="0"/>
            <c:spPr>
              <a:solidFill>
                <a:srgbClr val="33A7E1"/>
              </a:solidFill>
              <a:ln>
                <a:noFill/>
              </a:ln>
              <a:effectLst/>
            </c:spPr>
            <c:extLst>
              <c:ext xmlns:c16="http://schemas.microsoft.com/office/drawing/2014/chart" uri="{C3380CC4-5D6E-409C-BE32-E72D297353CC}">
                <c16:uniqueId val="{0000000C-427C-453F-AF72-42E6ACDF77CA}"/>
              </c:ext>
            </c:extLst>
          </c:dPt>
          <c:dPt>
            <c:idx val="3"/>
            <c:invertIfNegative val="0"/>
            <c:bubble3D val="0"/>
            <c:spPr>
              <a:solidFill>
                <a:srgbClr val="33A7E1"/>
              </a:solidFill>
              <a:ln>
                <a:noFill/>
              </a:ln>
              <a:effectLst/>
            </c:spPr>
            <c:extLst>
              <c:ext xmlns:c16="http://schemas.microsoft.com/office/drawing/2014/chart" uri="{C3380CC4-5D6E-409C-BE32-E72D297353CC}">
                <c16:uniqueId val="{00000001-A61D-41AA-9AC5-C1BB50A8821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Sheet1!$B$4:$E$4</c:f>
              <c:numCache>
                <c:formatCode>0%</c:formatCode>
                <c:ptCount val="4"/>
                <c:pt idx="0">
                  <c:v>6.1111111111109999E-2</c:v>
                </c:pt>
                <c:pt idx="1">
                  <c:v>0.13167259786480001</c:v>
                </c:pt>
                <c:pt idx="2">
                  <c:v>5.6925996204930003E-2</c:v>
                </c:pt>
                <c:pt idx="3">
                  <c:v>0.1075949367089</c:v>
                </c:pt>
              </c:numCache>
            </c:numRef>
          </c:val>
          <c:extLst>
            <c:ext xmlns:c16="http://schemas.microsoft.com/office/drawing/2014/chart" uri="{C3380CC4-5D6E-409C-BE32-E72D297353CC}">
              <c16:uniqueId val="{00000011-3DCF-4279-BED6-8AA845420630}"/>
            </c:ext>
          </c:extLst>
        </c:ser>
        <c:ser>
          <c:idx val="4"/>
          <c:order val="2"/>
          <c:tx>
            <c:strRef>
              <c:f>Sheet1!$A$5</c:f>
              <c:strCache>
                <c:ptCount val="1"/>
                <c:pt idx="0">
                  <c:v>Yes, more than 3 months 
to 12 months ago</c:v>
                </c:pt>
              </c:strCache>
            </c:strRef>
          </c:tx>
          <c:spPr>
            <a:solidFill>
              <a:srgbClr val="66BDE9"/>
            </a:solidFill>
            <a:ln>
              <a:noFill/>
            </a:ln>
            <a:effectLst/>
          </c:spPr>
          <c:invertIfNegative val="0"/>
          <c:dPt>
            <c:idx val="0"/>
            <c:invertIfNegative val="0"/>
            <c:bubble3D val="0"/>
            <c:spPr>
              <a:solidFill>
                <a:srgbClr val="66BDE9"/>
              </a:solidFill>
              <a:ln>
                <a:noFill/>
              </a:ln>
              <a:effectLst/>
            </c:spPr>
            <c:extLst>
              <c:ext xmlns:c16="http://schemas.microsoft.com/office/drawing/2014/chart" uri="{C3380CC4-5D6E-409C-BE32-E72D297353CC}">
                <c16:uniqueId val="{0000000C-3DCF-4279-BED6-8AA845420630}"/>
              </c:ext>
            </c:extLst>
          </c:dPt>
          <c:dPt>
            <c:idx val="1"/>
            <c:invertIfNegative val="0"/>
            <c:bubble3D val="0"/>
            <c:spPr>
              <a:solidFill>
                <a:srgbClr val="66BDE9"/>
              </a:solidFill>
              <a:ln>
                <a:noFill/>
              </a:ln>
              <a:effectLst/>
            </c:spPr>
            <c:extLst>
              <c:ext xmlns:c16="http://schemas.microsoft.com/office/drawing/2014/chart" uri="{C3380CC4-5D6E-409C-BE32-E72D297353CC}">
                <c16:uniqueId val="{0000000F-427C-453F-AF72-42E6ACDF77CA}"/>
              </c:ext>
            </c:extLst>
          </c:dPt>
          <c:dPt>
            <c:idx val="2"/>
            <c:invertIfNegative val="0"/>
            <c:bubble3D val="0"/>
            <c:spPr>
              <a:solidFill>
                <a:srgbClr val="66BDE9"/>
              </a:solidFill>
              <a:ln>
                <a:noFill/>
              </a:ln>
              <a:effectLst/>
            </c:spPr>
            <c:extLst>
              <c:ext xmlns:c16="http://schemas.microsoft.com/office/drawing/2014/chart" uri="{C3380CC4-5D6E-409C-BE32-E72D297353CC}">
                <c16:uniqueId val="{0000000E-427C-453F-AF72-42E6ACDF77CA}"/>
              </c:ext>
            </c:extLst>
          </c:dPt>
          <c:dPt>
            <c:idx val="3"/>
            <c:invertIfNegative val="0"/>
            <c:bubble3D val="0"/>
            <c:spPr>
              <a:solidFill>
                <a:srgbClr val="66BDE9"/>
              </a:solidFill>
              <a:ln>
                <a:noFill/>
              </a:ln>
              <a:effectLst/>
            </c:spPr>
            <c:extLst>
              <c:ext xmlns:c16="http://schemas.microsoft.com/office/drawing/2014/chart" uri="{C3380CC4-5D6E-409C-BE32-E72D297353CC}">
                <c16:uniqueId val="{0000000B-3DCF-4279-BED6-8AA8454206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Sheet1!$B$5:$E$5</c:f>
              <c:numCache>
                <c:formatCode>0%</c:formatCode>
                <c:ptCount val="4"/>
                <c:pt idx="0">
                  <c:v>8.611111111111E-2</c:v>
                </c:pt>
                <c:pt idx="1">
                  <c:v>0.11032028469750001</c:v>
                </c:pt>
                <c:pt idx="2">
                  <c:v>5.5028462998099999E-2</c:v>
                </c:pt>
                <c:pt idx="3">
                  <c:v>0.1350210970464</c:v>
                </c:pt>
              </c:numCache>
            </c:numRef>
          </c:val>
          <c:extLst>
            <c:ext xmlns:c16="http://schemas.microsoft.com/office/drawing/2014/chart" uri="{C3380CC4-5D6E-409C-BE32-E72D297353CC}">
              <c16:uniqueId val="{00000005-3DCF-4279-BED6-8AA845420630}"/>
            </c:ext>
          </c:extLst>
        </c:ser>
        <c:ser>
          <c:idx val="3"/>
          <c:order val="3"/>
          <c:tx>
            <c:strRef>
              <c:f>Sheet1!$A$6</c:f>
              <c:strCache>
                <c:ptCount val="1"/>
                <c:pt idx="0">
                  <c:v>Yes, but not in 
the last 12 months ago</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Sheet1!$B$6:$E$6</c:f>
              <c:numCache>
                <c:formatCode>0%</c:formatCode>
                <c:ptCount val="4"/>
                <c:pt idx="0">
                  <c:v>0.1333333333333</c:v>
                </c:pt>
                <c:pt idx="1">
                  <c:v>0.1245551601423</c:v>
                </c:pt>
                <c:pt idx="2">
                  <c:v>0.12144212523719999</c:v>
                </c:pt>
                <c:pt idx="3">
                  <c:v>0.14135021097049999</c:v>
                </c:pt>
              </c:numCache>
            </c:numRef>
          </c:val>
          <c:extLst>
            <c:ext xmlns:c16="http://schemas.microsoft.com/office/drawing/2014/chart" uri="{C3380CC4-5D6E-409C-BE32-E72D297353CC}">
              <c16:uniqueId val="{00000004-3DCF-4279-BED6-8AA845420630}"/>
            </c:ext>
          </c:extLst>
        </c:ser>
        <c:ser>
          <c:idx val="2"/>
          <c:order val="4"/>
          <c:tx>
            <c:strRef>
              <c:f>Sheet1!$A$7</c:f>
              <c:strCache>
                <c:ptCount val="1"/>
                <c:pt idx="0">
                  <c:v>No, I have not 
used it ever</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D-3DCF-4279-BED6-8AA84542063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12-427C-453F-AF72-42E6ACDF77CA}"/>
              </c:ext>
            </c:extLst>
          </c:dPt>
          <c:dPt>
            <c:idx val="2"/>
            <c:invertIfNegative val="0"/>
            <c:bubble3D val="0"/>
            <c:spPr>
              <a:solidFill>
                <a:schemeClr val="accent2"/>
              </a:solidFill>
              <a:ln>
                <a:noFill/>
              </a:ln>
              <a:effectLst/>
            </c:spPr>
            <c:extLst>
              <c:ext xmlns:c16="http://schemas.microsoft.com/office/drawing/2014/chart" uri="{C3380CC4-5D6E-409C-BE32-E72D297353CC}">
                <c16:uniqueId val="{00000011-427C-453F-AF72-42E6ACDF77CA}"/>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9-3DCF-4279-BED6-8AA8454206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Sheet1!$B$7:$E$7</c:f>
              <c:numCache>
                <c:formatCode>0%</c:formatCode>
                <c:ptCount val="4"/>
                <c:pt idx="0">
                  <c:v>0.66944444444439999</c:v>
                </c:pt>
                <c:pt idx="1">
                  <c:v>0.52313167259790005</c:v>
                </c:pt>
                <c:pt idx="2">
                  <c:v>0.72485768500949999</c:v>
                </c:pt>
                <c:pt idx="3">
                  <c:v>0.52109704641349996</c:v>
                </c:pt>
              </c:numCache>
            </c:numRef>
          </c:val>
          <c:extLst>
            <c:ext xmlns:c16="http://schemas.microsoft.com/office/drawing/2014/chart" uri="{C3380CC4-5D6E-409C-BE32-E72D297353CC}">
              <c16:uniqueId val="{00000002-3DCF-4279-BED6-8AA845420630}"/>
            </c:ext>
          </c:extLst>
        </c:ser>
        <c:ser>
          <c:idx val="0"/>
          <c:order val="5"/>
          <c:tx>
            <c:strRef>
              <c:f>Sheet1!$A$8</c:f>
              <c:strCache>
                <c:ptCount val="1"/>
              </c:strCache>
            </c:strRef>
          </c:tx>
          <c:spPr>
            <a:noFill/>
            <a:ln>
              <a:noFill/>
            </a:ln>
            <a:effectLst/>
          </c:spPr>
          <c:invertIfNegative val="0"/>
          <c:dLbls>
            <c:dLbl>
              <c:idx val="0"/>
              <c:tx>
                <c:rich>
                  <a:bodyPr/>
                  <a:lstStyle/>
                  <a:p>
                    <a:r>
                      <a:rPr lang="en-US" dirty="0"/>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3DCF-4279-BED6-8AA845420630}"/>
                </c:ext>
              </c:extLst>
            </c:dLbl>
            <c:dLbl>
              <c:idx val="1"/>
              <c:tx>
                <c:rich>
                  <a:bodyPr/>
                  <a:lstStyle/>
                  <a:p>
                    <a:r>
                      <a:rPr lang="en-US" dirty="0"/>
                      <a:t>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3DCF-4279-BED6-8AA845420630}"/>
                </c:ext>
              </c:extLst>
            </c:dLbl>
            <c:dLbl>
              <c:idx val="2"/>
              <c:tx>
                <c:rich>
                  <a:bodyPr/>
                  <a:lstStyle/>
                  <a:p>
                    <a:r>
                      <a:rPr lang="en-US" dirty="0"/>
                      <a:t>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3DCF-4279-BED6-8AA845420630}"/>
                </c:ext>
              </c:extLst>
            </c:dLbl>
            <c:dLbl>
              <c:idx val="3"/>
              <c:tx>
                <c:rich>
                  <a:bodyPr/>
                  <a:lstStyle/>
                  <a:p>
                    <a:r>
                      <a:rPr lang="en-US"/>
                      <a:t>48%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DCF-4279-BED6-8AA845420630}"/>
                </c:ext>
              </c:extLst>
            </c:dLbl>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Sheet1!$B$8:$E$8</c:f>
              <c:numCache>
                <c:formatCode>0%</c:formatCode>
                <c:ptCount val="4"/>
                <c:pt idx="0">
                  <c:v>0.1</c:v>
                </c:pt>
                <c:pt idx="1">
                  <c:v>0.1</c:v>
                </c:pt>
                <c:pt idx="2">
                  <c:v>0.1</c:v>
                </c:pt>
                <c:pt idx="3">
                  <c:v>0.1</c:v>
                </c:pt>
              </c:numCache>
            </c:numRef>
          </c:val>
          <c:extLst>
            <c:ext xmlns:c16="http://schemas.microsoft.com/office/drawing/2014/chart" uri="{C3380CC4-5D6E-409C-BE32-E72D297353CC}">
              <c16:uniqueId val="{00000000-3DCF-4279-BED6-8AA845420630}"/>
            </c:ext>
          </c:extLst>
        </c:ser>
        <c:dLbls>
          <c:showLegendKey val="0"/>
          <c:showVal val="0"/>
          <c:showCatName val="0"/>
          <c:showSerName val="0"/>
          <c:showPercent val="0"/>
          <c:showBubbleSize val="0"/>
        </c:dLbls>
        <c:gapWidth val="50"/>
        <c:overlap val="100"/>
        <c:axId val="1235977839"/>
        <c:axId val="1235979759"/>
      </c:barChart>
      <c:catAx>
        <c:axId val="1235977839"/>
        <c:scaling>
          <c:orientation val="minMax"/>
        </c:scaling>
        <c:delete val="0"/>
        <c:axPos val="l"/>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en-US"/>
          </a:p>
        </c:txPr>
        <c:crossAx val="1235979759"/>
        <c:crosses val="autoZero"/>
        <c:auto val="1"/>
        <c:lblAlgn val="ctr"/>
        <c:lblOffset val="100"/>
        <c:noMultiLvlLbl val="0"/>
      </c:catAx>
      <c:valAx>
        <c:axId val="1235979759"/>
        <c:scaling>
          <c:orientation val="minMax"/>
        </c:scaling>
        <c:delete val="1"/>
        <c:axPos val="b"/>
        <c:numFmt formatCode="0%" sourceLinked="1"/>
        <c:majorTickMark val="out"/>
        <c:minorTickMark val="none"/>
        <c:tickLblPos val="nextTo"/>
        <c:crossAx val="1235977839"/>
        <c:crosses val="autoZero"/>
        <c:crossBetween val="between"/>
      </c:valAx>
      <c:spPr>
        <a:noFill/>
        <a:ln>
          <a:noFill/>
        </a:ln>
        <a:effectLst/>
      </c:spPr>
    </c:plotArea>
    <c:legend>
      <c:legendPos val="b"/>
      <c:legendEntry>
        <c:idx val="0"/>
        <c:txPr>
          <a:bodyPr rot="0" spcFirstLastPara="1" vertOverflow="ellipsis" vert="horz" wrap="square" anchor="ctr" anchorCtr="0"/>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0"/>
          <a:lstStyle/>
          <a:p>
            <a:pPr>
              <a:defRPr sz="1197" b="0" i="0" u="none" strike="noStrike" kern="1200" baseline="0">
                <a:solidFill>
                  <a:srgbClr val="33A7E1"/>
                </a:solidFill>
                <a:latin typeface="+mn-lt"/>
                <a:ea typeface="+mn-ea"/>
                <a:cs typeface="+mn-cs"/>
              </a:defRPr>
            </a:pPr>
            <a:endParaRPr lang="en-US"/>
          </a:p>
        </c:txPr>
      </c:legendEntry>
      <c:legendEntry>
        <c:idx val="2"/>
        <c:txPr>
          <a:bodyPr rot="0" spcFirstLastPara="1" vertOverflow="ellipsis" vert="horz" wrap="square" anchor="ctr" anchorCtr="0"/>
          <a:lstStyle/>
          <a:p>
            <a:pPr>
              <a:defRPr sz="1197" b="0" i="0" u="none" strike="noStrike" kern="1200" baseline="0">
                <a:ln>
                  <a:noFill/>
                </a:ln>
                <a:solidFill>
                  <a:srgbClr val="66BDE9"/>
                </a:solidFill>
                <a:latin typeface="+mn-lt"/>
                <a:ea typeface="+mn-ea"/>
                <a:cs typeface="+mn-cs"/>
              </a:defRPr>
            </a:pPr>
            <a:endParaRPr lang="en-US"/>
          </a:p>
        </c:txPr>
      </c:legendEntry>
      <c:legendEntry>
        <c:idx val="3"/>
        <c:txPr>
          <a:bodyPr rot="0" spcFirstLastPara="1" vertOverflow="ellipsis" vert="horz" wrap="square" anchor="ctr" anchorCtr="0"/>
          <a:lstStyle/>
          <a:p>
            <a:pPr>
              <a:defRPr sz="1197" b="0" i="0" u="none" strike="noStrike" kern="1200" baseline="0">
                <a:solidFill>
                  <a:schemeClr val="accent1">
                    <a:lumMod val="40000"/>
                    <a:lumOff val="60000"/>
                  </a:schemeClr>
                </a:solidFill>
                <a:latin typeface="+mn-lt"/>
                <a:ea typeface="+mn-ea"/>
                <a:cs typeface="+mn-cs"/>
              </a:defRPr>
            </a:pPr>
            <a:endParaRPr lang="en-US"/>
          </a:p>
        </c:txPr>
      </c:legendEntry>
      <c:legendEntry>
        <c:idx val="4"/>
        <c:txPr>
          <a:bodyPr rot="0" spcFirstLastPara="1" vertOverflow="ellipsis" vert="horz" wrap="square" anchor="ctr" anchorCtr="0"/>
          <a:lstStyle/>
          <a:p>
            <a:pPr>
              <a:defRPr sz="1197" b="0" i="0" u="none" strike="noStrike" kern="1200" baseline="0">
                <a:solidFill>
                  <a:schemeClr val="accent2"/>
                </a:solidFill>
                <a:latin typeface="+mn-lt"/>
                <a:ea typeface="+mn-ea"/>
                <a:cs typeface="+mn-cs"/>
              </a:defRPr>
            </a:pPr>
            <a:endParaRPr lang="en-US"/>
          </a:p>
        </c:txPr>
      </c:legendEntry>
      <c:layout>
        <c:manualLayout>
          <c:xMode val="edge"/>
          <c:yMode val="edge"/>
          <c:x val="7.633479588325473E-2"/>
          <c:y val="0.84965951933490313"/>
          <c:w val="0.82475494071368116"/>
          <c:h val="0.13048388593037785"/>
        </c:manualLayout>
      </c:layout>
      <c:overlay val="0"/>
      <c:spPr>
        <a:noFill/>
        <a:ln>
          <a:noFill/>
        </a:ln>
        <a:effectLst/>
      </c:spPr>
      <c:txPr>
        <a:bodyPr rot="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641733756659479"/>
          <c:y val="4.466253318038256E-2"/>
          <c:w val="0.47490650894028941"/>
          <c:h val="0.92410492613403528"/>
        </c:manualLayout>
      </c:layout>
      <c:barChart>
        <c:barDir val="bar"/>
        <c:grouping val="clustered"/>
        <c:varyColors val="0"/>
        <c:ser>
          <c:idx val="0"/>
          <c:order val="0"/>
          <c:tx>
            <c:strRef>
              <c:f>Sheet1!$B$1</c:f>
              <c:strCache>
                <c:ptCount val="1"/>
                <c:pt idx="0">
                  <c:v>Sales</c:v>
                </c:pt>
              </c:strCache>
            </c:strRef>
          </c:tx>
          <c:spPr>
            <a:solidFill>
              <a:srgbClr val="0091DA"/>
            </a:solidFill>
            <a:ln w="19050">
              <a:solidFill>
                <a:schemeClr val="lt1"/>
              </a:solidFill>
            </a:ln>
            <a:effectLst/>
          </c:spPr>
          <c:invertIfNegative val="0"/>
          <c:dPt>
            <c:idx val="0"/>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2-A0A9-467A-82F9-95E53639D948}"/>
              </c:ext>
            </c:extLst>
          </c:dPt>
          <c:dPt>
            <c:idx val="1"/>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3-A0A9-467A-82F9-95E53639D948}"/>
              </c:ext>
            </c:extLst>
          </c:dPt>
          <c:dPt>
            <c:idx val="2"/>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4-A0A9-467A-82F9-95E53639D948}"/>
              </c:ext>
            </c:extLst>
          </c:dPt>
          <c:dPt>
            <c:idx val="3"/>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5-A0A9-467A-82F9-95E53639D948}"/>
              </c:ext>
            </c:extLst>
          </c:dPt>
          <c:dPt>
            <c:idx val="4"/>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6-A0A9-467A-82F9-95E53639D948}"/>
              </c:ext>
            </c:extLst>
          </c:dPt>
          <c:dPt>
            <c:idx val="5"/>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7-A0A9-467A-82F9-95E53639D948}"/>
              </c:ext>
            </c:extLst>
          </c:dPt>
          <c:dPt>
            <c:idx val="6"/>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8-A0A9-467A-82F9-95E53639D948}"/>
              </c:ext>
            </c:extLst>
          </c:dPt>
          <c:dPt>
            <c:idx val="7"/>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9-A0A9-467A-82F9-95E53639D948}"/>
              </c:ext>
            </c:extLst>
          </c:dPt>
          <c:dPt>
            <c:idx val="8"/>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A-A0A9-467A-82F9-95E53639D948}"/>
              </c:ext>
            </c:extLst>
          </c:dPt>
          <c:dPt>
            <c:idx val="9"/>
            <c:invertIfNegative val="0"/>
            <c:bubble3D val="0"/>
            <c:spPr>
              <a:solidFill>
                <a:srgbClr val="0091DA"/>
              </a:solidFill>
              <a:ln w="19050">
                <a:solidFill>
                  <a:schemeClr val="lt1"/>
                </a:solidFill>
              </a:ln>
              <a:effectLst/>
            </c:spPr>
            <c:extLst>
              <c:ext xmlns:c16="http://schemas.microsoft.com/office/drawing/2014/chart" uri="{C3380CC4-5D6E-409C-BE32-E72D297353CC}">
                <c16:uniqueId val="{00000001-A0A9-467A-82F9-95E53639D948}"/>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0A9-467A-82F9-95E53639D9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91D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I’m not sure</c:v>
                </c:pt>
                <c:pt idx="1">
                  <c:v>Drafting emails/letters/forms about super/retirement</c:v>
                </c:pt>
                <c:pt idx="2">
                  <c:v>Summarising information from websites/documents I provided</c:v>
                </c:pt>
                <c:pt idx="3">
                  <c:v>Generating questions to ask my fund/adviser</c:v>
                </c:pt>
                <c:pt idx="4">
                  <c:v>Understanding government supports</c:v>
                </c:pt>
                <c:pt idx="5">
                  <c:v>Understanding concepts/terms</c:v>
                </c:pt>
                <c:pt idx="6">
                  <c:v>Exploring possible actions to take for my situation</c:v>
                </c:pt>
                <c:pt idx="7">
                  <c:v>Checking or clarifying information I found elsewhere</c:v>
                </c:pt>
                <c:pt idx="8">
                  <c:v>Comparing options in general terms</c:v>
                </c:pt>
                <c:pt idx="9">
                  <c:v>Estimating retirement needs</c:v>
                </c:pt>
              </c:strCache>
            </c:strRef>
          </c:cat>
          <c:val>
            <c:numRef>
              <c:f>Sheet1!$B$2:$B$11</c:f>
              <c:numCache>
                <c:formatCode>0.00%</c:formatCode>
                <c:ptCount val="10"/>
                <c:pt idx="0">
                  <c:v>2.7272727272729998E-2</c:v>
                </c:pt>
                <c:pt idx="1">
                  <c:v>0.17272727272730001</c:v>
                </c:pt>
                <c:pt idx="2">
                  <c:v>0.21818181818179999</c:v>
                </c:pt>
                <c:pt idx="3">
                  <c:v>0.2363636363636</c:v>
                </c:pt>
                <c:pt idx="4">
                  <c:v>0.26363636363639997</c:v>
                </c:pt>
                <c:pt idx="5" formatCode="0%">
                  <c:v>0.3</c:v>
                </c:pt>
                <c:pt idx="6">
                  <c:v>0.31818181818180002</c:v>
                </c:pt>
                <c:pt idx="7">
                  <c:v>0.3363636363636</c:v>
                </c:pt>
                <c:pt idx="8">
                  <c:v>0.34545454545449999</c:v>
                </c:pt>
                <c:pt idx="9">
                  <c:v>0.36363636363640001</c:v>
                </c:pt>
              </c:numCache>
            </c:numRef>
          </c:val>
          <c:extLst>
            <c:ext xmlns:c16="http://schemas.microsoft.com/office/drawing/2014/chart" uri="{C3380CC4-5D6E-409C-BE32-E72D297353CC}">
              <c16:uniqueId val="{00000000-A0A9-467A-82F9-95E53639D948}"/>
            </c:ext>
          </c:extLst>
        </c:ser>
        <c:dLbls>
          <c:showLegendKey val="0"/>
          <c:showVal val="0"/>
          <c:showCatName val="0"/>
          <c:showSerName val="0"/>
          <c:showPercent val="0"/>
          <c:showBubbleSize val="0"/>
        </c:dLbls>
        <c:gapWidth val="50"/>
        <c:overlap val="100"/>
        <c:axId val="120859088"/>
        <c:axId val="120857168"/>
      </c:barChart>
      <c:valAx>
        <c:axId val="120857168"/>
        <c:scaling>
          <c:orientation val="minMax"/>
          <c:min val="0"/>
        </c:scaling>
        <c:delete val="1"/>
        <c:axPos val="b"/>
        <c:numFmt formatCode="0.00%" sourceLinked="1"/>
        <c:majorTickMark val="out"/>
        <c:minorTickMark val="none"/>
        <c:tickLblPos val="nextTo"/>
        <c:crossAx val="120859088"/>
        <c:crosses val="autoZero"/>
        <c:crossBetween val="between"/>
      </c:valAx>
      <c:catAx>
        <c:axId val="120859088"/>
        <c:scaling>
          <c:orientation val="minMax"/>
        </c:scaling>
        <c:delete val="0"/>
        <c:axPos val="l"/>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085716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2428641732284E-2"/>
          <c:y val="0"/>
          <c:w val="0.89708821358267721"/>
          <c:h val="1"/>
        </c:manualLayout>
      </c:layout>
      <c:barChart>
        <c:barDir val="bar"/>
        <c:grouping val="percentStacked"/>
        <c:varyColors val="0"/>
        <c:ser>
          <c:idx val="0"/>
          <c:order val="0"/>
          <c:tx>
            <c:strRef>
              <c:f>Sheet1!$A$2</c:f>
              <c:strCache>
                <c:ptCount val="1"/>
              </c:strCache>
            </c:strRef>
          </c:tx>
          <c:spPr>
            <a:noFill/>
            <a:ln>
              <a:noFill/>
            </a:ln>
            <a:effectLst/>
          </c:spPr>
          <c:invertIfNegative val="0"/>
          <c:dLbls>
            <c:dLbl>
              <c:idx val="0"/>
              <c:layout>
                <c:manualLayout>
                  <c:x val="3.4319899361692212E-2"/>
                  <c:y val="-9.4356505404505131E-2"/>
                </c:manualLayout>
              </c:layout>
              <c:tx>
                <c:rich>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fld id="{5E47BB40-305C-4C6D-9CCA-22E32E0BA8BD}" type="CELLRANGE">
                      <a:rPr lang="en-US"/>
                      <a:pPr>
                        <a:defRPr sz="1200" b="1">
                          <a:solidFill>
                            <a:srgbClr val="006DA3"/>
                          </a:solidFill>
                        </a:defRPr>
                      </a:pPr>
                      <a:t>[CELLRANGE]</a:t>
                    </a:fld>
                    <a:endParaRPr lang="en-US"/>
                  </a:p>
                </c:rich>
              </c:tx>
              <c:spPr>
                <a:solidFill>
                  <a:prstClr val="white"/>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gd name="adj" fmla="val 0"/>
                      </a:avLst>
                    </a:prstGeom>
                    <a:noFill/>
                    <a:ln>
                      <a:noFill/>
                    </a:ln>
                  </c15:spPr>
                  <c15:dlblFieldTable/>
                  <c15:showDataLabelsRange val="1"/>
                </c:ext>
                <c:ext xmlns:c16="http://schemas.microsoft.com/office/drawing/2014/chart" uri="{C3380CC4-5D6E-409C-BE32-E72D297353CC}">
                  <c16:uniqueId val="{00000020-D4AA-4B63-B819-195F38A03092}"/>
                </c:ext>
              </c:extLst>
            </c:dLbl>
            <c:dLbl>
              <c:idx val="1"/>
              <c:layout>
                <c:manualLayout>
                  <c:x val="3.5502958579881658E-2"/>
                  <c:y val="3.1452498678128256E-3"/>
                </c:manualLayout>
              </c:layout>
              <c:tx>
                <c:rich>
                  <a:bodyPr/>
                  <a:lstStyle/>
                  <a:p>
                    <a:fld id="{AC48BA4D-2BDD-49A1-91D6-F315BB8D0DEC}" type="CELLRANGE">
                      <a:rPr lang="en-US" sz="120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D4AA-4B63-B819-195F38A03092}"/>
                </c:ext>
              </c:extLst>
            </c:dLbl>
            <c:dLbl>
              <c:idx val="2"/>
              <c:layout>
                <c:manualLayout>
                  <c:x val="3.6686390532544376E-2"/>
                  <c:y val="3.1452498678128256E-3"/>
                </c:manualLayout>
              </c:layout>
              <c:tx>
                <c:rich>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fld id="{E0E9570A-2941-4E1E-99C6-9E5D99A79347}" type="CELLRANGE">
                      <a:rPr lang="en-US"/>
                      <a:pPr>
                        <a:defRPr sz="1200" b="1">
                          <a:solidFill>
                            <a:srgbClr val="006DA3"/>
                          </a:solidFill>
                        </a:defRPr>
                      </a:pPr>
                      <a:t>[CELLRANGE]</a:t>
                    </a:fld>
                    <a:endParaRPr lang="en-US"/>
                  </a:p>
                </c:rich>
              </c:tx>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dlblFieldTable/>
                  <c15:showDataLabelsRange val="1"/>
                </c:ext>
                <c:ext xmlns:c16="http://schemas.microsoft.com/office/drawing/2014/chart" uri="{C3380CC4-5D6E-409C-BE32-E72D297353CC}">
                  <c16:uniqueId val="{00000022-D4AA-4B63-B819-195F38A03092}"/>
                </c:ext>
              </c:extLst>
            </c:dLbl>
            <c:dLbl>
              <c:idx val="3"/>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4AA-4B63-B819-195F38A03092}"/>
                </c:ext>
              </c:extLst>
            </c:dLbl>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006DA3"/>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strRef>
              <c:f>Sheet1!$A$18:$D$18</c:f>
              <c:strCache>
                <c:ptCount val="3"/>
                <c:pt idx="1">
                  <c:v>Pre-retiree</c:v>
                </c:pt>
                <c:pt idx="2">
                  <c:v>Retiree</c:v>
                </c:pt>
              </c:strCache>
            </c:strRef>
          </c:cat>
          <c:val>
            <c:numRef>
              <c:f>Sheet1!$B$2:$E$2</c:f>
              <c:numCache>
                <c:formatCode>0%</c:formatCode>
                <c:ptCount val="4"/>
                <c:pt idx="0">
                  <c:v>0.2</c:v>
                </c:pt>
                <c:pt idx="1">
                  <c:v>0.2</c:v>
                </c:pt>
                <c:pt idx="2">
                  <c:v>0.2</c:v>
                </c:pt>
                <c:pt idx="3">
                  <c:v>0.2</c:v>
                </c:pt>
              </c:numCache>
            </c:numRef>
          </c:val>
          <c:extLst>
            <c:ext xmlns:c15="http://schemas.microsoft.com/office/drawing/2012/chart" uri="{02D57815-91ED-43cb-92C2-25804820EDAC}">
              <c15:datalabelsRange>
                <c15:f>Sheet1!$B$9:$D$9</c15:f>
                <c15:dlblRangeCache>
                  <c:ptCount val="3"/>
                  <c:pt idx="0">
                    <c:v>% Total more useful 
(1-2)</c:v>
                  </c:pt>
                  <c:pt idx="1">
                    <c:v>64%</c:v>
                  </c:pt>
                  <c:pt idx="2">
                    <c:v>52%</c:v>
                  </c:pt>
                </c15:dlblRangeCache>
              </c15:datalabelsRange>
            </c:ext>
            <c:ext xmlns:c16="http://schemas.microsoft.com/office/drawing/2014/chart" uri="{C3380CC4-5D6E-409C-BE32-E72D297353CC}">
              <c16:uniqueId val="{00000002-D4AA-4B63-B819-195F38A03092}"/>
            </c:ext>
          </c:extLst>
        </c:ser>
        <c:ser>
          <c:idx val="1"/>
          <c:order val="1"/>
          <c:tx>
            <c:strRef>
              <c:f>Sheet1!$A$3</c:f>
              <c:strCache>
                <c:ptCount val="1"/>
                <c:pt idx="0">
                  <c:v>Not sure/I can’t compare them</c:v>
                </c:pt>
              </c:strCache>
            </c:strRef>
          </c:tx>
          <c:spPr>
            <a:solidFill>
              <a:srgbClr val="284159"/>
            </a:solidFill>
            <a:ln>
              <a:noFill/>
            </a:ln>
            <a:effectLst/>
          </c:spPr>
          <c:invertIfNegative val="0"/>
          <c:dPt>
            <c:idx val="0"/>
            <c:invertIfNegative val="0"/>
            <c:bubble3D val="0"/>
            <c:spPr>
              <a:solidFill>
                <a:srgbClr val="FFFFFF"/>
              </a:solidFill>
              <a:ln>
                <a:noFill/>
              </a:ln>
              <a:effectLst/>
            </c:spPr>
            <c:extLst>
              <c:ext xmlns:c16="http://schemas.microsoft.com/office/drawing/2014/chart" uri="{C3380CC4-5D6E-409C-BE32-E72D297353CC}">
                <c16:uniqueId val="{0000001F-D4AA-4B63-B819-195F38A03092}"/>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4-3492-459A-A2BF-CAFF6CE0D37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5-3492-459A-A2BF-CAFF6CE0D372}"/>
              </c:ext>
            </c:extLst>
          </c:dPt>
          <c:dPt>
            <c:idx val="3"/>
            <c:invertIfNegative val="0"/>
            <c:bubble3D val="0"/>
            <c:spPr>
              <a:solidFill>
                <a:srgbClr val="FFFFFF"/>
              </a:solidFill>
              <a:ln>
                <a:noFill/>
              </a:ln>
              <a:effectLst/>
            </c:spPr>
            <c:extLst>
              <c:ext xmlns:c16="http://schemas.microsoft.com/office/drawing/2014/chart" uri="{C3380CC4-5D6E-409C-BE32-E72D297353CC}">
                <c16:uniqueId val="{00000003-2E06-4EFF-8A00-96C0F7942022}"/>
              </c:ext>
            </c:extLst>
          </c:dPt>
          <c:dLbls>
            <c:dLbl>
              <c:idx val="0"/>
              <c:delete val="1"/>
              <c:extLst>
                <c:ext xmlns:c15="http://schemas.microsoft.com/office/drawing/2012/chart" uri="{CE6537A1-D6FC-4f65-9D91-7224C49458BB}"/>
                <c:ext xmlns:c16="http://schemas.microsoft.com/office/drawing/2014/chart" uri="{C3380CC4-5D6E-409C-BE32-E72D297353CC}">
                  <c16:uniqueId val="{0000001F-D4AA-4B63-B819-195F38A03092}"/>
                </c:ext>
              </c:extLst>
            </c:dLbl>
            <c:dLbl>
              <c:idx val="3"/>
              <c:layout>
                <c:manualLayout>
                  <c:x val="-1.7751386106322421E-2"/>
                  <c:y val="2.4765746990652167E-7"/>
                </c:manualLayout>
              </c:layout>
              <c:tx>
                <c:rich>
                  <a:bodyPr rot="0" spcFirstLastPara="1" vertOverflow="ellipsis" vert="horz" wrap="square" lIns="38100" tIns="19050" rIns="38100" bIns="19050" anchor="ctr" anchorCtr="0">
                    <a:spAutoFit/>
                  </a:bodyPr>
                  <a:lstStyle/>
                  <a:p>
                    <a:pPr algn="ctr">
                      <a:defRPr lang="en-US" sz="1200" b="0" i="0" u="none" strike="noStrike" kern="1200" baseline="0">
                        <a:solidFill>
                          <a:schemeClr val="accent3"/>
                        </a:solidFill>
                        <a:latin typeface="+mn-lt"/>
                        <a:ea typeface="+mn-ea"/>
                        <a:cs typeface="+mn-cs"/>
                      </a:defRPr>
                    </a:pPr>
                    <a:fld id="{5ECA450F-C642-46EB-A934-085063F006F3}" type="SERIESNAME">
                      <a:rPr lang="en-US" sz="1200">
                        <a:solidFill>
                          <a:schemeClr val="accent3"/>
                        </a:solidFill>
                      </a:rPr>
                      <a:pPr algn="ctr">
                        <a:defRPr lang="en-US" sz="1200">
                          <a:solidFill>
                            <a:schemeClr val="accent3"/>
                          </a:solidFill>
                        </a:defRPr>
                      </a:pPr>
                      <a:t>[SERIES NAME]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accent3"/>
                      </a:solidFill>
                      <a:latin typeface="+mn-lt"/>
                      <a:ea typeface="+mn-ea"/>
                      <a:cs typeface="+mn-cs"/>
                    </a:defRPr>
                  </a:pPr>
                  <a:endParaRPr lang="en-AU"/>
                </a:p>
              </c:txPr>
              <c:dLblPos val="ctr"/>
              <c:showLegendKey val="0"/>
              <c:showVal val="0"/>
              <c:showCatName val="0"/>
              <c:showSerName val="1"/>
              <c:showPercent val="0"/>
              <c:showBubbleSize val="0"/>
              <c:extLst>
                <c:ext xmlns:c15="http://schemas.microsoft.com/office/drawing/2012/chart" uri="{CE6537A1-D6FC-4f65-9D91-7224C49458BB}">
                  <c15:layout>
                    <c:manualLayout>
                      <c:w val="0.21959012539710956"/>
                      <c:h val="9.3917161052890968E-2"/>
                    </c:manualLayout>
                  </c15:layout>
                  <c15:dlblFieldTable/>
                  <c15:showDataLabelsRange val="0"/>
                </c:ext>
                <c:ext xmlns:c16="http://schemas.microsoft.com/office/drawing/2014/chart" uri="{C3380CC4-5D6E-409C-BE32-E72D297353CC}">
                  <c16:uniqueId val="{00000003-2E06-4EFF-8A00-96C0F794202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Sheet1!$A$18:$D$18</c:f>
              <c:strCache>
                <c:ptCount val="3"/>
                <c:pt idx="1">
                  <c:v>Pre-retiree</c:v>
                </c:pt>
                <c:pt idx="2">
                  <c:v>Retiree</c:v>
                </c:pt>
              </c:strCache>
            </c:strRef>
          </c:cat>
          <c:val>
            <c:numRef>
              <c:f>Sheet1!$B$3:$E$3</c:f>
              <c:numCache>
                <c:formatCode>0%</c:formatCode>
                <c:ptCount val="4"/>
                <c:pt idx="0">
                  <c:v>0.2</c:v>
                </c:pt>
                <c:pt idx="1">
                  <c:v>5.4054054054049998E-2</c:v>
                </c:pt>
                <c:pt idx="2">
                  <c:v>6.4516129032260006E-2</c:v>
                </c:pt>
                <c:pt idx="3">
                  <c:v>0.2</c:v>
                </c:pt>
              </c:numCache>
            </c:numRef>
          </c:val>
          <c:extLst>
            <c:ext xmlns:c16="http://schemas.microsoft.com/office/drawing/2014/chart" uri="{C3380CC4-5D6E-409C-BE32-E72D297353CC}">
              <c16:uniqueId val="{00000005-D4AA-4B63-B819-195F38A03092}"/>
            </c:ext>
          </c:extLst>
        </c:ser>
        <c:ser>
          <c:idx val="2"/>
          <c:order val="2"/>
          <c:tx>
            <c:strRef>
              <c:f>Sheet1!$A$4</c:f>
              <c:strCache>
                <c:ptCount val="1"/>
                <c:pt idx="0">
                  <c:v>A little less useful</c:v>
                </c:pt>
              </c:strCache>
            </c:strRef>
          </c:tx>
          <c:spPr>
            <a:solidFill>
              <a:srgbClr val="53677A"/>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E-D4AA-4B63-B819-195F38A03092}"/>
              </c:ext>
            </c:extLst>
          </c:dPt>
          <c:dPt>
            <c:idx val="3"/>
            <c:invertIfNegative val="0"/>
            <c:bubble3D val="0"/>
            <c:spPr>
              <a:noFill/>
              <a:ln>
                <a:noFill/>
              </a:ln>
              <a:effectLst/>
            </c:spPr>
            <c:extLst>
              <c:ext xmlns:c16="http://schemas.microsoft.com/office/drawing/2014/chart" uri="{C3380CC4-5D6E-409C-BE32-E72D297353CC}">
                <c16:uniqueId val="{00000007-2E06-4EFF-8A00-96C0F7942022}"/>
              </c:ext>
            </c:extLst>
          </c:dPt>
          <c:dLbls>
            <c:dLbl>
              <c:idx val="3"/>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3677A"/>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2E06-4EFF-8A00-96C0F794202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Sheet1!$A$18:$D$18</c:f>
              <c:strCache>
                <c:ptCount val="3"/>
                <c:pt idx="1">
                  <c:v>Pre-retiree</c:v>
                </c:pt>
                <c:pt idx="2">
                  <c:v>Retiree</c:v>
                </c:pt>
              </c:strCache>
            </c:strRef>
          </c:cat>
          <c:val>
            <c:numRef>
              <c:f>Sheet1!$B$4:$E$4</c:f>
              <c:numCache>
                <c:formatCode>0%</c:formatCode>
                <c:ptCount val="4"/>
                <c:pt idx="0">
                  <c:v>0.2</c:v>
                </c:pt>
                <c:pt idx="1">
                  <c:v>6.756756756757E-2</c:v>
                </c:pt>
                <c:pt idx="2">
                  <c:v>6.4516129032260006E-2</c:v>
                </c:pt>
                <c:pt idx="3">
                  <c:v>0.2</c:v>
                </c:pt>
              </c:numCache>
            </c:numRef>
          </c:val>
          <c:extLst>
            <c:ext xmlns:c16="http://schemas.microsoft.com/office/drawing/2014/chart" uri="{C3380CC4-5D6E-409C-BE32-E72D297353CC}">
              <c16:uniqueId val="{00000008-D4AA-4B63-B819-195F38A03092}"/>
            </c:ext>
          </c:extLst>
        </c:ser>
        <c:ser>
          <c:idx val="3"/>
          <c:order val="3"/>
          <c:tx>
            <c:strRef>
              <c:f>Sheet1!$A$5</c:f>
              <c:strCache>
                <c:ptCount val="1"/>
                <c:pt idx="0">
                  <c:v>About as useful</c:v>
                </c:pt>
              </c:strCache>
            </c:strRef>
          </c:tx>
          <c:spPr>
            <a:solidFill>
              <a:schemeClr val="accent3">
                <a:lumMod val="60000"/>
                <a:lumOff val="4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B-D4AA-4B63-B819-195F38A03092}"/>
              </c:ext>
            </c:extLst>
          </c:dPt>
          <c:dPt>
            <c:idx val="3"/>
            <c:invertIfNegative val="0"/>
            <c:bubble3D val="0"/>
            <c:spPr>
              <a:noFill/>
              <a:ln>
                <a:noFill/>
              </a:ln>
              <a:effectLst/>
            </c:spPr>
            <c:extLst>
              <c:ext xmlns:c16="http://schemas.microsoft.com/office/drawing/2014/chart" uri="{C3380CC4-5D6E-409C-BE32-E72D297353CC}">
                <c16:uniqueId val="{0000000B-2E06-4EFF-8A00-96C0F7942022}"/>
              </c:ext>
            </c:extLst>
          </c:dPt>
          <c:dLbls>
            <c:dLbl>
              <c:idx val="3"/>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accent3">
                          <a:lumMod val="60000"/>
                          <a:lumOff val="40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B-2E06-4EFF-8A00-96C0F794202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Sheet1!$A$18:$D$18</c:f>
              <c:strCache>
                <c:ptCount val="3"/>
                <c:pt idx="1">
                  <c:v>Pre-retiree</c:v>
                </c:pt>
                <c:pt idx="2">
                  <c:v>Retiree</c:v>
                </c:pt>
              </c:strCache>
            </c:strRef>
          </c:cat>
          <c:val>
            <c:numRef>
              <c:f>Sheet1!$B$5:$E$5</c:f>
              <c:numCache>
                <c:formatCode>0%</c:formatCode>
                <c:ptCount val="4"/>
                <c:pt idx="0">
                  <c:v>0.2</c:v>
                </c:pt>
                <c:pt idx="1">
                  <c:v>0.24324324324320001</c:v>
                </c:pt>
                <c:pt idx="2">
                  <c:v>0.3548387096774</c:v>
                </c:pt>
                <c:pt idx="3">
                  <c:v>0.2</c:v>
                </c:pt>
              </c:numCache>
            </c:numRef>
          </c:val>
          <c:extLst>
            <c:ext xmlns:c16="http://schemas.microsoft.com/office/drawing/2014/chart" uri="{C3380CC4-5D6E-409C-BE32-E72D297353CC}">
              <c16:uniqueId val="{0000000D-D4AA-4B63-B819-195F38A03092}"/>
            </c:ext>
          </c:extLst>
        </c:ser>
        <c:ser>
          <c:idx val="4"/>
          <c:order val="4"/>
          <c:tx>
            <c:strRef>
              <c:f>Sheet1!$A$6</c:f>
              <c:strCache>
                <c:ptCount val="1"/>
                <c:pt idx="0">
                  <c:v>A little more useful</c:v>
                </c:pt>
              </c:strCache>
            </c:strRef>
          </c:tx>
          <c:spPr>
            <a:solidFill>
              <a:srgbClr val="33A7E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0-D4AA-4B63-B819-195F38A03092}"/>
              </c:ext>
            </c:extLst>
          </c:dPt>
          <c:dPt>
            <c:idx val="3"/>
            <c:invertIfNegative val="0"/>
            <c:bubble3D val="0"/>
            <c:spPr>
              <a:noFill/>
              <a:ln>
                <a:noFill/>
              </a:ln>
              <a:effectLst/>
            </c:spPr>
            <c:extLst>
              <c:ext xmlns:c16="http://schemas.microsoft.com/office/drawing/2014/chart" uri="{C3380CC4-5D6E-409C-BE32-E72D297353CC}">
                <c16:uniqueId val="{0000000F-2E06-4EFF-8A00-96C0F7942022}"/>
              </c:ext>
            </c:extLst>
          </c:dPt>
          <c:dLbls>
            <c:dLbl>
              <c:idx val="3"/>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33A7E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F-2E06-4EFF-8A00-96C0F7942022}"/>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Sheet1!$A$18:$D$18</c:f>
              <c:strCache>
                <c:ptCount val="3"/>
                <c:pt idx="1">
                  <c:v>Pre-retiree</c:v>
                </c:pt>
                <c:pt idx="2">
                  <c:v>Retiree</c:v>
                </c:pt>
              </c:strCache>
            </c:strRef>
          </c:cat>
          <c:val>
            <c:numRef>
              <c:f>Sheet1!$B$6:$E$6</c:f>
              <c:numCache>
                <c:formatCode>0%</c:formatCode>
                <c:ptCount val="4"/>
                <c:pt idx="0">
                  <c:v>0.2</c:v>
                </c:pt>
                <c:pt idx="1">
                  <c:v>0.44594594594589998</c:v>
                </c:pt>
                <c:pt idx="2">
                  <c:v>0.2903225806452</c:v>
                </c:pt>
                <c:pt idx="3">
                  <c:v>0.2</c:v>
                </c:pt>
              </c:numCache>
            </c:numRef>
          </c:val>
          <c:extLst>
            <c:ext xmlns:c16="http://schemas.microsoft.com/office/drawing/2014/chart" uri="{C3380CC4-5D6E-409C-BE32-E72D297353CC}">
              <c16:uniqueId val="{00000013-D4AA-4B63-B819-195F38A03092}"/>
            </c:ext>
          </c:extLst>
        </c:ser>
        <c:ser>
          <c:idx val="5"/>
          <c:order val="5"/>
          <c:tx>
            <c:strRef>
              <c:f>Sheet1!$A$7</c:f>
              <c:strCache>
                <c:ptCount val="1"/>
                <c:pt idx="0">
                  <c:v>Much more useful</c:v>
                </c:pt>
              </c:strCache>
            </c:strRef>
          </c:tx>
          <c:spPr>
            <a:solidFill>
              <a:srgbClr val="0091DA"/>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8-D4AA-4B63-B819-195F38A03092}"/>
              </c:ext>
            </c:extLst>
          </c:dPt>
          <c:dPt>
            <c:idx val="3"/>
            <c:invertIfNegative val="0"/>
            <c:bubble3D val="0"/>
            <c:spPr>
              <a:noFill/>
              <a:ln>
                <a:noFill/>
              </a:ln>
              <a:effectLst/>
            </c:spPr>
            <c:extLst>
              <c:ext xmlns:c16="http://schemas.microsoft.com/office/drawing/2014/chart" uri="{C3380CC4-5D6E-409C-BE32-E72D297353CC}">
                <c16:uniqueId val="{00000013-2E06-4EFF-8A00-96C0F794202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4AA-4B63-B819-195F38A0309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46B-4C83-B693-EAB031CD37FF}"/>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rgbClr val="0091DA"/>
                        </a:solidFill>
                        <a:latin typeface="+mn-lt"/>
                        <a:ea typeface="+mn-ea"/>
                        <a:cs typeface="+mn-cs"/>
                      </a:defRPr>
                    </a:pPr>
                    <a:fld id="{502A4A0A-DCCB-4547-8CA3-3676D692908E}" type="SERIESNAME">
                      <a:rPr lang="en-US" sz="1200" smtClean="0">
                        <a:solidFill>
                          <a:srgbClr val="0091DA"/>
                        </a:solidFill>
                      </a:rPr>
                      <a:pPr>
                        <a:defRPr sz="1200">
                          <a:solidFill>
                            <a:srgbClr val="0091DA"/>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91DA"/>
                      </a:solidFill>
                      <a:latin typeface="+mn-lt"/>
                      <a:ea typeface="+mn-ea"/>
                      <a:cs typeface="+mn-cs"/>
                    </a:defRPr>
                  </a:pPr>
                  <a:endParaRPr lang="en-AU"/>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2E06-4EFF-8A00-96C0F79420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Sheet1!$A$18:$D$18</c:f>
              <c:strCache>
                <c:ptCount val="3"/>
                <c:pt idx="1">
                  <c:v>Pre-retiree</c:v>
                </c:pt>
                <c:pt idx="2">
                  <c:v>Retiree</c:v>
                </c:pt>
              </c:strCache>
            </c:strRef>
          </c:cat>
          <c:val>
            <c:numRef>
              <c:f>Sheet1!$B$7:$E$7</c:f>
              <c:numCache>
                <c:formatCode>0%</c:formatCode>
                <c:ptCount val="4"/>
                <c:pt idx="0">
                  <c:v>0.2</c:v>
                </c:pt>
                <c:pt idx="1">
                  <c:v>0.1891891891892</c:v>
                </c:pt>
                <c:pt idx="2">
                  <c:v>0.2258064516129</c:v>
                </c:pt>
                <c:pt idx="3">
                  <c:v>0.2</c:v>
                </c:pt>
              </c:numCache>
            </c:numRef>
          </c:val>
          <c:extLst>
            <c:ext xmlns:c16="http://schemas.microsoft.com/office/drawing/2014/chart" uri="{C3380CC4-5D6E-409C-BE32-E72D297353CC}">
              <c16:uniqueId val="{00000014-D4AA-4B63-B819-195F38A03092}"/>
            </c:ext>
          </c:extLst>
        </c:ser>
        <c:dLbls>
          <c:dLblPos val="ctr"/>
          <c:showLegendKey val="0"/>
          <c:showVal val="1"/>
          <c:showCatName val="0"/>
          <c:showSerName val="0"/>
          <c:showPercent val="0"/>
          <c:showBubbleSize val="0"/>
        </c:dLbls>
        <c:gapWidth val="50"/>
        <c:overlap val="100"/>
        <c:axId val="1235977839"/>
        <c:axId val="1235979759"/>
      </c:barChart>
      <c:catAx>
        <c:axId val="1235977839"/>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35979759"/>
        <c:crosses val="max"/>
        <c:auto val="1"/>
        <c:lblAlgn val="ctr"/>
        <c:lblOffset val="100"/>
        <c:noMultiLvlLbl val="0"/>
      </c:catAx>
      <c:valAx>
        <c:axId val="1235979759"/>
        <c:scaling>
          <c:orientation val="maxMin"/>
        </c:scaling>
        <c:delete val="1"/>
        <c:axPos val="t"/>
        <c:numFmt formatCode="0%" sourceLinked="1"/>
        <c:majorTickMark val="out"/>
        <c:minorTickMark val="none"/>
        <c:tickLblPos val="none"/>
        <c:crossAx val="1235977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75808778044552"/>
          <c:y val="4.6248939685220786E-2"/>
          <c:w val="0.50394578486434205"/>
          <c:h val="0.91552879611211746"/>
        </c:manualLayout>
      </c:layout>
      <c:barChart>
        <c:barDir val="bar"/>
        <c:grouping val="clustered"/>
        <c:varyColors val="0"/>
        <c:ser>
          <c:idx val="0"/>
          <c:order val="0"/>
          <c:tx>
            <c:strRef>
              <c:f>Sheet1!$B$1</c:f>
              <c:strCache>
                <c:ptCount val="1"/>
                <c:pt idx="0">
                  <c:v>Unadvised</c:v>
                </c:pt>
              </c:strCache>
            </c:strRef>
          </c:tx>
          <c:spPr>
            <a:solidFill>
              <a:srgbClr val="66B3B3"/>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C785-48A8-9120-CD7003AD4D7B}"/>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3">
                          <a:lumMod val="60000"/>
                          <a:lumOff val="40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C785-48A8-9120-CD7003AD4D7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66B3B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 not sure</c:v>
                </c:pt>
                <c:pt idx="1">
                  <c:v>Difficulty accessing a person</c:v>
                </c:pt>
                <c:pt idx="2">
                  <c:v>Prefer privacy/anonymity</c:v>
                </c:pt>
                <c:pt idx="3">
                  <c:v>Curiosity on AI tools</c:v>
                </c:pt>
                <c:pt idx="4">
                  <c:v>It explained things more clearly than other sources</c:v>
                </c:pt>
                <c:pt idx="5">
                  <c:v>Recommended by someone/saw online</c:v>
                </c:pt>
                <c:pt idx="6">
                  <c:v>Cost concerns about paid advice</c:v>
                </c:pt>
                <c:pt idx="7">
                  <c:v>I trust it as a starting point</c:v>
                </c:pt>
                <c:pt idx="8">
                  <c:v>Wanted information outside business hours</c:v>
                </c:pt>
                <c:pt idx="9">
                  <c:v>Convenience and quick answers</c:v>
                </c:pt>
                <c:pt idx="10">
                  <c:v>Wanted to explore options</c:v>
                </c:pt>
              </c:strCache>
            </c:strRef>
          </c:cat>
          <c:val>
            <c:numRef>
              <c:f>Sheet1!$B$2:$B$12</c:f>
              <c:numCache>
                <c:formatCode>0.00%</c:formatCode>
                <c:ptCount val="11"/>
                <c:pt idx="0">
                  <c:v>3.5087719298249997E-2</c:v>
                </c:pt>
                <c:pt idx="1">
                  <c:v>8.7719298245610006E-2</c:v>
                </c:pt>
                <c:pt idx="2">
                  <c:v>5.263157894737E-2</c:v>
                </c:pt>
                <c:pt idx="3">
                  <c:v>0.33333333333330001</c:v>
                </c:pt>
                <c:pt idx="4">
                  <c:v>0.31578947368420002</c:v>
                </c:pt>
                <c:pt idx="5">
                  <c:v>8.7719298245610006E-2</c:v>
                </c:pt>
                <c:pt idx="6">
                  <c:v>0.19298245614039999</c:v>
                </c:pt>
                <c:pt idx="7">
                  <c:v>0.19298245614039999</c:v>
                </c:pt>
                <c:pt idx="8">
                  <c:v>0.24561403508769999</c:v>
                </c:pt>
                <c:pt idx="9">
                  <c:v>0.50877192982459996</c:v>
                </c:pt>
                <c:pt idx="10">
                  <c:v>0.4736842105263</c:v>
                </c:pt>
              </c:numCache>
            </c:numRef>
          </c:val>
          <c:extLst>
            <c:ext xmlns:c16="http://schemas.microsoft.com/office/drawing/2014/chart" uri="{C3380CC4-5D6E-409C-BE32-E72D297353CC}">
              <c16:uniqueId val="{00000002-C785-48A8-9120-CD7003AD4D7B}"/>
            </c:ext>
          </c:extLst>
        </c:ser>
        <c:ser>
          <c:idx val="1"/>
          <c:order val="1"/>
          <c:tx>
            <c:strRef>
              <c:f>Sheet1!$C$1</c:f>
              <c:strCache>
                <c:ptCount val="1"/>
                <c:pt idx="0">
                  <c:v>Advised</c:v>
                </c:pt>
              </c:strCache>
            </c:strRef>
          </c:tx>
          <c:spPr>
            <a:solidFill>
              <a:srgbClr val="00808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C785-48A8-9120-CD7003AD4D7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808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I’m not sure</c:v>
                </c:pt>
                <c:pt idx="1">
                  <c:v>Difficulty accessing a person</c:v>
                </c:pt>
                <c:pt idx="2">
                  <c:v>Prefer privacy/anonymity</c:v>
                </c:pt>
                <c:pt idx="3">
                  <c:v>Curiosity on AI tools</c:v>
                </c:pt>
                <c:pt idx="4">
                  <c:v>It explained things more clearly than other sources</c:v>
                </c:pt>
                <c:pt idx="5">
                  <c:v>Recommended by someone/saw online</c:v>
                </c:pt>
                <c:pt idx="6">
                  <c:v>Cost concerns about paid advice</c:v>
                </c:pt>
                <c:pt idx="7">
                  <c:v>I trust it as a starting point</c:v>
                </c:pt>
                <c:pt idx="8">
                  <c:v>Wanted information outside business hours</c:v>
                </c:pt>
                <c:pt idx="9">
                  <c:v>Convenience and quick answers</c:v>
                </c:pt>
                <c:pt idx="10">
                  <c:v>Wanted to explore options</c:v>
                </c:pt>
              </c:strCache>
            </c:strRef>
          </c:cat>
          <c:val>
            <c:numRef>
              <c:f>Sheet1!$C$2:$C$12</c:f>
              <c:numCache>
                <c:formatCode>0.00%</c:formatCode>
                <c:ptCount val="11"/>
                <c:pt idx="1">
                  <c:v>7.5471698113210001E-2</c:v>
                </c:pt>
                <c:pt idx="2">
                  <c:v>0.13207547169809999</c:v>
                </c:pt>
                <c:pt idx="3">
                  <c:v>0.13207547169809999</c:v>
                </c:pt>
                <c:pt idx="4">
                  <c:v>0.16981132075470001</c:v>
                </c:pt>
                <c:pt idx="5">
                  <c:v>0.18867924528300001</c:v>
                </c:pt>
                <c:pt idx="6">
                  <c:v>0.18867924528300001</c:v>
                </c:pt>
                <c:pt idx="7">
                  <c:v>0.2264150943396</c:v>
                </c:pt>
                <c:pt idx="8">
                  <c:v>0.28301886792449998</c:v>
                </c:pt>
                <c:pt idx="9">
                  <c:v>0.32075471698109997</c:v>
                </c:pt>
                <c:pt idx="10">
                  <c:v>0.41509433962260001</c:v>
                </c:pt>
              </c:numCache>
            </c:numRef>
          </c:val>
          <c:extLst>
            <c:ext xmlns:c16="http://schemas.microsoft.com/office/drawing/2014/chart" uri="{C3380CC4-5D6E-409C-BE32-E72D297353CC}">
              <c16:uniqueId val="{00000004-C785-48A8-9120-CD7003AD4D7B}"/>
            </c:ext>
          </c:extLst>
        </c:ser>
        <c:dLbls>
          <c:showLegendKey val="0"/>
          <c:showVal val="0"/>
          <c:showCatName val="0"/>
          <c:showSerName val="0"/>
          <c:showPercent val="0"/>
          <c:showBubbleSize val="0"/>
        </c:dLbls>
        <c:gapWidth val="50"/>
        <c:overlap val="-5"/>
        <c:axId val="1758011600"/>
        <c:axId val="1758009680"/>
      </c:barChart>
      <c:catAx>
        <c:axId val="1758011600"/>
        <c:scaling>
          <c:orientation val="minMax"/>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758009680"/>
        <c:crosses val="autoZero"/>
        <c:auto val="1"/>
        <c:lblAlgn val="ctr"/>
        <c:lblOffset val="100"/>
        <c:noMultiLvlLbl val="0"/>
      </c:catAx>
      <c:valAx>
        <c:axId val="1758009680"/>
        <c:scaling>
          <c:orientation val="minMax"/>
          <c:max val="0.60000000000000009"/>
        </c:scaling>
        <c:delete val="1"/>
        <c:axPos val="b"/>
        <c:numFmt formatCode="0.00%" sourceLinked="1"/>
        <c:majorTickMark val="out"/>
        <c:minorTickMark val="none"/>
        <c:tickLblPos val="nextTo"/>
        <c:crossAx val="175801160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0" i="0" u="none" strike="noStrike" kern="1200" baseline="0">
                <a:solidFill>
                  <a:srgbClr val="008080"/>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66B3B3"/>
                </a:solidFill>
                <a:latin typeface="+mn-lt"/>
                <a:ea typeface="+mn-ea"/>
                <a:cs typeface="+mn-cs"/>
              </a:defRPr>
            </a:pPr>
            <a:endParaRPr lang="en-US"/>
          </a:p>
        </c:txPr>
      </c:legendEntry>
      <c:layout>
        <c:manualLayout>
          <c:xMode val="edge"/>
          <c:yMode val="edge"/>
          <c:x val="0.71716662510210905"/>
          <c:y val="0.43983246100449314"/>
          <c:w val="7.9371750376973624E-2"/>
          <c:h val="0.120335077991013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bg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72785433070865E-2"/>
          <c:y val="1.7121184970399547E-2"/>
          <c:w val="0.9348208595137727"/>
          <c:h val="0.92731607238459202"/>
        </c:manualLayout>
      </c:layout>
      <c:lineChart>
        <c:grouping val="standard"/>
        <c:varyColors val="0"/>
        <c:ser>
          <c:idx val="0"/>
          <c:order val="0"/>
          <c:tx>
            <c:strRef>
              <c:f>Sheet1!$B$1</c:f>
              <c:strCache>
                <c:ptCount val="1"/>
                <c:pt idx="0">
                  <c:v>Living comfortably/happily</c:v>
                </c:pt>
              </c:strCache>
            </c:strRef>
          </c:tx>
          <c:spPr>
            <a:ln w="28575" cap="rnd">
              <a:solidFill>
                <a:schemeClr val="accent1"/>
              </a:solidFill>
              <a:round/>
            </a:ln>
            <a:effectLst/>
          </c:spPr>
          <c:marker>
            <c:symbol val="circle"/>
            <c:size val="8"/>
            <c:spPr>
              <a:solidFill>
                <a:schemeClr val="accent1"/>
              </a:solidFill>
              <a:ln w="9525">
                <a:noFill/>
              </a:ln>
              <a:effectLst/>
            </c:spPr>
          </c:marker>
          <c:dPt>
            <c:idx val="4"/>
            <c:marker>
              <c:symbol val="circle"/>
              <c:size val="8"/>
              <c:spPr>
                <a:solidFill>
                  <a:schemeClr val="accent1"/>
                </a:solidFill>
                <a:ln w="9525">
                  <a:noFill/>
                </a:ln>
                <a:effectLst/>
              </c:spPr>
            </c:marker>
            <c:bubble3D val="0"/>
            <c:extLst>
              <c:ext xmlns:c16="http://schemas.microsoft.com/office/drawing/2014/chart" uri="{C3380CC4-5D6E-409C-BE32-E72D297353CC}">
                <c16:uniqueId val="{0000000C-07E2-46A3-8587-7DABC2115840}"/>
              </c:ext>
            </c:extLst>
          </c:dPt>
          <c:dLbls>
            <c:dLbl>
              <c:idx val="4"/>
              <c:layout>
                <c:manualLayout>
                  <c:x val="-1.1210063832086373E-16"/>
                  <c:y val="-1.7638888888888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7E2-46A3-8587-7DABC211584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Sheet1!$A$2:$A$6</c:f>
              <c:numCache>
                <c:formatCode>General</c:formatCode>
                <c:ptCount val="5"/>
                <c:pt idx="0">
                  <c:v>2022</c:v>
                </c:pt>
                <c:pt idx="1">
                  <c:v>2023</c:v>
                </c:pt>
                <c:pt idx="2">
                  <c:v>2024</c:v>
                </c:pt>
                <c:pt idx="3">
                  <c:v>2025</c:v>
                </c:pt>
                <c:pt idx="4">
                  <c:v>2026</c:v>
                </c:pt>
              </c:numCache>
            </c:numRef>
          </c:cat>
          <c:val>
            <c:numRef>
              <c:f>Sheet1!$B$2:$B$6</c:f>
              <c:numCache>
                <c:formatCode>0%</c:formatCode>
                <c:ptCount val="5"/>
                <c:pt idx="0">
                  <c:v>0.1677852348993</c:v>
                </c:pt>
                <c:pt idx="1">
                  <c:v>0.15101721439749999</c:v>
                </c:pt>
                <c:pt idx="2">
                  <c:v>0.156</c:v>
                </c:pt>
                <c:pt idx="3">
                  <c:v>0.1411530815109</c:v>
                </c:pt>
                <c:pt idx="4">
                  <c:v>0.30669330669330003</c:v>
                </c:pt>
              </c:numCache>
            </c:numRef>
          </c:val>
          <c:smooth val="0"/>
          <c:extLst>
            <c:ext xmlns:c16="http://schemas.microsoft.com/office/drawing/2014/chart" uri="{C3380CC4-5D6E-409C-BE32-E72D297353CC}">
              <c16:uniqueId val="{00000001-07E2-46A3-8587-7DABC2115840}"/>
            </c:ext>
          </c:extLst>
        </c:ser>
        <c:ser>
          <c:idx val="1"/>
          <c:order val="1"/>
          <c:tx>
            <c:strRef>
              <c:f>Sheet1!$C$1</c:f>
              <c:strCache>
                <c:ptCount val="1"/>
                <c:pt idx="0">
                  <c:v>Financially secured</c:v>
                </c:pt>
              </c:strCache>
            </c:strRef>
          </c:tx>
          <c:spPr>
            <a:ln w="28575" cap="rnd">
              <a:solidFill>
                <a:schemeClr val="accent5"/>
              </a:solidFill>
              <a:prstDash val="solid"/>
              <a:round/>
            </a:ln>
            <a:effectLst/>
          </c:spPr>
          <c:marker>
            <c:symbol val="circle"/>
            <c:size val="8"/>
            <c:spPr>
              <a:solidFill>
                <a:schemeClr val="accent5"/>
              </a:solidFill>
              <a:ln w="9525">
                <a:solidFill>
                  <a:schemeClr val="accent5"/>
                </a:solidFill>
                <a:prstDash val="solid"/>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5"/>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E2-46A3-8587-7DABC21158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5"/>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Sheet1!$C$2:$C$6</c:f>
              <c:numCache>
                <c:formatCode>0%</c:formatCode>
                <c:ptCount val="5"/>
                <c:pt idx="0">
                  <c:v>0.176327028676</c:v>
                </c:pt>
                <c:pt idx="1">
                  <c:v>0.16118935837250001</c:v>
                </c:pt>
                <c:pt idx="2">
                  <c:v>0.20200000000000001</c:v>
                </c:pt>
                <c:pt idx="3">
                  <c:v>0.2047713717694</c:v>
                </c:pt>
                <c:pt idx="4">
                  <c:v>0.2927072927073</c:v>
                </c:pt>
              </c:numCache>
            </c:numRef>
          </c:val>
          <c:smooth val="0"/>
          <c:extLst>
            <c:ext xmlns:c16="http://schemas.microsoft.com/office/drawing/2014/chart" uri="{C3380CC4-5D6E-409C-BE32-E72D297353CC}">
              <c16:uniqueId val="{00000005-07E2-46A3-8587-7DABC2115840}"/>
            </c:ext>
          </c:extLst>
        </c:ser>
        <c:ser>
          <c:idx val="2"/>
          <c:order val="2"/>
          <c:tx>
            <c:strRef>
              <c:f>Sheet1!$D$1</c:f>
              <c:strCache>
                <c:ptCount val="1"/>
                <c:pt idx="0">
                  <c:v>Able to travel, do leisure activities and spend on luxuries</c:v>
                </c:pt>
              </c:strCache>
            </c:strRef>
          </c:tx>
          <c:spPr>
            <a:ln w="28575" cap="rnd">
              <a:solidFill>
                <a:schemeClr val="accent2"/>
              </a:solidFill>
              <a:round/>
            </a:ln>
            <a:effectLst/>
          </c:spPr>
          <c:marker>
            <c:symbol val="circle"/>
            <c:size val="8"/>
            <c:spPr>
              <a:solidFill>
                <a:schemeClr val="accent2"/>
              </a:solidFill>
              <a:ln w="9525">
                <a:no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7E2-46A3-8587-7DABC21158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Sheet1!$D$2:$D$6</c:f>
              <c:numCache>
                <c:formatCode>0%</c:formatCode>
                <c:ptCount val="5"/>
                <c:pt idx="0">
                  <c:v>0.1848688224527</c:v>
                </c:pt>
                <c:pt idx="1">
                  <c:v>0.18622848200309999</c:v>
                </c:pt>
                <c:pt idx="2">
                  <c:v>0.17399999999999999</c:v>
                </c:pt>
                <c:pt idx="3">
                  <c:v>0.19383697813119999</c:v>
                </c:pt>
                <c:pt idx="4">
                  <c:v>0.2397602397602</c:v>
                </c:pt>
              </c:numCache>
            </c:numRef>
          </c:val>
          <c:smooth val="0"/>
          <c:extLst>
            <c:ext xmlns:c16="http://schemas.microsoft.com/office/drawing/2014/chart" uri="{C3380CC4-5D6E-409C-BE32-E72D297353CC}">
              <c16:uniqueId val="{00000007-07E2-46A3-8587-7DABC2115840}"/>
            </c:ext>
          </c:extLst>
        </c:ser>
        <c:ser>
          <c:idx val="3"/>
          <c:order val="3"/>
          <c:tx>
            <c:strRef>
              <c:f>Sheet1!$E$1</c:f>
              <c:strCache>
                <c:ptCount val="1"/>
                <c:pt idx="0">
                  <c:v>Free from worry/stress/work</c:v>
                </c:pt>
              </c:strCache>
            </c:strRef>
          </c:tx>
          <c:spPr>
            <a:ln w="28575" cap="rnd">
              <a:solidFill>
                <a:schemeClr val="accent6"/>
              </a:solidFill>
              <a:prstDash val="solid"/>
              <a:round/>
            </a:ln>
            <a:effectLst/>
          </c:spPr>
          <c:marker>
            <c:symbol val="circle"/>
            <c:size val="8"/>
            <c:spPr>
              <a:solidFill>
                <a:schemeClr val="accent6"/>
              </a:solidFill>
              <a:ln w="9525">
                <a:solidFill>
                  <a:schemeClr val="accent6"/>
                </a:solidFill>
                <a:prstDash val="solid"/>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E2-46A3-8587-7DABC21158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6"/>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Sheet1!$E$2:$E$6</c:f>
              <c:numCache>
                <c:formatCode>0%</c:formatCode>
                <c:ptCount val="5"/>
                <c:pt idx="0">
                  <c:v>5.6741915802319999E-2</c:v>
                </c:pt>
                <c:pt idx="1">
                  <c:v>6.4162754303599995E-2</c:v>
                </c:pt>
                <c:pt idx="2">
                  <c:v>6.7000000000000004E-2</c:v>
                </c:pt>
                <c:pt idx="3">
                  <c:v>7.4552683896619995E-2</c:v>
                </c:pt>
                <c:pt idx="4">
                  <c:v>0.21578421578420001</c:v>
                </c:pt>
              </c:numCache>
            </c:numRef>
          </c:val>
          <c:smooth val="0"/>
          <c:extLst>
            <c:ext xmlns:c16="http://schemas.microsoft.com/office/drawing/2014/chart" uri="{C3380CC4-5D6E-409C-BE32-E72D297353CC}">
              <c16:uniqueId val="{00000009-07E2-46A3-8587-7DABC2115840}"/>
            </c:ext>
          </c:extLst>
        </c:ser>
        <c:ser>
          <c:idx val="4"/>
          <c:order val="4"/>
          <c:tx>
            <c:strRef>
              <c:f>Sheet1!$F$1</c:f>
              <c:strCache>
                <c:ptCount val="1"/>
                <c:pt idx="0">
                  <c:v>Enjoy/maintain good health and well-being</c:v>
                </c:pt>
              </c:strCache>
            </c:strRef>
          </c:tx>
          <c:spPr>
            <a:ln w="28575" cap="rnd">
              <a:solidFill>
                <a:schemeClr val="accent4"/>
              </a:solidFill>
              <a:round/>
            </a:ln>
            <a:effectLst/>
          </c:spPr>
          <c:marker>
            <c:symbol val="circle"/>
            <c:size val="8"/>
            <c:spPr>
              <a:solidFill>
                <a:schemeClr val="accent4"/>
              </a:solidFill>
              <a:ln w="9525">
                <a:noFill/>
              </a:ln>
              <a:effectLst/>
            </c:spPr>
          </c:marker>
          <c:dLbls>
            <c:dLbl>
              <c:idx val="4"/>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7E2-46A3-8587-7DABC211584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2022</c:v>
                </c:pt>
                <c:pt idx="1">
                  <c:v>2023</c:v>
                </c:pt>
                <c:pt idx="2">
                  <c:v>2024</c:v>
                </c:pt>
                <c:pt idx="3">
                  <c:v>2025</c:v>
                </c:pt>
                <c:pt idx="4">
                  <c:v>2026</c:v>
                </c:pt>
              </c:numCache>
            </c:numRef>
          </c:cat>
          <c:val>
            <c:numRef>
              <c:f>Sheet1!$F$2:$F$6</c:f>
              <c:numCache>
                <c:formatCode>0%</c:formatCode>
                <c:ptCount val="5"/>
                <c:pt idx="0">
                  <c:v>0.1342281879195</c:v>
                </c:pt>
                <c:pt idx="1">
                  <c:v>0.15571205007819999</c:v>
                </c:pt>
                <c:pt idx="2">
                  <c:v>0.152</c:v>
                </c:pt>
                <c:pt idx="3">
                  <c:v>0.17594433399600001</c:v>
                </c:pt>
                <c:pt idx="4">
                  <c:v>0.17482517482519999</c:v>
                </c:pt>
              </c:numCache>
            </c:numRef>
          </c:val>
          <c:smooth val="0"/>
          <c:extLst>
            <c:ext xmlns:c16="http://schemas.microsoft.com/office/drawing/2014/chart" uri="{C3380CC4-5D6E-409C-BE32-E72D297353CC}">
              <c16:uniqueId val="{0000000B-07E2-46A3-8587-7DABC2115840}"/>
            </c:ext>
          </c:extLst>
        </c:ser>
        <c:dLbls>
          <c:showLegendKey val="0"/>
          <c:showVal val="0"/>
          <c:showCatName val="0"/>
          <c:showSerName val="0"/>
          <c:showPercent val="0"/>
          <c:showBubbleSize val="0"/>
        </c:dLbls>
        <c:marker val="1"/>
        <c:smooth val="0"/>
        <c:axId val="85691071"/>
        <c:axId val="85692031"/>
      </c:lineChart>
      <c:catAx>
        <c:axId val="85691071"/>
        <c:scaling>
          <c:orientation val="minMax"/>
        </c:scaling>
        <c:delete val="0"/>
        <c:axPos val="b"/>
        <c:numFmt formatCode="General" sourceLinked="1"/>
        <c:majorTickMark val="none"/>
        <c:minorTickMark val="none"/>
        <c:tickLblPos val="nextTo"/>
        <c:spPr>
          <a:noFill/>
          <a:ln w="9525" cap="flat" cmpd="sng" algn="ctr">
            <a:solidFill>
              <a:srgbClr val="DDDFE1"/>
            </a:solidFill>
            <a:round/>
            <a:tailEnd type="ova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5692031"/>
        <c:crosses val="autoZero"/>
        <c:auto val="1"/>
        <c:lblAlgn val="ctr"/>
        <c:lblOffset val="100"/>
        <c:noMultiLvlLbl val="0"/>
      </c:catAx>
      <c:valAx>
        <c:axId val="85692031"/>
        <c:scaling>
          <c:orientation val="minMax"/>
          <c:max val="0.35000000000000003"/>
          <c:min val="0"/>
        </c:scaling>
        <c:delete val="0"/>
        <c:axPos val="l"/>
        <c:numFmt formatCode="0%" sourceLinked="1"/>
        <c:majorTickMark val="none"/>
        <c:minorTickMark val="none"/>
        <c:tickLblPos val="nextTo"/>
        <c:spPr>
          <a:noFill/>
          <a:ln>
            <a:solidFill>
              <a:srgbClr val="DDDFE1"/>
            </a:solidFill>
            <a:tailEnd type="ova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5691071"/>
        <c:crosses val="autoZero"/>
        <c:crossBetween val="between"/>
        <c:majorUnit val="5.000000000000001E-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96429767602748E-2"/>
          <c:y val="5.4861097748181674E-2"/>
          <c:w val="0.9025160686742163"/>
          <c:h val="0.77205523774263918"/>
        </c:manualLayout>
      </c:layout>
      <c:barChart>
        <c:barDir val="bar"/>
        <c:grouping val="percentStacked"/>
        <c:varyColors val="0"/>
        <c:ser>
          <c:idx val="6"/>
          <c:order val="0"/>
          <c:tx>
            <c:strRef>
              <c:f>Sheet1!$A$9</c:f>
              <c:strCache>
                <c:ptCount val="1"/>
                <c:pt idx="0">
                  <c:v>Trust it a lot</c:v>
                </c:pt>
              </c:strCache>
            </c:strRef>
          </c:tx>
          <c:spPr>
            <a:solidFill>
              <a:srgbClr val="0091DA"/>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Sheet1!$B$9:$E$9</c:f>
              <c:numCache>
                <c:formatCode>0.00%</c:formatCode>
                <c:ptCount val="4"/>
                <c:pt idx="0" formatCode="0%">
                  <c:v>0.1384615384615</c:v>
                </c:pt>
                <c:pt idx="1">
                  <c:v>0.15517241379310001</c:v>
                </c:pt>
                <c:pt idx="2">
                  <c:v>0.1891891891892</c:v>
                </c:pt>
                <c:pt idx="3" formatCode="0%">
                  <c:v>0.12790697674420001</c:v>
                </c:pt>
              </c:numCache>
            </c:numRef>
          </c:val>
          <c:extLst>
            <c:ext xmlns:c16="http://schemas.microsoft.com/office/drawing/2014/chart" uri="{C3380CC4-5D6E-409C-BE32-E72D297353CC}">
              <c16:uniqueId val="{00000000-2703-427E-9651-45C09CCD5F9D}"/>
            </c:ext>
          </c:extLst>
        </c:ser>
        <c:ser>
          <c:idx val="5"/>
          <c:order val="1"/>
          <c:tx>
            <c:strRef>
              <c:f>Sheet1!$A$8</c:f>
              <c:strCache>
                <c:ptCount val="1"/>
                <c:pt idx="0">
                  <c:v>Trust it a little</c:v>
                </c:pt>
              </c:strCache>
            </c:strRef>
          </c:tx>
          <c:spPr>
            <a:solidFill>
              <a:srgbClr val="33A7E1"/>
            </a:solidFill>
            <a:ln>
              <a:noFill/>
            </a:ln>
            <a:effectLst/>
          </c:spPr>
          <c:invertIfNegative val="0"/>
          <c:dPt>
            <c:idx val="0"/>
            <c:invertIfNegative val="0"/>
            <c:bubble3D val="0"/>
            <c:spPr>
              <a:solidFill>
                <a:srgbClr val="33A7E1"/>
              </a:solidFill>
              <a:ln>
                <a:noFill/>
              </a:ln>
              <a:effectLst/>
            </c:spPr>
            <c:extLst>
              <c:ext xmlns:c16="http://schemas.microsoft.com/office/drawing/2014/chart" uri="{C3380CC4-5D6E-409C-BE32-E72D297353CC}">
                <c16:uniqueId val="{00000000-A61D-41AA-9AC5-C1BB50A88211}"/>
              </c:ext>
            </c:extLst>
          </c:dPt>
          <c:dPt>
            <c:idx val="1"/>
            <c:invertIfNegative val="0"/>
            <c:bubble3D val="0"/>
            <c:spPr>
              <a:solidFill>
                <a:srgbClr val="33A7E1"/>
              </a:solidFill>
              <a:ln>
                <a:noFill/>
              </a:ln>
              <a:effectLst/>
            </c:spPr>
            <c:extLst>
              <c:ext xmlns:c16="http://schemas.microsoft.com/office/drawing/2014/chart" uri="{C3380CC4-5D6E-409C-BE32-E72D297353CC}">
                <c16:uniqueId val="{0000000B-427C-453F-AF72-42E6ACDF77CA}"/>
              </c:ext>
            </c:extLst>
          </c:dPt>
          <c:dPt>
            <c:idx val="2"/>
            <c:invertIfNegative val="0"/>
            <c:bubble3D val="0"/>
            <c:spPr>
              <a:solidFill>
                <a:srgbClr val="33A7E1"/>
              </a:solidFill>
              <a:ln>
                <a:noFill/>
              </a:ln>
              <a:effectLst/>
            </c:spPr>
            <c:extLst>
              <c:ext xmlns:c16="http://schemas.microsoft.com/office/drawing/2014/chart" uri="{C3380CC4-5D6E-409C-BE32-E72D297353CC}">
                <c16:uniqueId val="{0000000C-427C-453F-AF72-42E6ACDF77CA}"/>
              </c:ext>
            </c:extLst>
          </c:dPt>
          <c:dPt>
            <c:idx val="3"/>
            <c:invertIfNegative val="0"/>
            <c:bubble3D val="0"/>
            <c:spPr>
              <a:solidFill>
                <a:srgbClr val="33A7E1"/>
              </a:solidFill>
              <a:ln>
                <a:noFill/>
              </a:ln>
              <a:effectLst/>
            </c:spPr>
            <c:extLst>
              <c:ext xmlns:c16="http://schemas.microsoft.com/office/drawing/2014/chart" uri="{C3380CC4-5D6E-409C-BE32-E72D297353CC}">
                <c16:uniqueId val="{00000001-A61D-41AA-9AC5-C1BB50A8821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Sheet1!$B$8:$E$8</c:f>
              <c:numCache>
                <c:formatCode>0%</c:formatCode>
                <c:ptCount val="4"/>
                <c:pt idx="0">
                  <c:v>0.4923076923077</c:v>
                </c:pt>
                <c:pt idx="1">
                  <c:v>0.51724137931030001</c:v>
                </c:pt>
                <c:pt idx="2">
                  <c:v>0.4864864864865</c:v>
                </c:pt>
                <c:pt idx="3">
                  <c:v>0.51162790697670002</c:v>
                </c:pt>
              </c:numCache>
            </c:numRef>
          </c:val>
          <c:extLst>
            <c:ext xmlns:c16="http://schemas.microsoft.com/office/drawing/2014/chart" uri="{C3380CC4-5D6E-409C-BE32-E72D297353CC}">
              <c16:uniqueId val="{00000011-3DCF-4279-BED6-8AA845420630}"/>
            </c:ext>
          </c:extLst>
        </c:ser>
        <c:ser>
          <c:idx val="4"/>
          <c:order val="2"/>
          <c:tx>
            <c:strRef>
              <c:f>Sheet1!$A$7</c:f>
              <c:strCache>
                <c:ptCount val="1"/>
                <c:pt idx="0">
                  <c:v>Neither trust nor distrust</c:v>
                </c:pt>
              </c:strCache>
            </c:strRef>
          </c:tx>
          <c:spPr>
            <a:solidFill>
              <a:schemeClr val="accent3">
                <a:lumMod val="60000"/>
                <a:lumOff val="40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C-3DCF-4279-BED6-8AA845420630}"/>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F-427C-453F-AF72-42E6ACDF77CA}"/>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E-427C-453F-AF72-42E6ACDF77CA}"/>
              </c:ext>
            </c:extLst>
          </c:dPt>
          <c:dPt>
            <c:idx val="3"/>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B-3DCF-4279-BED6-8AA8454206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Sheet1!$B$7:$E$7</c:f>
              <c:numCache>
                <c:formatCode>0%</c:formatCode>
                <c:ptCount val="4"/>
                <c:pt idx="0">
                  <c:v>0.30769230769229999</c:v>
                </c:pt>
                <c:pt idx="1">
                  <c:v>0.20689655172409999</c:v>
                </c:pt>
                <c:pt idx="2">
                  <c:v>0.21621621621619999</c:v>
                </c:pt>
                <c:pt idx="3">
                  <c:v>0.27906976744189999</c:v>
                </c:pt>
              </c:numCache>
            </c:numRef>
          </c:val>
          <c:extLst>
            <c:ext xmlns:c16="http://schemas.microsoft.com/office/drawing/2014/chart" uri="{C3380CC4-5D6E-409C-BE32-E72D297353CC}">
              <c16:uniqueId val="{00000005-3DCF-4279-BED6-8AA845420630}"/>
            </c:ext>
          </c:extLst>
        </c:ser>
        <c:ser>
          <c:idx val="3"/>
          <c:order val="3"/>
          <c:tx>
            <c:strRef>
              <c:f>Sheet1!$A$6</c:f>
              <c:strCache>
                <c:ptCount val="1"/>
                <c:pt idx="0">
                  <c:v>Distrust it a little</c:v>
                </c:pt>
              </c:strCache>
            </c:strRef>
          </c:tx>
          <c:spPr>
            <a:solidFill>
              <a:srgbClr val="5367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Unadvised</c:v>
                </c:pt>
                <c:pt idx="1">
                  <c:v>Advised</c:v>
                </c:pt>
                <c:pt idx="2">
                  <c:v>Retiree</c:v>
                </c:pt>
                <c:pt idx="3">
                  <c:v>Pre-retiree</c:v>
                </c:pt>
              </c:strCache>
            </c:strRef>
          </c:cat>
          <c:val>
            <c:numRef>
              <c:f>Sheet1!$B$6:$E$6</c:f>
              <c:numCache>
                <c:formatCode>0%</c:formatCode>
                <c:ptCount val="4"/>
                <c:pt idx="0">
                  <c:v>6.1538461538460001E-2</c:v>
                </c:pt>
                <c:pt idx="1">
                  <c:v>8.6206896551719994E-2</c:v>
                </c:pt>
                <c:pt idx="2">
                  <c:v>5.4054054054049998E-2</c:v>
                </c:pt>
                <c:pt idx="3">
                  <c:v>8.1395348837210002E-2</c:v>
                </c:pt>
              </c:numCache>
            </c:numRef>
          </c:val>
          <c:extLst>
            <c:ext xmlns:c16="http://schemas.microsoft.com/office/drawing/2014/chart" uri="{C3380CC4-5D6E-409C-BE32-E72D297353CC}">
              <c16:uniqueId val="{00000004-3DCF-4279-BED6-8AA845420630}"/>
            </c:ext>
          </c:extLst>
        </c:ser>
        <c:ser>
          <c:idx val="2"/>
          <c:order val="4"/>
          <c:tx>
            <c:strRef>
              <c:f>Sheet1!$A$5</c:f>
              <c:strCache>
                <c:ptCount val="1"/>
                <c:pt idx="0">
                  <c:v>Distrust it a lot</c:v>
                </c:pt>
              </c:strCache>
            </c:strRef>
          </c:tx>
          <c:spPr>
            <a:solidFill>
              <a:srgbClr val="284159"/>
            </a:solidFill>
            <a:ln>
              <a:noFill/>
            </a:ln>
            <a:effectLst/>
          </c:spPr>
          <c:invertIfNegative val="0"/>
          <c:dPt>
            <c:idx val="0"/>
            <c:invertIfNegative val="0"/>
            <c:bubble3D val="0"/>
            <c:spPr>
              <a:solidFill>
                <a:srgbClr val="284159"/>
              </a:solidFill>
              <a:ln>
                <a:noFill/>
              </a:ln>
              <a:effectLst/>
            </c:spPr>
            <c:extLst>
              <c:ext xmlns:c16="http://schemas.microsoft.com/office/drawing/2014/chart" uri="{C3380CC4-5D6E-409C-BE32-E72D297353CC}">
                <c16:uniqueId val="{0000000D-3DCF-4279-BED6-8AA845420630}"/>
              </c:ext>
            </c:extLst>
          </c:dPt>
          <c:dPt>
            <c:idx val="1"/>
            <c:invertIfNegative val="0"/>
            <c:bubble3D val="0"/>
            <c:spPr>
              <a:solidFill>
                <a:srgbClr val="284159"/>
              </a:solidFill>
              <a:ln>
                <a:noFill/>
              </a:ln>
              <a:effectLst/>
            </c:spPr>
            <c:extLst>
              <c:ext xmlns:c16="http://schemas.microsoft.com/office/drawing/2014/chart" uri="{C3380CC4-5D6E-409C-BE32-E72D297353CC}">
                <c16:uniqueId val="{00000012-427C-453F-AF72-42E6ACDF77CA}"/>
              </c:ext>
            </c:extLst>
          </c:dPt>
          <c:dPt>
            <c:idx val="2"/>
            <c:invertIfNegative val="0"/>
            <c:bubble3D val="0"/>
            <c:spPr>
              <a:solidFill>
                <a:srgbClr val="284159"/>
              </a:solidFill>
              <a:ln>
                <a:noFill/>
              </a:ln>
              <a:effectLst/>
            </c:spPr>
            <c:extLst>
              <c:ext xmlns:c16="http://schemas.microsoft.com/office/drawing/2014/chart" uri="{C3380CC4-5D6E-409C-BE32-E72D297353CC}">
                <c16:uniqueId val="{00000011-427C-453F-AF72-42E6ACDF77CA}"/>
              </c:ext>
            </c:extLst>
          </c:dPt>
          <c:dPt>
            <c:idx val="3"/>
            <c:invertIfNegative val="0"/>
            <c:bubble3D val="0"/>
            <c:spPr>
              <a:solidFill>
                <a:srgbClr val="284159"/>
              </a:solidFill>
              <a:ln>
                <a:noFill/>
              </a:ln>
              <a:effectLst/>
            </c:spPr>
            <c:extLst>
              <c:ext xmlns:c16="http://schemas.microsoft.com/office/drawing/2014/chart" uri="{C3380CC4-5D6E-409C-BE32-E72D297353CC}">
                <c16:uniqueId val="{00000009-3DCF-4279-BED6-8AA845420630}"/>
              </c:ext>
            </c:extLst>
          </c:dPt>
          <c:cat>
            <c:strRef>
              <c:f>Sheet1!$B$1:$E$1</c:f>
              <c:strCache>
                <c:ptCount val="4"/>
                <c:pt idx="0">
                  <c:v>Unadvised</c:v>
                </c:pt>
                <c:pt idx="1">
                  <c:v>Advised</c:v>
                </c:pt>
                <c:pt idx="2">
                  <c:v>Retiree</c:v>
                </c:pt>
                <c:pt idx="3">
                  <c:v>Pre-retiree</c:v>
                </c:pt>
              </c:strCache>
            </c:strRef>
          </c:cat>
          <c:val>
            <c:numRef>
              <c:f>Sheet1!$B$5:$E$5</c:f>
              <c:numCache>
                <c:formatCode>0%</c:formatCode>
                <c:ptCount val="4"/>
                <c:pt idx="0">
                  <c:v>0</c:v>
                </c:pt>
                <c:pt idx="1">
                  <c:v>1.7241379310340001E-2</c:v>
                </c:pt>
                <c:pt idx="2">
                  <c:v>2.7027027027029998E-2</c:v>
                </c:pt>
                <c:pt idx="3">
                  <c:v>0</c:v>
                </c:pt>
              </c:numCache>
            </c:numRef>
          </c:val>
          <c:extLst>
            <c:ext xmlns:c16="http://schemas.microsoft.com/office/drawing/2014/chart" uri="{C3380CC4-5D6E-409C-BE32-E72D297353CC}">
              <c16:uniqueId val="{00000002-3DCF-4279-BED6-8AA845420630}"/>
            </c:ext>
          </c:extLst>
        </c:ser>
        <c:ser>
          <c:idx val="1"/>
          <c:order val="5"/>
          <c:tx>
            <c:strRef>
              <c:f>Sheet1!$A$4</c:f>
              <c:strCache>
                <c:ptCount val="1"/>
                <c:pt idx="0">
                  <c:v>I’m not sure</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E-3DCF-4279-BED6-8AA845420630}"/>
              </c:ext>
            </c:extLst>
          </c:dPt>
          <c:dPt>
            <c:idx val="1"/>
            <c:invertIfNegative val="0"/>
            <c:bubble3D val="0"/>
            <c:spPr>
              <a:solidFill>
                <a:schemeClr val="accent3"/>
              </a:solidFill>
              <a:ln>
                <a:noFill/>
              </a:ln>
              <a:effectLst/>
            </c:spPr>
            <c:extLst>
              <c:ext xmlns:c16="http://schemas.microsoft.com/office/drawing/2014/chart" uri="{C3380CC4-5D6E-409C-BE32-E72D297353CC}">
                <c16:uniqueId val="{00000015-427C-453F-AF72-42E6ACDF77CA}"/>
              </c:ext>
            </c:extLst>
          </c:dPt>
          <c:dPt>
            <c:idx val="2"/>
            <c:invertIfNegative val="0"/>
            <c:bubble3D val="0"/>
            <c:spPr>
              <a:solidFill>
                <a:schemeClr val="accent3"/>
              </a:solidFill>
              <a:ln>
                <a:noFill/>
              </a:ln>
              <a:effectLst/>
            </c:spPr>
            <c:extLst>
              <c:ext xmlns:c16="http://schemas.microsoft.com/office/drawing/2014/chart" uri="{C3380CC4-5D6E-409C-BE32-E72D297353CC}">
                <c16:uniqueId val="{00000014-427C-453F-AF72-42E6ACDF77CA}"/>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8-3DCF-4279-BED6-8AA845420630}"/>
              </c:ext>
            </c:extLst>
          </c:dPt>
          <c:cat>
            <c:strRef>
              <c:f>Sheet1!$B$1:$E$1</c:f>
              <c:strCache>
                <c:ptCount val="4"/>
                <c:pt idx="0">
                  <c:v>Unadvised</c:v>
                </c:pt>
                <c:pt idx="1">
                  <c:v>Advised</c:v>
                </c:pt>
                <c:pt idx="2">
                  <c:v>Retiree</c:v>
                </c:pt>
                <c:pt idx="3">
                  <c:v>Pre-retiree</c:v>
                </c:pt>
              </c:strCache>
            </c:strRef>
          </c:cat>
          <c:val>
            <c:numRef>
              <c:f>Sheet1!$B$4:$E$4</c:f>
              <c:numCache>
                <c:formatCode>0%</c:formatCode>
                <c:ptCount val="4"/>
                <c:pt idx="0">
                  <c:v>0</c:v>
                </c:pt>
                <c:pt idx="1">
                  <c:v>1.7241379310340001E-2</c:v>
                </c:pt>
                <c:pt idx="2">
                  <c:v>2.7027027027029998E-2</c:v>
                </c:pt>
                <c:pt idx="3">
                  <c:v>0</c:v>
                </c:pt>
              </c:numCache>
            </c:numRef>
          </c:val>
          <c:extLst>
            <c:ext xmlns:c16="http://schemas.microsoft.com/office/drawing/2014/chart" uri="{C3380CC4-5D6E-409C-BE32-E72D297353CC}">
              <c16:uniqueId val="{00000001-3DCF-4279-BED6-8AA845420630}"/>
            </c:ext>
          </c:extLst>
        </c:ser>
        <c:ser>
          <c:idx val="0"/>
          <c:order val="6"/>
          <c:tx>
            <c:strRef>
              <c:f>Sheet1!$A$3</c:f>
              <c:strCache>
                <c:ptCount val="1"/>
              </c:strCache>
            </c:strRef>
          </c:tx>
          <c:spPr>
            <a:noFill/>
            <a:ln>
              <a:noFill/>
            </a:ln>
            <a:effectLst/>
          </c:spPr>
          <c:invertIfNegative val="0"/>
          <c:dLbls>
            <c:dLbl>
              <c:idx val="0"/>
              <c:tx>
                <c:rich>
                  <a:bodyPr/>
                  <a:lstStyle/>
                  <a:p>
                    <a:fld id="{085FB334-57B7-4CC6-AA9A-148F06C63CB0}"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{085FB334-57B7-4CC6-AA9A-148F06C63CB0}</c15:txfldGUID>
                      <c15:f>Sheet1!$B$2</c15:f>
                      <c15:dlblFieldTableCache>
                        <c:ptCount val="1"/>
                        <c:pt idx="0">
                          <c:v>63%</c:v>
                        </c:pt>
                      </c15:dlblFieldTableCache>
                    </c15:dlblFTEntry>
                  </c15:dlblFieldTable>
                  <c15:showDataLabelsRange val="1"/>
                </c:ext>
                <c:ext xmlns:c16="http://schemas.microsoft.com/office/drawing/2014/chart" uri="{C3380CC4-5D6E-409C-BE32-E72D297353CC}">
                  <c16:uniqueId val="{0000000F-3DCF-4279-BED6-8AA845420630}"/>
                </c:ext>
              </c:extLst>
            </c:dLbl>
            <c:dLbl>
              <c:idx val="1"/>
              <c:tx>
                <c:rich>
                  <a:bodyPr/>
                  <a:lstStyle/>
                  <a:p>
                    <a:fld id="{F343BEFF-2002-493F-954B-92D2DE7AE629}"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{F343BEFF-2002-493F-954B-92D2DE7AE629}</c15:txfldGUID>
                      <c15:f>Sheet1!$C$2</c15:f>
                      <c15:dlblFieldTableCache>
                        <c:ptCount val="1"/>
                        <c:pt idx="0">
                          <c:v>67%</c:v>
                        </c:pt>
                      </c15:dlblFieldTableCache>
                    </c15:dlblFTEntry>
                  </c15:dlblFieldTable>
                  <c15:showDataLabelsRange val="1"/>
                </c:ext>
                <c:ext xmlns:c16="http://schemas.microsoft.com/office/drawing/2014/chart" uri="{C3380CC4-5D6E-409C-BE32-E72D297353CC}">
                  <c16:uniqueId val="{00000015-3DCF-4279-BED6-8AA845420630}"/>
                </c:ext>
              </c:extLst>
            </c:dLbl>
            <c:dLbl>
              <c:idx val="2"/>
              <c:tx>
                <c:rich>
                  <a:bodyPr/>
                  <a:lstStyle/>
                  <a:p>
                    <a:fld id="{5869AC26-DE32-4BF3-B364-54C6A865BEDD}" type="CELLREF">
                      <a:rPr lang="en-US" smtClean="0"/>
                      <a:pPr/>
                      <a:t>[CELLREF]</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dlblFTEntry>
                      <c15:txfldGUID>{5869AC26-DE32-4BF3-B364-54C6A865BEDD}</c15:txfldGUID>
                      <c15:f>Sheet1!$D$2</c15:f>
                      <c15:dlblFieldTableCache>
                        <c:ptCount val="1"/>
                        <c:pt idx="0">
                          <c:v>68%</c:v>
                        </c:pt>
                      </c15:dlblFieldTableCache>
                    </c15:dlblFTEntry>
                  </c15:dlblFieldTable>
                  <c15:showDataLabelsRange val="1"/>
                </c:ext>
                <c:ext xmlns:c16="http://schemas.microsoft.com/office/drawing/2014/chart" uri="{C3380CC4-5D6E-409C-BE32-E72D297353CC}">
                  <c16:uniqueId val="{00000014-3DCF-4279-BED6-8AA845420630}"/>
                </c:ext>
              </c:extLst>
            </c:dLbl>
            <c:dLbl>
              <c:idx val="3"/>
              <c:tx>
                <c:rich>
                  <a:bodyPr rot="0" spcFirstLastPara="1" vertOverflow="clip" horzOverflow="clip" vert="horz" wrap="square" lIns="36576" tIns="18288" rIns="36576" bIns="18288" anchor="ctr" anchorCtr="1">
                    <a:spAutoFit/>
                  </a:bodyPr>
                  <a:lstStyle/>
                  <a:p>
                    <a:pPr>
                      <a:defRPr sz="1197" b="1" i="0" u="none" strike="noStrike" kern="1200" baseline="0">
                        <a:solidFill>
                          <a:schemeClr val="accent1">
                            <a:lumMod val="75000"/>
                          </a:schemeClr>
                        </a:solidFill>
                        <a:latin typeface="+mn-lt"/>
                        <a:ea typeface="+mn-ea"/>
                        <a:cs typeface="+mn-cs"/>
                      </a:defRPr>
                    </a:pPr>
                    <a:fld id="{69E7A24A-4C29-4297-BC12-D4D2786D9973}" type="CELLRANGE">
                      <a:rPr lang="en-US" b="1">
                        <a:solidFill>
                          <a:schemeClr val="accent1">
                            <a:lumMod val="75000"/>
                          </a:schemeClr>
                        </a:solidFill>
                      </a:rPr>
                      <a:pPr>
                        <a:defRPr b="1">
                          <a:solidFill>
                            <a:schemeClr val="accent1">
                              <a:lumMod val="75000"/>
                            </a:schemeClr>
                          </a:solidFill>
                        </a:defRPr>
                      </a:pPr>
                      <a:t>[CELLRANGE]</a:t>
                    </a:fld>
                    <a:endParaRPr lang="en-US"/>
                  </a:p>
                </c:rich>
              </c:tx>
              <c:spPr>
                <a:solidFill>
                  <a:schemeClr val="lt1"/>
                </a:solidFill>
                <a:ln w="19050">
                  <a:solidFill>
                    <a:schemeClr val="accent1">
                      <a:lumMod val="75000"/>
                    </a:schemeClr>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chemeClr val="accent1">
                          <a:lumMod val="75000"/>
                        </a:schemeClr>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dlblFieldTable/>
                  <c15:showDataLabelsRange val="1"/>
                </c:ext>
                <c:ext xmlns:c16="http://schemas.microsoft.com/office/drawing/2014/chart" uri="{C3380CC4-5D6E-409C-BE32-E72D297353CC}">
                  <c16:uniqueId val="{00000007-3DCF-4279-BED6-8AA845420630}"/>
                </c:ext>
              </c:extLst>
            </c:dLbl>
            <c:spPr>
              <a:solidFill>
                <a:schemeClr val="lt1"/>
              </a:solidFill>
              <a:ln w="19050">
                <a:solidFill>
                  <a:schemeClr val="accent1">
                    <a:lumMod val="75000"/>
                  </a:scheme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accent1">
                        <a:lumMod val="7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strRef>
              <c:f>Sheet1!$B$1:$E$1</c:f>
              <c:strCache>
                <c:ptCount val="4"/>
                <c:pt idx="0">
                  <c:v>Unadvised</c:v>
                </c:pt>
                <c:pt idx="1">
                  <c:v>Advised</c:v>
                </c:pt>
                <c:pt idx="2">
                  <c:v>Retiree</c:v>
                </c:pt>
                <c:pt idx="3">
                  <c:v>Pre-retiree</c:v>
                </c:pt>
              </c:strCache>
            </c:strRef>
          </c:cat>
          <c:val>
            <c:numRef>
              <c:f>Sheet1!$B$3:$E$3</c:f>
              <c:numCache>
                <c:formatCode>0%</c:formatCode>
                <c:ptCount val="4"/>
                <c:pt idx="0">
                  <c:v>0.1</c:v>
                </c:pt>
                <c:pt idx="1">
                  <c:v>0.1</c:v>
                </c:pt>
                <c:pt idx="2">
                  <c:v>0.1</c:v>
                </c:pt>
                <c:pt idx="3">
                  <c:v>0.1</c:v>
                </c:pt>
              </c:numCache>
            </c:numRef>
          </c:val>
          <c:extLst>
            <c:ext xmlns:c15="http://schemas.microsoft.com/office/drawing/2012/chart" uri="{02D57815-91ED-43cb-92C2-25804820EDAC}">
              <c15:datalabelsRange>
                <c15:f>Sheet1!$B$2:$E$2</c15:f>
                <c15:dlblRangeCache>
                  <c:ptCount val="4"/>
                  <c:pt idx="0">
                    <c:v>63%</c:v>
                  </c:pt>
                  <c:pt idx="1">
                    <c:v>67%</c:v>
                  </c:pt>
                  <c:pt idx="2">
                    <c:v>68%</c:v>
                  </c:pt>
                  <c:pt idx="3">
                    <c:v>64%</c:v>
                  </c:pt>
                </c15:dlblRangeCache>
              </c15:datalabelsRange>
            </c:ext>
            <c:ext xmlns:c16="http://schemas.microsoft.com/office/drawing/2014/chart" uri="{C3380CC4-5D6E-409C-BE32-E72D297353CC}">
              <c16:uniqueId val="{00000000-3DCF-4279-BED6-8AA845420630}"/>
            </c:ext>
          </c:extLst>
        </c:ser>
        <c:dLbls>
          <c:showLegendKey val="0"/>
          <c:showVal val="0"/>
          <c:showCatName val="0"/>
          <c:showSerName val="0"/>
          <c:showPercent val="0"/>
          <c:showBubbleSize val="0"/>
        </c:dLbls>
        <c:gapWidth val="50"/>
        <c:overlap val="100"/>
        <c:axId val="1235977839"/>
        <c:axId val="1235979759"/>
      </c:barChart>
      <c:catAx>
        <c:axId val="1235977839"/>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35979759"/>
        <c:crosses val="autoZero"/>
        <c:auto val="1"/>
        <c:lblAlgn val="ctr"/>
        <c:lblOffset val="100"/>
        <c:noMultiLvlLbl val="0"/>
      </c:catAx>
      <c:valAx>
        <c:axId val="1235979759"/>
        <c:scaling>
          <c:orientation val="minMax"/>
        </c:scaling>
        <c:delete val="1"/>
        <c:axPos val="b"/>
        <c:numFmt formatCode="0%" sourceLinked="1"/>
        <c:majorTickMark val="out"/>
        <c:minorTickMark val="none"/>
        <c:tickLblPos val="nextTo"/>
        <c:crossAx val="1235977839"/>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rgbClr val="33A7E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3">
                    <a:lumMod val="60000"/>
                    <a:lumOff val="40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rgbClr val="53677A"/>
                </a:solidFill>
                <a:latin typeface="+mn-lt"/>
                <a:ea typeface="+mn-ea"/>
                <a:cs typeface="+mn-cs"/>
              </a:defRPr>
            </a:pPr>
            <a:endParaRPr lang="en-US"/>
          </a:p>
        </c:txPr>
      </c:legendEntry>
      <c:legendEntry>
        <c:idx val="4"/>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legendEntry>
      <c:legendEntry>
        <c:idx val="5"/>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legendEntry>
      <c:layout>
        <c:manualLayout>
          <c:xMode val="edge"/>
          <c:yMode val="edge"/>
          <c:x val="0.10692082564682236"/>
          <c:y val="0.85633927291835854"/>
          <c:w val="0.78615825514906579"/>
          <c:h val="6.46636491026927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093579918778565E-2"/>
          <c:y val="3.3149299747737865E-2"/>
          <c:w val="0.97381284016244285"/>
          <c:h val="0.94876926402622341"/>
        </c:manualLayout>
      </c:layout>
      <c:barChart>
        <c:barDir val="bar"/>
        <c:grouping val="stacked"/>
        <c:varyColors val="0"/>
        <c:ser>
          <c:idx val="0"/>
          <c:order val="0"/>
          <c:tx>
            <c:strRef>
              <c:f>Sheet1!$C$1</c:f>
              <c:strCache>
                <c:ptCount val="1"/>
                <c:pt idx="0">
                  <c:v>Pre-retiree</c:v>
                </c:pt>
              </c:strCache>
            </c:strRef>
          </c:tx>
          <c:spPr>
            <a:solidFill>
              <a:srgbClr val="33A7E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6DDA-43F8-9DC5-3FB5581E9F2D}"/>
              </c:ext>
            </c:extLst>
          </c:dPt>
          <c:dPt>
            <c:idx val="14"/>
            <c:invertIfNegative val="0"/>
            <c:bubble3D val="0"/>
            <c:spPr>
              <a:noFill/>
              <a:ln>
                <a:noFill/>
              </a:ln>
              <a:effectLst/>
            </c:spPr>
            <c:extLst>
              <c:ext xmlns:c16="http://schemas.microsoft.com/office/drawing/2014/chart" uri="{C3380CC4-5D6E-409C-BE32-E72D297353CC}">
                <c16:uniqueId val="{00000003-84F8-4D92-B1F0-7CFB80F2CE8D}"/>
              </c:ext>
            </c:extLst>
          </c:dPt>
          <c:dLbls>
            <c:dLbl>
              <c:idx val="14"/>
              <c:spPr>
                <a:solidFill>
                  <a:srgbClr val="33A7E1"/>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7.7339087062515757E-2"/>
                      <c:h val="5.5467067768296824E-2"/>
                    </c:manualLayout>
                  </c15:layout>
                </c:ext>
                <c:ext xmlns:c16="http://schemas.microsoft.com/office/drawing/2014/chart" uri="{C3380CC4-5D6E-409C-BE32-E72D297353CC}">
                  <c16:uniqueId val="{00000003-84F8-4D92-B1F0-7CFB80F2CE8D}"/>
                </c:ext>
              </c:extLst>
            </c:dLbl>
            <c:spPr>
              <a:solidFill>
                <a:schemeClr val="lt1"/>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Sheet1!$A$2:$A$16</c:f>
              <c:strCache>
                <c:ptCount val="14"/>
                <c:pt idx="0">
                  <c:v>None of the above</c:v>
                </c:pt>
                <c:pt idx="1">
                  <c:v>Other*</c:v>
                </c:pt>
                <c:pt idx="2">
                  <c:v>Estate planning/intergenerational wealth transfer</c:v>
                </c:pt>
                <c:pt idx="3">
                  <c:v>Saving for a house or large purchase</c:v>
                </c:pt>
                <c:pt idx="4">
                  <c:v>To draw an income 
(for purposes other than retirement)</c:v>
                </c:pt>
                <c:pt idx="5">
                  <c:v>Wealth preservation</c:v>
                </c:pt>
                <c:pt idx="6">
                  <c:v>Wealth accumulation</c:v>
                </c:pt>
                <c:pt idx="7">
                  <c:v>To meet liabilities</c:v>
                </c:pt>
                <c:pt idx="8">
                  <c:v>Confidence in financial security/
independence</c:v>
                </c:pt>
                <c:pt idx="9">
                  <c:v>To draw an income in retirement</c:v>
                </c:pt>
                <c:pt idx="10">
                  <c:v>Saving for a holiday/recreation</c:v>
                </c:pt>
                <c:pt idx="11">
                  <c:v>Ensuring I have a pot of money 
for unexpected events in the future</c:v>
                </c:pt>
                <c:pt idx="12">
                  <c:v>Making my money last in retirement</c:v>
                </c:pt>
                <c:pt idx="13">
                  <c:v>Saving for retirement*</c:v>
                </c:pt>
              </c:strCache>
            </c:strRef>
          </c:cat>
          <c:val>
            <c:numRef>
              <c:f>Sheet1!$C$2:$C$16</c:f>
              <c:numCache>
                <c:formatCode>0%;0%</c:formatCode>
                <c:ptCount val="15"/>
                <c:pt idx="0">
                  <c:v>-7.8059071729960003E-2</c:v>
                </c:pt>
                <c:pt idx="1">
                  <c:v>-2.5316455696199999E-2</c:v>
                </c:pt>
                <c:pt idx="2">
                  <c:v>-9.493670886076E-2</c:v>
                </c:pt>
                <c:pt idx="3">
                  <c:v>-0.10126582278479999</c:v>
                </c:pt>
                <c:pt idx="4">
                  <c:v>-0.15189873417720001</c:v>
                </c:pt>
                <c:pt idx="5">
                  <c:v>-0.20253164556959999</c:v>
                </c:pt>
                <c:pt idx="6">
                  <c:v>-0.25949367088609998</c:v>
                </c:pt>
                <c:pt idx="7">
                  <c:v>-0.29957805907169999</c:v>
                </c:pt>
                <c:pt idx="8">
                  <c:v>-0.3185654008439</c:v>
                </c:pt>
                <c:pt idx="9">
                  <c:v>-0.33333333333330001</c:v>
                </c:pt>
                <c:pt idx="10">
                  <c:v>-0.33755274261599999</c:v>
                </c:pt>
                <c:pt idx="11">
                  <c:v>-0.41139240506329999</c:v>
                </c:pt>
                <c:pt idx="12">
                  <c:v>-0.45780590717300002</c:v>
                </c:pt>
                <c:pt idx="13">
                  <c:v>-0.4767932489451</c:v>
                </c:pt>
                <c:pt idx="14">
                  <c:v>-0.8</c:v>
                </c:pt>
              </c:numCache>
            </c:numRef>
          </c:val>
          <c:extLst>
            <c:ext xmlns:c16="http://schemas.microsoft.com/office/drawing/2014/chart" uri="{C3380CC4-5D6E-409C-BE32-E72D297353CC}">
              <c16:uniqueId val="{00000004-6DDA-43F8-9DC5-3FB5581E9F2D}"/>
            </c:ext>
          </c:extLst>
        </c:ser>
        <c:ser>
          <c:idx val="1"/>
          <c:order val="1"/>
          <c:tx>
            <c:strRef>
              <c:f>Sheet1!$B$1</c:f>
              <c:strCache>
                <c:ptCount val="1"/>
                <c:pt idx="0">
                  <c:v>Pre-retirees White Space</c:v>
                </c:pt>
              </c:strCache>
            </c:strRef>
          </c:tx>
          <c:spPr>
            <a:noFill/>
            <a:ln>
              <a:noFill/>
            </a:ln>
            <a:effectLst/>
          </c:spPr>
          <c:invertIfNegative val="0"/>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fld id="{A9307311-906E-4B6C-8523-B721FEFCF216}" type="CELLRANGE">
                      <a:rPr lang="en-US">
                        <a:solidFill>
                          <a:schemeClr val="accent3"/>
                        </a:solidFill>
                      </a:rPr>
                      <a:pPr>
                        <a:defRPr sz="1200" b="1">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AU"/>
                </a:p>
              </c:tx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DDA-43F8-9DC5-3FB5581E9F2D}"/>
                </c:ext>
              </c:extLst>
            </c:dLbl>
            <c:dLbl>
              <c:idx val="1"/>
              <c:tx>
                <c:rich>
                  <a:bodyPr/>
                  <a:lstStyle/>
                  <a:p>
                    <a:fld id="{27796DDA-4332-4E21-8905-2B6828DA5C21}"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DDA-43F8-9DC5-3FB5581E9F2D}"/>
                </c:ext>
              </c:extLst>
            </c:dLbl>
            <c:dLbl>
              <c:idx val="2"/>
              <c:tx>
                <c:rich>
                  <a:bodyPr/>
                  <a:lstStyle/>
                  <a:p>
                    <a:fld id="{9F7138F5-DEC3-41DB-B26D-61B498E57CE2}"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DDA-43F8-9DC5-3FB5581E9F2D}"/>
                </c:ext>
              </c:extLst>
            </c:dLbl>
            <c:dLbl>
              <c:idx val="3"/>
              <c:tx>
                <c:rich>
                  <a:bodyPr/>
                  <a:lstStyle/>
                  <a:p>
                    <a:fld id="{75093B8C-6BF1-4783-903F-0A3BD8DA4B1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DDA-43F8-9DC5-3FB5581E9F2D}"/>
                </c:ext>
              </c:extLst>
            </c:dLbl>
            <c:dLbl>
              <c:idx val="4"/>
              <c:tx>
                <c:rich>
                  <a:bodyPr/>
                  <a:lstStyle/>
                  <a:p>
                    <a:fld id="{EAAAB297-CC75-4187-AFEF-52D7FB74991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6DDA-43F8-9DC5-3FB5581E9F2D}"/>
                </c:ext>
              </c:extLst>
            </c:dLbl>
            <c:dLbl>
              <c:idx val="5"/>
              <c:tx>
                <c:rich>
                  <a:bodyPr/>
                  <a:lstStyle/>
                  <a:p>
                    <a:fld id="{19836BB3-462F-4113-A7A3-E893333642AB}"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6DDA-43F8-9DC5-3FB5581E9F2D}"/>
                </c:ext>
              </c:extLst>
            </c:dLbl>
            <c:dLbl>
              <c:idx val="6"/>
              <c:tx>
                <c:rich>
                  <a:bodyPr/>
                  <a:lstStyle/>
                  <a:p>
                    <a:fld id="{88F2D7C1-5AAE-4983-A044-4AD67572FFC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DDA-43F8-9DC5-3FB5581E9F2D}"/>
                </c:ext>
              </c:extLst>
            </c:dLbl>
            <c:dLbl>
              <c:idx val="7"/>
              <c:tx>
                <c:rich>
                  <a:bodyPr/>
                  <a:lstStyle/>
                  <a:p>
                    <a:fld id="{BAD9BF99-2564-412B-BD31-3401614E2A9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DDA-43F8-9DC5-3FB5581E9F2D}"/>
                </c:ext>
              </c:extLst>
            </c:dLbl>
            <c:dLbl>
              <c:idx val="8"/>
              <c:tx>
                <c:rich>
                  <a:bodyPr/>
                  <a:lstStyle/>
                  <a:p>
                    <a:fld id="{4E46F4CE-8DA4-4F12-935E-1F94EF7D0C7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DDA-43F8-9DC5-3FB5581E9F2D}"/>
                </c:ext>
              </c:extLst>
            </c:dLbl>
            <c:dLbl>
              <c:idx val="9"/>
              <c:tx>
                <c:rich>
                  <a:bodyPr/>
                  <a:lstStyle/>
                  <a:p>
                    <a:fld id="{C6200EB8-1083-45B1-BC3E-7D63F7787D5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DDA-43F8-9DC5-3FB5581E9F2D}"/>
                </c:ext>
              </c:extLst>
            </c:dLbl>
            <c:dLbl>
              <c:idx val="10"/>
              <c:tx>
                <c:rich>
                  <a:bodyPr/>
                  <a:lstStyle/>
                  <a:p>
                    <a:fld id="{DE5A1E81-A3E5-4EFD-8860-2120A1DAB343}"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DDA-43F8-9DC5-3FB5581E9F2D}"/>
                </c:ext>
              </c:extLst>
            </c:dLbl>
            <c:dLbl>
              <c:idx val="11"/>
              <c:tx>
                <c:rich>
                  <a:bodyPr/>
                  <a:lstStyle/>
                  <a:p>
                    <a:fld id="{5AD7AE81-2126-481A-BD83-EEB61A37B70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DDA-43F8-9DC5-3FB5581E9F2D}"/>
                </c:ext>
              </c:extLst>
            </c:dLbl>
            <c:dLbl>
              <c:idx val="12"/>
              <c:tx>
                <c:rich>
                  <a:bodyPr/>
                  <a:lstStyle/>
                  <a:p>
                    <a:fld id="{06905978-4AA3-46E1-80E6-6E4420F166BA}"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6DDA-43F8-9DC5-3FB5581E9F2D}"/>
                </c:ext>
              </c:extLst>
            </c:dLbl>
            <c:dLbl>
              <c:idx val="13"/>
              <c:tx>
                <c:rich>
                  <a:bodyPr/>
                  <a:lstStyle/>
                  <a:p>
                    <a:fld id="{015EAB43-1505-4E61-BD38-DCAE78744D3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DDA-43F8-9DC5-3FB5581E9F2D}"/>
                </c:ext>
              </c:extLst>
            </c:dLbl>
            <c:dLbl>
              <c:idx val="14"/>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5A37-4AB3-BE83-6381D3005C0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33A7E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Sheet1!$A$2:$A$16</c:f>
              <c:strCache>
                <c:ptCount val="14"/>
                <c:pt idx="0">
                  <c:v>None of the above</c:v>
                </c:pt>
                <c:pt idx="1">
                  <c:v>Other*</c:v>
                </c:pt>
                <c:pt idx="2">
                  <c:v>Estate planning/intergenerational wealth transfer</c:v>
                </c:pt>
                <c:pt idx="3">
                  <c:v>Saving for a house or large purchase</c:v>
                </c:pt>
                <c:pt idx="4">
                  <c:v>To draw an income 
(for purposes other than retirement)</c:v>
                </c:pt>
                <c:pt idx="5">
                  <c:v>Wealth preservation</c:v>
                </c:pt>
                <c:pt idx="6">
                  <c:v>Wealth accumulation</c:v>
                </c:pt>
                <c:pt idx="7">
                  <c:v>To meet liabilities</c:v>
                </c:pt>
                <c:pt idx="8">
                  <c:v>Confidence in financial security/
independence</c:v>
                </c:pt>
                <c:pt idx="9">
                  <c:v>To draw an income in retirement</c:v>
                </c:pt>
                <c:pt idx="10">
                  <c:v>Saving for a holiday/recreation</c:v>
                </c:pt>
                <c:pt idx="11">
                  <c:v>Ensuring I have a pot of money 
for unexpected events in the future</c:v>
                </c:pt>
                <c:pt idx="12">
                  <c:v>Making my money last in retirement</c:v>
                </c:pt>
                <c:pt idx="13">
                  <c:v>Saving for retirement*</c:v>
                </c:pt>
              </c:strCache>
            </c:strRef>
          </c:cat>
          <c:val>
            <c:numRef>
              <c:f>Sheet1!$B$2:$B$16</c:f>
              <c:numCache>
                <c:formatCode>0%;0%</c:formatCode>
                <c:ptCount val="15"/>
                <c:pt idx="0">
                  <c:v>-0.72194092827004008</c:v>
                </c:pt>
                <c:pt idx="1">
                  <c:v>-0.77468354430380004</c:v>
                </c:pt>
                <c:pt idx="2">
                  <c:v>-0.70506329113924004</c:v>
                </c:pt>
                <c:pt idx="3">
                  <c:v>-0.69873417721520004</c:v>
                </c:pt>
                <c:pt idx="4">
                  <c:v>-0.64810126582280003</c:v>
                </c:pt>
                <c:pt idx="5">
                  <c:v>-0.59746835443040003</c:v>
                </c:pt>
                <c:pt idx="6">
                  <c:v>-0.54050632911390006</c:v>
                </c:pt>
                <c:pt idx="7">
                  <c:v>-0.50042194092830006</c:v>
                </c:pt>
                <c:pt idx="8">
                  <c:v>-0.48143459915610004</c:v>
                </c:pt>
                <c:pt idx="9">
                  <c:v>-0.46666666666670004</c:v>
                </c:pt>
                <c:pt idx="10">
                  <c:v>-0.46244725738400005</c:v>
                </c:pt>
                <c:pt idx="11">
                  <c:v>-0.38860759493670005</c:v>
                </c:pt>
                <c:pt idx="12">
                  <c:v>-0.34219409282700003</c:v>
                </c:pt>
                <c:pt idx="13">
                  <c:v>-0.32320675105490004</c:v>
                </c:pt>
              </c:numCache>
            </c:numRef>
          </c:val>
          <c:extLst xmlns:c15="http://schemas.microsoft.com/office/drawing/2012/chart">
            <c:ext xmlns:c15="http://schemas.microsoft.com/office/drawing/2012/chart" uri="{02D57815-91ED-43cb-92C2-25804820EDAC}">
              <c15:datalabelsRange>
                <c15:f>Sheet1!$C$2:$C$16</c15:f>
                <c15:dlblRangeCache>
                  <c:ptCount val="15"/>
                  <c:pt idx="0">
                    <c:v>8%</c:v>
                  </c:pt>
                  <c:pt idx="1">
                    <c:v>3%</c:v>
                  </c:pt>
                  <c:pt idx="2">
                    <c:v>9%</c:v>
                  </c:pt>
                  <c:pt idx="3">
                    <c:v>10%</c:v>
                  </c:pt>
                  <c:pt idx="4">
                    <c:v>15%</c:v>
                  </c:pt>
                  <c:pt idx="5">
                    <c:v>20%</c:v>
                  </c:pt>
                  <c:pt idx="6">
                    <c:v>26%</c:v>
                  </c:pt>
                  <c:pt idx="7">
                    <c:v>30%</c:v>
                  </c:pt>
                  <c:pt idx="8">
                    <c:v>32%</c:v>
                  </c:pt>
                  <c:pt idx="9">
                    <c:v>33%</c:v>
                  </c:pt>
                  <c:pt idx="10">
                    <c:v>34%</c:v>
                  </c:pt>
                  <c:pt idx="11">
                    <c:v>41%</c:v>
                  </c:pt>
                  <c:pt idx="12">
                    <c:v>46%</c:v>
                  </c:pt>
                  <c:pt idx="13">
                    <c:v>48%</c:v>
                  </c:pt>
                  <c:pt idx="14">
                    <c:v>80%</c:v>
                  </c:pt>
                </c15:dlblRangeCache>
              </c15:datalabelsRange>
            </c:ext>
            <c:ext xmlns:c16="http://schemas.microsoft.com/office/drawing/2014/chart" uri="{C3380CC4-5D6E-409C-BE32-E72D297353CC}">
              <c16:uniqueId val="{00000013-6DDA-43F8-9DC5-3FB5581E9F2D}"/>
            </c:ext>
          </c:extLst>
        </c:ser>
        <c:ser>
          <c:idx val="2"/>
          <c:order val="2"/>
          <c:tx>
            <c:strRef>
              <c:f>Sheet1!$D$1</c:f>
              <c:strCache>
                <c:ptCount val="1"/>
                <c:pt idx="0">
                  <c:v>Label</c:v>
                </c:pt>
              </c:strCache>
            </c:strRef>
          </c:tx>
          <c:spPr>
            <a:noFill/>
            <a:ln>
              <a:noFill/>
            </a:ln>
            <a:effectLst/>
          </c:spPr>
          <c:invertIfNegative val="0"/>
          <c:dLbls>
            <c:dLbl>
              <c:idx val="1"/>
              <c:layout>
                <c:manualLayout>
                  <c:x val="7.1173910200726257E-3"/>
                  <c:y val="-1.4701388888888889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manualLayout>
                      <c:w val="0.45717843098794136"/>
                      <c:h val="8.8737962962962963E-2"/>
                    </c:manualLayout>
                  </c15:layout>
                </c:ext>
                <c:ext xmlns:c16="http://schemas.microsoft.com/office/drawing/2014/chart" uri="{C3380CC4-5D6E-409C-BE32-E72D297353CC}">
                  <c16:uniqueId val="{00000014-6DDA-43F8-9DC5-3FB5581E9F2D}"/>
                </c:ext>
              </c:extLst>
            </c:dLbl>
            <c:dLbl>
              <c:idx val="3"/>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manualLayout>
                      <c:w val="0.45161163036064705"/>
                      <c:h val="0.11515516787460371"/>
                    </c:manualLayout>
                  </c15:layout>
                </c:ext>
                <c:ext xmlns:c16="http://schemas.microsoft.com/office/drawing/2014/chart" uri="{C3380CC4-5D6E-409C-BE32-E72D297353CC}">
                  <c16:uniqueId val="{00000015-6DDA-43F8-9DC5-3FB5581E9F2D}"/>
                </c:ext>
              </c:extLst>
            </c:dLbl>
            <c:dLbl>
              <c:idx val="4"/>
              <c:layout>
                <c:manualLayout>
                  <c:x val="0"/>
                  <c:y val="-2.7582660019608591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manualLayout>
                      <c:w val="0.31162429654812179"/>
                      <c:h val="8.2506903266525378E-2"/>
                    </c:manualLayout>
                  </c15:layout>
                </c:ext>
                <c:ext xmlns:c16="http://schemas.microsoft.com/office/drawing/2014/chart" uri="{C3380CC4-5D6E-409C-BE32-E72D297353CC}">
                  <c16:uniqueId val="{00000016-6DDA-43F8-9DC5-3FB5581E9F2D}"/>
                </c:ext>
              </c:extLst>
            </c:dLbl>
            <c:dLbl>
              <c:idx val="9"/>
              <c:dLblPos val="ctr"/>
              <c:showLegendKey val="0"/>
              <c:showVal val="0"/>
              <c:showCatName val="1"/>
              <c:showSerName val="0"/>
              <c:showPercent val="0"/>
              <c:showBubbleSize val="0"/>
              <c:extLst>
                <c:ext xmlns:c15="http://schemas.microsoft.com/office/drawing/2012/chart" uri="{CE6537A1-D6FC-4f65-9D91-7224C49458BB}">
                  <c15:layout>
                    <c:manualLayout>
                      <c:w val="0.27667264456711593"/>
                      <c:h val="8.7782870370370372E-2"/>
                    </c:manualLayout>
                  </c15:layout>
                </c:ext>
                <c:ext xmlns:c16="http://schemas.microsoft.com/office/drawing/2014/chart" uri="{C3380CC4-5D6E-409C-BE32-E72D297353CC}">
                  <c16:uniqueId val="{00000017-6DDA-43F8-9DC5-3FB5581E9F2D}"/>
                </c:ext>
              </c:extLst>
            </c:dLbl>
            <c:dLbl>
              <c:idx val="12"/>
              <c:dLblPos val="ctr"/>
              <c:showLegendKey val="0"/>
              <c:showVal val="0"/>
              <c:showCatName val="1"/>
              <c:showSerName val="0"/>
              <c:showPercent val="0"/>
              <c:showBubbleSize val="0"/>
              <c:extLst>
                <c:ext xmlns:c15="http://schemas.microsoft.com/office/drawing/2012/chart" uri="{CE6537A1-D6FC-4f65-9D91-7224C49458BB}">
                  <c15:layout>
                    <c:manualLayout>
                      <c:w val="0.31672282597132662"/>
                      <c:h val="8.4679350047239088E-2"/>
                    </c:manualLayout>
                  </c15:layout>
                </c:ext>
                <c:ext xmlns:c16="http://schemas.microsoft.com/office/drawing/2014/chart" uri="{C3380CC4-5D6E-409C-BE32-E72D297353CC}">
                  <c16:uniqueId val="{00000018-6DDA-43F8-9DC5-3FB5581E9F2D}"/>
                </c:ext>
              </c:extLst>
            </c:dLbl>
            <c:dLbl>
              <c:idx val="13"/>
              <c:dLblPos val="ctr"/>
              <c:showLegendKey val="0"/>
              <c:showVal val="0"/>
              <c:showCatName val="1"/>
              <c:showSerName val="0"/>
              <c:showPercent val="0"/>
              <c:showBubbleSize val="0"/>
              <c:extLst>
                <c:ext xmlns:c15="http://schemas.microsoft.com/office/drawing/2012/chart" uri="{CE6537A1-D6FC-4f65-9D91-7224C49458BB}">
                  <c15:layout>
                    <c:manualLayout>
                      <c:w val="0.22231708376638837"/>
                      <c:h val="7.7299249168602258E-2"/>
                    </c:manualLayout>
                  </c15:layout>
                </c:ext>
                <c:ext xmlns:c16="http://schemas.microsoft.com/office/drawing/2014/chart" uri="{C3380CC4-5D6E-409C-BE32-E72D297353CC}">
                  <c16:uniqueId val="{00000019-6DDA-43F8-9DC5-3FB5581E9F2D}"/>
                </c:ext>
              </c:extLst>
            </c:dLbl>
            <c:dLbl>
              <c:idx val="14"/>
              <c:dLblPos val="ctr"/>
              <c:showLegendKey val="0"/>
              <c:showVal val="0"/>
              <c:showCatName val="1"/>
              <c:showSerName val="0"/>
              <c:showPercent val="0"/>
              <c:showBubbleSize val="0"/>
              <c:extLst>
                <c:ext xmlns:c15="http://schemas.microsoft.com/office/drawing/2012/chart" uri="{CE6537A1-D6FC-4f65-9D91-7224C49458BB}">
                  <c15:layout>
                    <c:manualLayout>
                      <c:w val="0.24409252669039141"/>
                      <c:h val="8.7782870370370372E-2"/>
                    </c:manualLayout>
                  </c15:layout>
                </c:ext>
                <c:ext xmlns:c16="http://schemas.microsoft.com/office/drawing/2014/chart" uri="{C3380CC4-5D6E-409C-BE32-E72D297353CC}">
                  <c16:uniqueId val="{00000004-84F8-4D92-B1F0-7CFB80F2CE8D}"/>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Sheet1!$A$2:$A$16</c:f>
              <c:strCache>
                <c:ptCount val="14"/>
                <c:pt idx="0">
                  <c:v>None of the above</c:v>
                </c:pt>
                <c:pt idx="1">
                  <c:v>Other*</c:v>
                </c:pt>
                <c:pt idx="2">
                  <c:v>Estate planning/intergenerational wealth transfer</c:v>
                </c:pt>
                <c:pt idx="3">
                  <c:v>Saving for a house or large purchase</c:v>
                </c:pt>
                <c:pt idx="4">
                  <c:v>To draw an income 
(for purposes other than retirement)</c:v>
                </c:pt>
                <c:pt idx="5">
                  <c:v>Wealth preservation</c:v>
                </c:pt>
                <c:pt idx="6">
                  <c:v>Wealth accumulation</c:v>
                </c:pt>
                <c:pt idx="7">
                  <c:v>To meet liabilities</c:v>
                </c:pt>
                <c:pt idx="8">
                  <c:v>Confidence in financial security/
independence</c:v>
                </c:pt>
                <c:pt idx="9">
                  <c:v>To draw an income in retirement</c:v>
                </c:pt>
                <c:pt idx="10">
                  <c:v>Saving for a holiday/recreation</c:v>
                </c:pt>
                <c:pt idx="11">
                  <c:v>Ensuring I have a pot of money 
for unexpected events in the future</c:v>
                </c:pt>
                <c:pt idx="12">
                  <c:v>Making my money last in retirement</c:v>
                </c:pt>
                <c:pt idx="13">
                  <c:v>Saving for retirement*</c:v>
                </c:pt>
              </c:strCache>
            </c:strRef>
          </c:cat>
          <c:val>
            <c:numRef>
              <c:f>Sheet1!$D$2:$D$16</c:f>
              <c:numCache>
                <c:formatCode>0%;0%</c:formatCode>
                <c:ptCount val="15"/>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numCache>
            </c:numRef>
          </c:val>
          <c:extLst>
            <c:ext xmlns:c16="http://schemas.microsoft.com/office/drawing/2014/chart" uri="{C3380CC4-5D6E-409C-BE32-E72D297353CC}">
              <c16:uniqueId val="{0000001A-6DDA-43F8-9DC5-3FB5581E9F2D}"/>
            </c:ext>
          </c:extLst>
        </c:ser>
        <c:ser>
          <c:idx val="3"/>
          <c:order val="3"/>
          <c:tx>
            <c:strRef>
              <c:f>Sheet1!$E$1</c:f>
              <c:strCache>
                <c:ptCount val="1"/>
                <c:pt idx="0">
                  <c:v>Retiree</c:v>
                </c:pt>
              </c:strCache>
            </c:strRef>
          </c:tx>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1C-6DDA-43F8-9DC5-3FB5581E9F2D}"/>
              </c:ext>
            </c:extLst>
          </c:dPt>
          <c:dPt>
            <c:idx val="14"/>
            <c:invertIfNegative val="0"/>
            <c:bubble3D val="0"/>
            <c:spPr>
              <a:noFill/>
              <a:ln>
                <a:noFill/>
              </a:ln>
              <a:effectLst/>
            </c:spPr>
            <c:extLst>
              <c:ext xmlns:c16="http://schemas.microsoft.com/office/drawing/2014/chart" uri="{C3380CC4-5D6E-409C-BE32-E72D297353CC}">
                <c16:uniqueId val="{00000008-84F8-4D92-B1F0-7CFB80F2CE8D}"/>
              </c:ext>
            </c:extLst>
          </c:dPt>
          <c:dLbls>
            <c:dLbl>
              <c:idx val="14"/>
              <c:spPr>
                <a:solidFill>
                  <a:srgbClr val="284159"/>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7.7339087062515757E-2"/>
                      <c:h val="5.5538746225437009E-2"/>
                    </c:manualLayout>
                  </c15:layout>
                </c:ext>
                <c:ext xmlns:c16="http://schemas.microsoft.com/office/drawing/2014/chart" uri="{C3380CC4-5D6E-409C-BE32-E72D297353CC}">
                  <c16:uniqueId val="{00000008-84F8-4D92-B1F0-7CFB80F2CE8D}"/>
                </c:ext>
              </c:extLst>
            </c:dLbl>
            <c:spPr>
              <a:solidFill>
                <a:srgbClr val="284159"/>
              </a:solid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Sheet1!$A$2:$A$16</c:f>
              <c:strCache>
                <c:ptCount val="14"/>
                <c:pt idx="0">
                  <c:v>None of the above</c:v>
                </c:pt>
                <c:pt idx="1">
                  <c:v>Other*</c:v>
                </c:pt>
                <c:pt idx="2">
                  <c:v>Estate planning/intergenerational wealth transfer</c:v>
                </c:pt>
                <c:pt idx="3">
                  <c:v>Saving for a house or large purchase</c:v>
                </c:pt>
                <c:pt idx="4">
                  <c:v>To draw an income 
(for purposes other than retirement)</c:v>
                </c:pt>
                <c:pt idx="5">
                  <c:v>Wealth preservation</c:v>
                </c:pt>
                <c:pt idx="6">
                  <c:v>Wealth accumulation</c:v>
                </c:pt>
                <c:pt idx="7">
                  <c:v>To meet liabilities</c:v>
                </c:pt>
                <c:pt idx="8">
                  <c:v>Confidence in financial security/
independence</c:v>
                </c:pt>
                <c:pt idx="9">
                  <c:v>To draw an income in retirement</c:v>
                </c:pt>
                <c:pt idx="10">
                  <c:v>Saving for a holiday/recreation</c:v>
                </c:pt>
                <c:pt idx="11">
                  <c:v>Ensuring I have a pot of money 
for unexpected events in the future</c:v>
                </c:pt>
                <c:pt idx="12">
                  <c:v>Making my money last in retirement</c:v>
                </c:pt>
                <c:pt idx="13">
                  <c:v>Saving for retirement*</c:v>
                </c:pt>
              </c:strCache>
            </c:strRef>
          </c:cat>
          <c:val>
            <c:numRef>
              <c:f>Sheet1!$E$2:$E$16</c:f>
              <c:numCache>
                <c:formatCode>General</c:formatCode>
                <c:ptCount val="15"/>
                <c:pt idx="0" formatCode="0%">
                  <c:v>9.6774193548389995E-2</c:v>
                </c:pt>
                <c:pt idx="2" formatCode="0%">
                  <c:v>0.1328273244782</c:v>
                </c:pt>
                <c:pt idx="3" formatCode="0%">
                  <c:v>4.364326375712E-2</c:v>
                </c:pt>
                <c:pt idx="4" formatCode="0%">
                  <c:v>0.1100569259962</c:v>
                </c:pt>
                <c:pt idx="5" formatCode="0%">
                  <c:v>0.18026565464899999</c:v>
                </c:pt>
                <c:pt idx="6" formatCode="0%">
                  <c:v>0.1100569259962</c:v>
                </c:pt>
                <c:pt idx="7" formatCode="0%">
                  <c:v>0.36812144212519998</c:v>
                </c:pt>
                <c:pt idx="8" formatCode="0%">
                  <c:v>0.29601518026570001</c:v>
                </c:pt>
                <c:pt idx="9" formatCode="0%">
                  <c:v>0.3206831119545</c:v>
                </c:pt>
                <c:pt idx="10" formatCode="0%">
                  <c:v>0.36812144212519998</c:v>
                </c:pt>
                <c:pt idx="11" formatCode="0%">
                  <c:v>0.47438330170780002</c:v>
                </c:pt>
                <c:pt idx="12" formatCode="0%;0%">
                  <c:v>0.55028462998100003</c:v>
                </c:pt>
                <c:pt idx="14" formatCode="0%;0%">
                  <c:v>0.8</c:v>
                </c:pt>
              </c:numCache>
            </c:numRef>
          </c:val>
          <c:extLst>
            <c:ext xmlns:c16="http://schemas.microsoft.com/office/drawing/2014/chart" uri="{C3380CC4-5D6E-409C-BE32-E72D297353CC}">
              <c16:uniqueId val="{0000001F-6DDA-43F8-9DC5-3FB5581E9F2D}"/>
            </c:ext>
          </c:extLst>
        </c:ser>
        <c:ser>
          <c:idx val="4"/>
          <c:order val="4"/>
          <c:tx>
            <c:strRef>
              <c:f>Sheet1!$F$1</c:f>
              <c:strCache>
                <c:ptCount val="1"/>
                <c:pt idx="0">
                  <c:v>Retirees White Space</c:v>
                </c:pt>
              </c:strCache>
            </c:strRef>
          </c:tx>
          <c:spPr>
            <a:noFill/>
            <a:ln>
              <a:noFill/>
            </a:ln>
            <a:effectLst/>
          </c:spPr>
          <c:invertIfNegative val="0"/>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fld id="{46D7DE29-EBE8-4E24-AD0E-BE111B3C4B0F}" type="CELLRANGE">
                      <a:rPr lang="en-US">
                        <a:solidFill>
                          <a:schemeClr val="accent3"/>
                        </a:solidFill>
                      </a:rPr>
                      <a:pPr>
                        <a:defRPr sz="1200" b="1">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AU"/>
                </a:p>
              </c:txPr>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6DDA-43F8-9DC5-3FB5581E9F2D}"/>
                </c:ext>
              </c:extLst>
            </c:dLbl>
            <c:dLbl>
              <c:idx val="1"/>
              <c:tx>
                <c:rich>
                  <a:bodyPr/>
                  <a:lstStyle/>
                  <a:p>
                    <a:fld id="{1AE0D78C-B392-4741-9C63-3FCF6814134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6DDA-43F8-9DC5-3FB5581E9F2D}"/>
                </c:ext>
              </c:extLst>
            </c:dLbl>
            <c:dLbl>
              <c:idx val="2"/>
              <c:tx>
                <c:rich>
                  <a:bodyPr/>
                  <a:lstStyle/>
                  <a:p>
                    <a:fld id="{4D6B5A21-0DB6-4B6F-89E4-75752649321A}"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DDA-43F8-9DC5-3FB5581E9F2D}"/>
                </c:ext>
              </c:extLst>
            </c:dLbl>
            <c:dLbl>
              <c:idx val="3"/>
              <c:tx>
                <c:rich>
                  <a:bodyPr/>
                  <a:lstStyle/>
                  <a:p>
                    <a:fld id="{6F1E6E8B-1BC0-4490-9049-825DCD40001D}"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DDA-43F8-9DC5-3FB5581E9F2D}"/>
                </c:ext>
              </c:extLst>
            </c:dLbl>
            <c:dLbl>
              <c:idx val="4"/>
              <c:tx>
                <c:rich>
                  <a:bodyPr/>
                  <a:lstStyle/>
                  <a:p>
                    <a:fld id="{C3813254-D6D0-4441-8840-80D9CF69CD58}"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DDA-43F8-9DC5-3FB5581E9F2D}"/>
                </c:ext>
              </c:extLst>
            </c:dLbl>
            <c:dLbl>
              <c:idx val="5"/>
              <c:tx>
                <c:rich>
                  <a:bodyPr/>
                  <a:lstStyle/>
                  <a:p>
                    <a:fld id="{F13C6EBB-83EA-4F01-A7CF-DD56A77C8EC6}"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6DDA-43F8-9DC5-3FB5581E9F2D}"/>
                </c:ext>
              </c:extLst>
            </c:dLbl>
            <c:dLbl>
              <c:idx val="6"/>
              <c:tx>
                <c:rich>
                  <a:bodyPr/>
                  <a:lstStyle/>
                  <a:p>
                    <a:fld id="{D90DC749-CE22-4D95-8172-755B088C36A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DDA-43F8-9DC5-3FB5581E9F2D}"/>
                </c:ext>
              </c:extLst>
            </c:dLbl>
            <c:dLbl>
              <c:idx val="7"/>
              <c:tx>
                <c:rich>
                  <a:bodyPr/>
                  <a:lstStyle/>
                  <a:p>
                    <a:fld id="{2D3D5411-E5C8-4E16-A1A6-FDFA8E4E0CC2}"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6DDA-43F8-9DC5-3FB5581E9F2D}"/>
                </c:ext>
              </c:extLst>
            </c:dLbl>
            <c:dLbl>
              <c:idx val="8"/>
              <c:tx>
                <c:rich>
                  <a:bodyPr/>
                  <a:lstStyle/>
                  <a:p>
                    <a:fld id="{D01F6AAC-FE52-4F42-8022-FEB0F1E48FA1}"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6DDA-43F8-9DC5-3FB5581E9F2D}"/>
                </c:ext>
              </c:extLst>
            </c:dLbl>
            <c:dLbl>
              <c:idx val="9"/>
              <c:tx>
                <c:rich>
                  <a:bodyPr/>
                  <a:lstStyle/>
                  <a:p>
                    <a:fld id="{EFE01AC6-97E5-4CBB-957C-BB911E04852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6DDA-43F8-9DC5-3FB5581E9F2D}"/>
                </c:ext>
              </c:extLst>
            </c:dLbl>
            <c:dLbl>
              <c:idx val="10"/>
              <c:tx>
                <c:rich>
                  <a:bodyPr/>
                  <a:lstStyle/>
                  <a:p>
                    <a:fld id="{619CD5AD-D328-465F-9047-041FAFA2FAEE}"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6DDA-43F8-9DC5-3FB5581E9F2D}"/>
                </c:ext>
              </c:extLst>
            </c:dLbl>
            <c:dLbl>
              <c:idx val="11"/>
              <c:tx>
                <c:rich>
                  <a:bodyPr/>
                  <a:lstStyle/>
                  <a:p>
                    <a:fld id="{00121E52-32B8-4135-A2A8-EA8010136A7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6DDA-43F8-9DC5-3FB5581E9F2D}"/>
                </c:ext>
              </c:extLst>
            </c:dLbl>
            <c:dLbl>
              <c:idx val="12"/>
              <c:tx>
                <c:rich>
                  <a:bodyPr/>
                  <a:lstStyle/>
                  <a:p>
                    <a:fld id="{3CC83D83-A5E8-423D-AE19-15D454E4E6D5}" type="CELLRANGE">
                      <a:rPr lang="en-US"/>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6DDA-43F8-9DC5-3FB5581E9F2D}"/>
                </c:ext>
              </c:extLst>
            </c:dLbl>
            <c:dLbl>
              <c:idx val="13"/>
              <c:tx>
                <c:rich>
                  <a:bodyPr/>
                  <a:lstStyle/>
                  <a:p>
                    <a:fld id="{136BD36B-3B0D-4F5D-94BF-E11EDF953787}" type="CELLRANGE">
                      <a:rPr lang="en-AU"/>
                      <a:pPr/>
                      <a:t>[CELLRANGE]</a:t>
                    </a:fld>
                    <a:endParaRPr lang="en-US"/>
                  </a:p>
                </c:rich>
              </c:tx>
              <c:dLblPos val="inBase"/>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6DDA-43F8-9DC5-3FB5581E9F2D}"/>
                </c:ext>
              </c:extLst>
            </c:dLbl>
            <c:dLbl>
              <c:idx val="14"/>
              <c:tx>
                <c:rich>
                  <a:bodyPr/>
                  <a:lstStyle/>
                  <a:p>
                    <a:endParaRPr lang="en-US"/>
                  </a:p>
                </c:rich>
              </c:tx>
              <c:dLblPos val="inBase"/>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5A37-4AB3-BE83-6381D3005C0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284159"/>
                    </a:solidFill>
                    <a:latin typeface="+mn-lt"/>
                    <a:ea typeface="+mn-ea"/>
                    <a:cs typeface="+mn-cs"/>
                  </a:defRPr>
                </a:pPr>
                <a:endParaRPr lang="en-US"/>
              </a:p>
            </c:txPr>
            <c:dLblPos val="inBase"/>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Sheet1!$A$2:$A$16</c:f>
              <c:strCache>
                <c:ptCount val="14"/>
                <c:pt idx="0">
                  <c:v>None of the above</c:v>
                </c:pt>
                <c:pt idx="1">
                  <c:v>Other*</c:v>
                </c:pt>
                <c:pt idx="2">
                  <c:v>Estate planning/intergenerational wealth transfer</c:v>
                </c:pt>
                <c:pt idx="3">
                  <c:v>Saving for a house or large purchase</c:v>
                </c:pt>
                <c:pt idx="4">
                  <c:v>To draw an income 
(for purposes other than retirement)</c:v>
                </c:pt>
                <c:pt idx="5">
                  <c:v>Wealth preservation</c:v>
                </c:pt>
                <c:pt idx="6">
                  <c:v>Wealth accumulation</c:v>
                </c:pt>
                <c:pt idx="7">
                  <c:v>To meet liabilities</c:v>
                </c:pt>
                <c:pt idx="8">
                  <c:v>Confidence in financial security/
independence</c:v>
                </c:pt>
                <c:pt idx="9">
                  <c:v>To draw an income in retirement</c:v>
                </c:pt>
                <c:pt idx="10">
                  <c:v>Saving for a holiday/recreation</c:v>
                </c:pt>
                <c:pt idx="11">
                  <c:v>Ensuring I have a pot of money 
for unexpected events in the future</c:v>
                </c:pt>
                <c:pt idx="12">
                  <c:v>Making my money last in retirement</c:v>
                </c:pt>
                <c:pt idx="13">
                  <c:v>Saving for retirement*</c:v>
                </c:pt>
              </c:strCache>
            </c:strRef>
          </c:cat>
          <c:val>
            <c:numRef>
              <c:f>Sheet1!$F$2:$F$16</c:f>
              <c:numCache>
                <c:formatCode>0%;0%</c:formatCode>
                <c:ptCount val="15"/>
                <c:pt idx="0">
                  <c:v>0.70322580645161004</c:v>
                </c:pt>
                <c:pt idx="1">
                  <c:v>0.8</c:v>
                </c:pt>
                <c:pt idx="2">
                  <c:v>0.66717267552180004</c:v>
                </c:pt>
                <c:pt idx="3">
                  <c:v>0.75635673624288002</c:v>
                </c:pt>
                <c:pt idx="4">
                  <c:v>0.68994307400380006</c:v>
                </c:pt>
                <c:pt idx="5">
                  <c:v>0.61973434535100003</c:v>
                </c:pt>
                <c:pt idx="6">
                  <c:v>0.68994307400380006</c:v>
                </c:pt>
                <c:pt idx="7">
                  <c:v>0.43187855787480006</c:v>
                </c:pt>
                <c:pt idx="8">
                  <c:v>0.50398481973429998</c:v>
                </c:pt>
                <c:pt idx="9">
                  <c:v>0.47931688804550004</c:v>
                </c:pt>
                <c:pt idx="10">
                  <c:v>0.43187855787480006</c:v>
                </c:pt>
                <c:pt idx="11">
                  <c:v>0.32561669829220002</c:v>
                </c:pt>
                <c:pt idx="12">
                  <c:v>0.24971537001900002</c:v>
                </c:pt>
                <c:pt idx="13">
                  <c:v>0.8</c:v>
                </c:pt>
              </c:numCache>
            </c:numRef>
          </c:val>
          <c:extLst>
            <c:ext xmlns:c15="http://schemas.microsoft.com/office/drawing/2012/chart" uri="{02D57815-91ED-43cb-92C2-25804820EDAC}">
              <c15:datalabelsRange>
                <c15:f>Sheet1!$E$2:$E$16</c15:f>
                <c15:dlblRangeCache>
                  <c:ptCount val="15"/>
                  <c:pt idx="0">
                    <c:v>10%</c:v>
                  </c:pt>
                  <c:pt idx="2">
                    <c:v>13%</c:v>
                  </c:pt>
                  <c:pt idx="3">
                    <c:v>4%</c:v>
                  </c:pt>
                  <c:pt idx="4">
                    <c:v>11%</c:v>
                  </c:pt>
                  <c:pt idx="5">
                    <c:v>18%</c:v>
                  </c:pt>
                  <c:pt idx="6">
                    <c:v>11%</c:v>
                  </c:pt>
                  <c:pt idx="7">
                    <c:v>37%</c:v>
                  </c:pt>
                  <c:pt idx="8">
                    <c:v>30%</c:v>
                  </c:pt>
                  <c:pt idx="9">
                    <c:v>32%</c:v>
                  </c:pt>
                  <c:pt idx="10">
                    <c:v>37%</c:v>
                  </c:pt>
                  <c:pt idx="11">
                    <c:v>47%</c:v>
                  </c:pt>
                  <c:pt idx="12">
                    <c:v>55%</c:v>
                  </c:pt>
                  <c:pt idx="14">
                    <c:v>80%</c:v>
                  </c:pt>
                </c15:dlblRangeCache>
              </c15:datalabelsRange>
            </c:ext>
            <c:ext xmlns:c16="http://schemas.microsoft.com/office/drawing/2014/chart" uri="{C3380CC4-5D6E-409C-BE32-E72D297353CC}">
              <c16:uniqueId val="{0000002E-6DDA-43F8-9DC5-3FB5581E9F2D}"/>
            </c:ext>
          </c:extLst>
        </c:ser>
        <c:dLbls>
          <c:showLegendKey val="0"/>
          <c:showVal val="0"/>
          <c:showCatName val="0"/>
          <c:showSerName val="0"/>
          <c:showPercent val="0"/>
          <c:showBubbleSize val="0"/>
        </c:dLbls>
        <c:gapWidth val="50"/>
        <c:overlap val="100"/>
        <c:axId val="1612828367"/>
        <c:axId val="1612828847"/>
        <c:extLst/>
      </c:barChart>
      <c:catAx>
        <c:axId val="1612828367"/>
        <c:scaling>
          <c:orientation val="minMax"/>
        </c:scaling>
        <c:delete val="1"/>
        <c:axPos val="l"/>
        <c:numFmt formatCode="General" sourceLinked="1"/>
        <c:majorTickMark val="out"/>
        <c:minorTickMark val="none"/>
        <c:tickLblPos val="nextTo"/>
        <c:crossAx val="1612828847"/>
        <c:crosses val="autoZero"/>
        <c:auto val="1"/>
        <c:lblAlgn val="ctr"/>
        <c:lblOffset val="100"/>
        <c:noMultiLvlLbl val="0"/>
      </c:catAx>
      <c:valAx>
        <c:axId val="1612828847"/>
        <c:scaling>
          <c:orientation val="minMax"/>
          <c:max val="1.55"/>
          <c:min val="-0.8"/>
        </c:scaling>
        <c:delete val="1"/>
        <c:axPos val="b"/>
        <c:numFmt formatCode="0%;0%" sourceLinked="1"/>
        <c:majorTickMark val="out"/>
        <c:minorTickMark val="none"/>
        <c:tickLblPos val="nextTo"/>
        <c:crossAx val="16128283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34194126208153E-2"/>
          <c:y val="2.9048749488494861E-2"/>
          <c:w val="0.97528725230436231"/>
          <c:h val="0.94562632618716613"/>
        </c:manualLayout>
      </c:layout>
      <c:barChart>
        <c:barDir val="col"/>
        <c:grouping val="percentStacked"/>
        <c:varyColors val="0"/>
        <c:ser>
          <c:idx val="0"/>
          <c:order val="0"/>
          <c:tx>
            <c:strRef>
              <c:f>Sheet1!$A$2</c:f>
              <c:strCache>
                <c:ptCount val="1"/>
              </c:strCache>
            </c:strRef>
          </c:tx>
          <c:spPr>
            <a:noFill/>
            <a:ln>
              <a:noFill/>
            </a:ln>
            <a:effectLst/>
          </c:spPr>
          <c:invertIfNegative val="0"/>
          <c:dLbls>
            <c:dLbl>
              <c:idx val="0"/>
              <c:tx>
                <c:rich>
                  <a:bodyPr/>
                  <a:lstStyle/>
                  <a:p>
                    <a:fld id="{6679EBFE-1B48-4D35-8FF5-29BA6E194144}"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E01-4A8E-A831-87F2FDCBCB51}"/>
                </c:ext>
              </c:extLst>
            </c:dLbl>
            <c:dLbl>
              <c:idx val="1"/>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8E01-4A8E-A831-87F2FDCBCB51}"/>
                </c:ext>
              </c:extLst>
            </c:dLbl>
            <c:dLbl>
              <c:idx val="2"/>
              <c:tx>
                <c:rich>
                  <a:bodyPr/>
                  <a:lstStyle/>
                  <a:p>
                    <a:fld id="{0133E242-B7D0-4551-BBC4-BE1058FF24A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E01-4A8E-A831-87F2FDCBCB51}"/>
                </c:ext>
              </c:extLst>
            </c:dLbl>
            <c:dLbl>
              <c:idx val="3"/>
              <c:tx>
                <c:rich>
                  <a:bodyPr/>
                  <a:lstStyle/>
                  <a:p>
                    <a:fld id="{A7CEF16E-2063-435A-B908-49EBB8C40C3F}"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8E01-4A8E-A831-87F2FDCBCB51}"/>
                </c:ext>
              </c:extLst>
            </c:dLbl>
            <c:dLbl>
              <c:idx val="4"/>
              <c:tx>
                <c:rich>
                  <a:bodyPr/>
                  <a:lstStyle/>
                  <a:p>
                    <a:fld id="{5990A30E-A4A0-4B07-9FA5-A651610381F9}"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E01-4A8E-A831-87F2FDCBCB51}"/>
                </c:ext>
              </c:extLst>
            </c:dLbl>
            <c:dLbl>
              <c:idx val="5"/>
              <c:tx>
                <c:rich>
                  <a:bodyPr/>
                  <a:lstStyle/>
                  <a:p>
                    <a:fld id="{3A2128A0-D2BE-42F1-8025-E13314FDED19}"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E01-4A8E-A831-87F2FDCBCB51}"/>
                </c:ext>
              </c:extLst>
            </c:dLbl>
            <c:dLbl>
              <c:idx val="6"/>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8E01-4A8E-A831-87F2FDCBCB51}"/>
                </c:ext>
              </c:extLst>
            </c:dLbl>
            <c:dLbl>
              <c:idx val="7"/>
              <c:tx>
                <c:rich>
                  <a:bodyPr/>
                  <a:lstStyle/>
                  <a:p>
                    <a:fld id="{AF240286-F513-48BD-875C-E7245463F19F}"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E01-4A8E-A831-87F2FDCBCB51}"/>
                </c:ext>
              </c:extLst>
            </c:dLbl>
            <c:dLbl>
              <c:idx val="8"/>
              <c:tx>
                <c:rich>
                  <a:bodyPr/>
                  <a:lstStyle/>
                  <a:p>
                    <a:fld id="{0F3997FE-80BB-450C-8EED-9A414A67CE14}"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8E01-4A8E-A831-87F2FDCBCB51}"/>
                </c:ext>
              </c:extLst>
            </c:dLbl>
            <c:dLbl>
              <c:idx val="9"/>
              <c:tx>
                <c:rich>
                  <a:bodyPr/>
                  <a:lstStyle/>
                  <a:p>
                    <a:fld id="{05A9D666-1BAC-4096-BF99-89773F5451F5}"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219-48BD-B3FD-49D40B187C42}"/>
                </c:ext>
              </c:extLst>
            </c:dLbl>
            <c:dLbl>
              <c:idx val="10"/>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4219-48BD-B3FD-49D40B187C42}"/>
                </c:ext>
              </c:extLst>
            </c:dLbl>
            <c:dLbl>
              <c:idx val="11"/>
              <c:tx>
                <c:rich>
                  <a:bodyPr/>
                  <a:lstStyle/>
                  <a:p>
                    <a:fld id="{80E6B7DB-44A5-441A-A54D-308F0590D8A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219-48BD-B3FD-49D40B187C42}"/>
                </c:ext>
              </c:extLst>
            </c:dLbl>
            <c:dLbl>
              <c:idx val="12"/>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3-4219-48BD-B3FD-49D40B187C42}"/>
                </c:ext>
              </c:extLst>
            </c:dLbl>
            <c:dLbl>
              <c:idx val="13"/>
              <c:tx>
                <c:rich>
                  <a:bodyPr/>
                  <a:lstStyle/>
                  <a:p>
                    <a:fld id="{FD9A840A-9956-4F17-B197-94F2D43A639D}"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75F-462C-86C6-4A6F9C39A9F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Sheet1!$B$2:$O$2</c:f>
              <c:numCache>
                <c:formatCode>General</c:formatCode>
                <c:ptCount val="14"/>
                <c:pt idx="0" formatCode="0%">
                  <c:v>0.1</c:v>
                </c:pt>
                <c:pt idx="2" formatCode="0%">
                  <c:v>0.1</c:v>
                </c:pt>
                <c:pt idx="3" formatCode="0%">
                  <c:v>0.1</c:v>
                </c:pt>
                <c:pt idx="4" formatCode="0%">
                  <c:v>0.1</c:v>
                </c:pt>
                <c:pt idx="5" formatCode="0%">
                  <c:v>0.1</c:v>
                </c:pt>
                <c:pt idx="7" formatCode="0%">
                  <c:v>0.1</c:v>
                </c:pt>
                <c:pt idx="8" formatCode="0%">
                  <c:v>0.1</c:v>
                </c:pt>
                <c:pt idx="9" formatCode="0%">
                  <c:v>0.1</c:v>
                </c:pt>
                <c:pt idx="11" formatCode="0%">
                  <c:v>0.1</c:v>
                </c:pt>
                <c:pt idx="13" formatCode="0%">
                  <c:v>0.1</c:v>
                </c:pt>
              </c:numCache>
            </c:numRef>
          </c:val>
          <c:extLst>
            <c:ext xmlns:c15="http://schemas.microsoft.com/office/drawing/2012/chart" uri="{02D57815-91ED-43cb-92C2-25804820EDAC}">
              <c15:datalabelsRange>
                <c15:f>Sheet1!$B$10:$O$10</c15:f>
                <c15:dlblRangeCache>
                  <c:ptCount val="14"/>
                  <c:pt idx="0">
                    <c:v>Pre-retiree</c:v>
                  </c:pt>
                  <c:pt idx="2">
                    <c:v>Retiree</c:v>
                  </c:pt>
                  <c:pt idx="4">
                    <c:v>Pre-retiree</c:v>
                  </c:pt>
                  <c:pt idx="7">
                    <c:v>Pre-retiree</c:v>
                  </c:pt>
                  <c:pt idx="9">
                    <c:v>Pre-retiree</c:v>
                  </c:pt>
                  <c:pt idx="11">
                    <c:v>Retiree</c:v>
                  </c:pt>
                </c15:dlblRangeCache>
              </c15:datalabelsRange>
            </c:ext>
            <c:ext xmlns:c16="http://schemas.microsoft.com/office/drawing/2014/chart" uri="{C3380CC4-5D6E-409C-BE32-E72D297353CC}">
              <c16:uniqueId val="{0000000D-8E01-4A8E-A831-87F2FDCBCB51}"/>
            </c:ext>
          </c:extLst>
        </c:ser>
        <c:ser>
          <c:idx val="1"/>
          <c:order val="1"/>
          <c:tx>
            <c:strRef>
              <c:f>Sheet1!$A$3</c:f>
              <c:strCache>
                <c:ptCount val="1"/>
                <c:pt idx="0">
                  <c:v>1 - Strongly
disagree</c:v>
                </c:pt>
              </c:strCache>
            </c:strRef>
          </c:tx>
          <c:spPr>
            <a:solidFill>
              <a:schemeClr val="accent2"/>
            </a:solidFill>
            <a:ln>
              <a:noFill/>
            </a:ln>
            <a:effectLst/>
          </c:spPr>
          <c:invertIfNegative val="0"/>
          <c:dPt>
            <c:idx val="13"/>
            <c:invertIfNegative val="0"/>
            <c:bubble3D val="0"/>
            <c:spPr>
              <a:noFill/>
              <a:ln>
                <a:noFill/>
              </a:ln>
              <a:effectLst/>
            </c:spPr>
            <c:extLst>
              <c:ext xmlns:c16="http://schemas.microsoft.com/office/drawing/2014/chart" uri="{C3380CC4-5D6E-409C-BE32-E72D297353CC}">
                <c16:uniqueId val="{00000002-375F-462C-86C6-4A6F9C39A9F9}"/>
              </c:ext>
            </c:extLst>
          </c:dPt>
          <c:dLbls>
            <c:dLbl>
              <c:idx val="2"/>
              <c:delete val="1"/>
              <c:extLst>
                <c:ext xmlns:c15="http://schemas.microsoft.com/office/drawing/2012/chart" uri="{CE6537A1-D6FC-4f65-9D91-7224C49458BB}"/>
                <c:ext xmlns:c16="http://schemas.microsoft.com/office/drawing/2014/chart" uri="{C3380CC4-5D6E-409C-BE32-E72D297353CC}">
                  <c16:uniqueId val="{0000000A-C068-4E1C-A5A9-1D06D4F7262C}"/>
                </c:ext>
              </c:extLst>
            </c:dLbl>
            <c:dLbl>
              <c:idx val="13"/>
              <c:layout>
                <c:manualLayout>
                  <c:x val="-1.7016946287996585E-3"/>
                  <c:y val="-6.1538461538462666E-3"/>
                </c:manualLayout>
              </c:layout>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rgbClr val="284159"/>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15:layout>
                    <c:manualLayout>
                      <c:w val="8.2634291174511418E-2"/>
                      <c:h val="0.13320000000000001"/>
                    </c:manualLayout>
                  </c15:layout>
                </c:ext>
                <c:ext xmlns:c16="http://schemas.microsoft.com/office/drawing/2014/chart" uri="{C3380CC4-5D6E-409C-BE32-E72D297353CC}">
                  <c16:uniqueId val="{00000002-375F-462C-86C6-4A6F9C39A9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Sheet1!$B$3:$O$3</c:f>
              <c:numCache>
                <c:formatCode>General</c:formatCode>
                <c:ptCount val="14"/>
                <c:pt idx="0" formatCode="0%">
                  <c:v>0.1075949367089</c:v>
                </c:pt>
                <c:pt idx="2" formatCode="0%">
                  <c:v>2.8462998102470001E-2</c:v>
                </c:pt>
                <c:pt idx="4" formatCode="0%">
                  <c:v>0.1223628691983</c:v>
                </c:pt>
                <c:pt idx="7" formatCode="0%">
                  <c:v>0.1223628691983</c:v>
                </c:pt>
                <c:pt idx="9" formatCode="0%">
                  <c:v>0.13713080168780001</c:v>
                </c:pt>
                <c:pt idx="11" formatCode="0%">
                  <c:v>6.2618595825430001E-2</c:v>
                </c:pt>
                <c:pt idx="13" formatCode="0%">
                  <c:v>0.2</c:v>
                </c:pt>
              </c:numCache>
            </c:numRef>
          </c:val>
          <c:extLst>
            <c:ext xmlns:c16="http://schemas.microsoft.com/office/drawing/2014/chart" uri="{C3380CC4-5D6E-409C-BE32-E72D297353CC}">
              <c16:uniqueId val="{00000010-8E01-4A8E-A831-87F2FDCBCB51}"/>
            </c:ext>
          </c:extLst>
        </c:ser>
        <c:ser>
          <c:idx val="2"/>
          <c:order val="2"/>
          <c:tx>
            <c:strRef>
              <c:f>Sheet1!$A$4</c:f>
              <c:strCache>
                <c:ptCount val="1"/>
                <c:pt idx="0">
                  <c:v>2</c:v>
                </c:pt>
              </c:strCache>
            </c:strRef>
          </c:tx>
          <c:spPr>
            <a:solidFill>
              <a:srgbClr val="53677A"/>
            </a:solidFill>
            <a:ln>
              <a:noFill/>
            </a:ln>
            <a:effectLst/>
          </c:spPr>
          <c:invertIfNegative val="0"/>
          <c:dPt>
            <c:idx val="13"/>
            <c:invertIfNegative val="0"/>
            <c:bubble3D val="0"/>
            <c:spPr>
              <a:noFill/>
              <a:ln>
                <a:noFill/>
              </a:ln>
              <a:effectLst/>
            </c:spPr>
            <c:extLst>
              <c:ext xmlns:c16="http://schemas.microsoft.com/office/drawing/2014/chart" uri="{C3380CC4-5D6E-409C-BE32-E72D297353CC}">
                <c16:uniqueId val="{00000004-375F-462C-86C6-4A6F9C39A9F9}"/>
              </c:ext>
            </c:extLst>
          </c:dPt>
          <c:dLbls>
            <c:dLbl>
              <c:idx val="13"/>
              <c:layout>
                <c:manualLayout>
                  <c:x val="-3.743728183359249E-2"/>
                  <c:y val="9.2307692307692316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3677A"/>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375F-462C-86C6-4A6F9C39A9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Sheet1!$B$4:$O$4</c:f>
              <c:numCache>
                <c:formatCode>General</c:formatCode>
                <c:ptCount val="14"/>
                <c:pt idx="0" formatCode="0%">
                  <c:v>0.27426160337549998</c:v>
                </c:pt>
                <c:pt idx="2" formatCode="0%">
                  <c:v>0.12333965844399999</c:v>
                </c:pt>
                <c:pt idx="4" formatCode="0%">
                  <c:v>0.24050632911389999</c:v>
                </c:pt>
                <c:pt idx="7" formatCode="0%">
                  <c:v>0.23628691983120001</c:v>
                </c:pt>
                <c:pt idx="9" formatCode="0%">
                  <c:v>0.26371308016880002</c:v>
                </c:pt>
                <c:pt idx="11" formatCode="0%">
                  <c:v>0.17077798861480001</c:v>
                </c:pt>
                <c:pt idx="13" formatCode="0%">
                  <c:v>0.2</c:v>
                </c:pt>
              </c:numCache>
            </c:numRef>
          </c:val>
          <c:extLst>
            <c:ext xmlns:c16="http://schemas.microsoft.com/office/drawing/2014/chart" uri="{C3380CC4-5D6E-409C-BE32-E72D297353CC}">
              <c16:uniqueId val="{00000013-8E01-4A8E-A831-87F2FDCBCB51}"/>
            </c:ext>
          </c:extLst>
        </c:ser>
        <c:ser>
          <c:idx val="3"/>
          <c:order val="3"/>
          <c:tx>
            <c:strRef>
              <c:f>Sheet1!$A$5</c:f>
              <c:strCache>
                <c:ptCount val="1"/>
                <c:pt idx="0">
                  <c:v>3</c:v>
                </c:pt>
              </c:strCache>
            </c:strRef>
          </c:tx>
          <c:spPr>
            <a:solidFill>
              <a:schemeClr val="accent3">
                <a:lumMod val="60000"/>
                <a:lumOff val="40000"/>
              </a:schemeClr>
            </a:solidFill>
            <a:ln>
              <a:noFill/>
            </a:ln>
            <a:effectLst/>
          </c:spPr>
          <c:invertIfNegative val="0"/>
          <c:dPt>
            <c:idx val="13"/>
            <c:invertIfNegative val="0"/>
            <c:bubble3D val="0"/>
            <c:spPr>
              <a:noFill/>
              <a:ln>
                <a:noFill/>
              </a:ln>
              <a:effectLst/>
            </c:spPr>
            <c:extLst>
              <c:ext xmlns:c16="http://schemas.microsoft.com/office/drawing/2014/chart" uri="{C3380CC4-5D6E-409C-BE32-E72D297353CC}">
                <c16:uniqueId val="{00000006-375F-462C-86C6-4A6F9C39A9F9}"/>
              </c:ext>
            </c:extLst>
          </c:dPt>
          <c:dLbls>
            <c:dLbl>
              <c:idx val="13"/>
              <c:layout>
                <c:manualLayout>
                  <c:x val="-3.743728183359249E-2"/>
                  <c:y val="9.2307692307692316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3">
                          <a:lumMod val="60000"/>
                          <a:lumOff val="40000"/>
                        </a:schemeClr>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375F-462C-86C6-4A6F9C39A9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Sheet1!$B$5:$O$5</c:f>
              <c:numCache>
                <c:formatCode>General</c:formatCode>
                <c:ptCount val="14"/>
                <c:pt idx="0" formatCode="0%">
                  <c:v>0.23839662447259999</c:v>
                </c:pt>
                <c:pt idx="2" formatCode="0%">
                  <c:v>0.23719165085390001</c:v>
                </c:pt>
                <c:pt idx="4" formatCode="0%">
                  <c:v>0.25949367088609998</c:v>
                </c:pt>
                <c:pt idx="7" formatCode="0%">
                  <c:v>0.2320675105485</c:v>
                </c:pt>
                <c:pt idx="9" formatCode="0%">
                  <c:v>0.25316455696200002</c:v>
                </c:pt>
                <c:pt idx="11" formatCode="0%">
                  <c:v>0.26944971537000001</c:v>
                </c:pt>
                <c:pt idx="13" formatCode="0%">
                  <c:v>0.2</c:v>
                </c:pt>
              </c:numCache>
            </c:numRef>
          </c:val>
          <c:extLst>
            <c:ext xmlns:c16="http://schemas.microsoft.com/office/drawing/2014/chart" uri="{C3380CC4-5D6E-409C-BE32-E72D297353CC}">
              <c16:uniqueId val="{00000016-8E01-4A8E-A831-87F2FDCBCB51}"/>
            </c:ext>
          </c:extLst>
        </c:ser>
        <c:ser>
          <c:idx val="4"/>
          <c:order val="4"/>
          <c:tx>
            <c:strRef>
              <c:f>Sheet1!$A$6</c:f>
              <c:strCache>
                <c:ptCount val="1"/>
                <c:pt idx="0">
                  <c:v>4</c:v>
                </c:pt>
              </c:strCache>
            </c:strRef>
          </c:tx>
          <c:spPr>
            <a:solidFill>
              <a:srgbClr val="33A7E1"/>
            </a:solidFill>
            <a:ln>
              <a:noFill/>
            </a:ln>
            <a:effectLst/>
          </c:spPr>
          <c:invertIfNegative val="0"/>
          <c:dPt>
            <c:idx val="13"/>
            <c:invertIfNegative val="0"/>
            <c:bubble3D val="0"/>
            <c:spPr>
              <a:noFill/>
              <a:ln>
                <a:noFill/>
              </a:ln>
              <a:effectLst/>
            </c:spPr>
            <c:extLst>
              <c:ext xmlns:c16="http://schemas.microsoft.com/office/drawing/2014/chart" uri="{C3380CC4-5D6E-409C-BE32-E72D297353CC}">
                <c16:uniqueId val="{00000008-375F-462C-86C6-4A6F9C39A9F9}"/>
              </c:ext>
            </c:extLst>
          </c:dPt>
          <c:dLbls>
            <c:dLbl>
              <c:idx val="13"/>
              <c:layout>
                <c:manualLayout>
                  <c:x val="-3.743728183359249E-2"/>
                  <c:y val="1.2307692307692195E-2"/>
                </c:manualLayout>
              </c:layout>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rgbClr val="33A7E1"/>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375F-462C-86C6-4A6F9C39A9F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Sheet1!$B$6:$O$6</c:f>
              <c:numCache>
                <c:formatCode>General</c:formatCode>
                <c:ptCount val="14"/>
                <c:pt idx="0" formatCode="0%">
                  <c:v>0.29746835443039998</c:v>
                </c:pt>
                <c:pt idx="2" formatCode="0%">
                  <c:v>0.41935483870969997</c:v>
                </c:pt>
                <c:pt idx="4" formatCode="0%">
                  <c:v>0.2805907172996</c:v>
                </c:pt>
                <c:pt idx="7" formatCode="0%">
                  <c:v>0.30801687763710001</c:v>
                </c:pt>
                <c:pt idx="9" formatCode="0%">
                  <c:v>0.2552742616034</c:v>
                </c:pt>
                <c:pt idx="11" formatCode="0%">
                  <c:v>0.3567362428843</c:v>
                </c:pt>
                <c:pt idx="13" formatCode="0%">
                  <c:v>0.2</c:v>
                </c:pt>
              </c:numCache>
            </c:numRef>
          </c:val>
          <c:extLst>
            <c:ext xmlns:c16="http://schemas.microsoft.com/office/drawing/2014/chart" uri="{C3380CC4-5D6E-409C-BE32-E72D297353CC}">
              <c16:uniqueId val="{00000019-8E01-4A8E-A831-87F2FDCBCB51}"/>
            </c:ext>
          </c:extLst>
        </c:ser>
        <c:ser>
          <c:idx val="5"/>
          <c:order val="5"/>
          <c:tx>
            <c:strRef>
              <c:f>Sheet1!$A$7</c:f>
              <c:strCache>
                <c:ptCount val="1"/>
                <c:pt idx="0">
                  <c:v>5 - Strongly
agree</c:v>
                </c:pt>
              </c:strCache>
            </c:strRef>
          </c:tx>
          <c:spPr>
            <a:solidFill>
              <a:schemeClr val="accent1"/>
            </a:solidFill>
            <a:ln>
              <a:noFill/>
            </a:ln>
            <a:effectLst/>
          </c:spPr>
          <c:invertIfNegative val="0"/>
          <c:dPt>
            <c:idx val="13"/>
            <c:invertIfNegative val="0"/>
            <c:bubble3D val="0"/>
            <c:spPr>
              <a:noFill/>
              <a:ln>
                <a:noFill/>
              </a:ln>
              <a:effectLst/>
            </c:spPr>
            <c:extLst>
              <c:ext xmlns:c16="http://schemas.microsoft.com/office/drawing/2014/chart" uri="{C3380CC4-5D6E-409C-BE32-E72D297353CC}">
                <c16:uniqueId val="{0000000A-375F-462C-86C6-4A6F9C39A9F9}"/>
              </c:ext>
            </c:extLst>
          </c:dPt>
          <c:dLbls>
            <c:dLbl>
              <c:idx val="13"/>
              <c:layout>
                <c:manualLayout>
                  <c:x val="-2.268926171732878E-3"/>
                  <c:y val="-1.2307692307692308E-2"/>
                </c:manualLayout>
              </c:layout>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rgbClr val="0091DA"/>
                      </a:solidFill>
                      <a:latin typeface="+mn-lt"/>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8.7078617309244724E-2"/>
                      <c:h val="0.13320000000000001"/>
                    </c:manualLayout>
                  </c15:layout>
                </c:ext>
                <c:ext xmlns:c16="http://schemas.microsoft.com/office/drawing/2014/chart" uri="{C3380CC4-5D6E-409C-BE32-E72D297353CC}">
                  <c16:uniqueId val="{0000000A-375F-462C-86C6-4A6F9C39A9F9}"/>
                </c:ext>
              </c:extLst>
            </c:dLbl>
            <c:spPr>
              <a:noFill/>
              <a:ln>
                <a:noFill/>
              </a:ln>
              <a:effectLst/>
            </c:spPr>
            <c:txPr>
              <a:bodyPr rot="0" spcFirstLastPara="1" vertOverflow="ellipsis" vert="horz" wrap="square" lIns="38100" tIns="19050" rIns="38100" bIns="19050" anchor="ctr" anchorCtr="0">
                <a:spAutoFit/>
              </a:bodyPr>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Sheet1!$B$7:$O$7</c:f>
              <c:numCache>
                <c:formatCode>General</c:formatCode>
                <c:ptCount val="14"/>
                <c:pt idx="0" formatCode="0%">
                  <c:v>8.2278481012659999E-2</c:v>
                </c:pt>
                <c:pt idx="2" formatCode="0%">
                  <c:v>0.1916508538899</c:v>
                </c:pt>
                <c:pt idx="4" formatCode="0%">
                  <c:v>9.7046413502110004E-2</c:v>
                </c:pt>
                <c:pt idx="7" formatCode="0%">
                  <c:v>0.10126582278479999</c:v>
                </c:pt>
                <c:pt idx="9" formatCode="0%">
                  <c:v>9.0717299578060004E-2</c:v>
                </c:pt>
                <c:pt idx="11" formatCode="0%">
                  <c:v>0.14041745730550001</c:v>
                </c:pt>
                <c:pt idx="13" formatCode="0%">
                  <c:v>0.2</c:v>
                </c:pt>
              </c:numCache>
            </c:numRef>
          </c:val>
          <c:extLst>
            <c:ext xmlns:c16="http://schemas.microsoft.com/office/drawing/2014/chart" uri="{C3380CC4-5D6E-409C-BE32-E72D297353CC}">
              <c16:uniqueId val="{0000001C-8E01-4A8E-A831-87F2FDCBCB51}"/>
            </c:ext>
          </c:extLst>
        </c:ser>
        <c:ser>
          <c:idx val="6"/>
          <c:order val="6"/>
          <c:tx>
            <c:strRef>
              <c:f>Sheet1!$A$8</c:f>
              <c:strCache>
                <c:ptCount val="1"/>
              </c:strCache>
            </c:strRef>
          </c:tx>
          <c:spPr>
            <a:noFill/>
            <a:ln>
              <a:noFill/>
            </a:ln>
            <a:effectLst/>
          </c:spPr>
          <c:invertIfNegative val="0"/>
          <c:dLbls>
            <c:dLbl>
              <c:idx val="0"/>
              <c:tx>
                <c:rich>
                  <a:bodyPr/>
                  <a:lstStyle/>
                  <a:p>
                    <a:fld id="{039A3C6F-7870-4F7C-9231-C7B909DA5222}"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8E01-4A8E-A831-87F2FDCBCB51}"/>
                </c:ext>
              </c:extLst>
            </c:dLbl>
            <c:dLbl>
              <c:idx val="1"/>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8E01-4A8E-A831-87F2FDCBCB51}"/>
                </c:ext>
              </c:extLst>
            </c:dLbl>
            <c:dLbl>
              <c:idx val="2"/>
              <c:tx>
                <c:rich>
                  <a:bodyPr/>
                  <a:lstStyle/>
                  <a:p>
                    <a:fld id="{9DD95823-D3CC-49D9-A3E3-68AC231857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8E01-4A8E-A831-87F2FDCBCB51}"/>
                </c:ext>
              </c:extLst>
            </c:dLbl>
            <c:dLbl>
              <c:idx val="3"/>
              <c:delete val="1"/>
              <c:extLst>
                <c:ext xmlns:c15="http://schemas.microsoft.com/office/drawing/2012/chart" uri="{CE6537A1-D6FC-4f65-9D91-7224C49458BB}"/>
                <c:ext xmlns:c16="http://schemas.microsoft.com/office/drawing/2014/chart" uri="{C3380CC4-5D6E-409C-BE32-E72D297353CC}">
                  <c16:uniqueId val="{00000020-8E01-4A8E-A831-87F2FDCBCB51}"/>
                </c:ext>
              </c:extLst>
            </c:dLbl>
            <c:dLbl>
              <c:idx val="4"/>
              <c:tx>
                <c:rich>
                  <a:bodyPr/>
                  <a:lstStyle/>
                  <a:p>
                    <a:fld id="{AD621471-D8EE-4BD2-A073-28BAC9C70DB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8E01-4A8E-A831-87F2FDCBCB51}"/>
                </c:ext>
              </c:extLst>
            </c:dLbl>
            <c:dLbl>
              <c:idx val="5"/>
              <c:delete val="1"/>
              <c:extLst>
                <c:ext xmlns:c15="http://schemas.microsoft.com/office/drawing/2012/chart" uri="{CE6537A1-D6FC-4f65-9D91-7224C49458BB}"/>
                <c:ext xmlns:c16="http://schemas.microsoft.com/office/drawing/2014/chart" uri="{C3380CC4-5D6E-409C-BE32-E72D297353CC}">
                  <c16:uniqueId val="{00000022-8E01-4A8E-A831-87F2FDCBCB51}"/>
                </c:ext>
              </c:extLst>
            </c:dLbl>
            <c:dLbl>
              <c:idx val="6"/>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8E01-4A8E-A831-87F2FDCBCB51}"/>
                </c:ext>
              </c:extLst>
            </c:dLbl>
            <c:dLbl>
              <c:idx val="7"/>
              <c:tx>
                <c:rich>
                  <a:bodyPr/>
                  <a:lstStyle/>
                  <a:p>
                    <a:fld id="{19AB70E8-51B8-4A89-9E75-9BDAFB13954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8E01-4A8E-A831-87F2FDCBCB51}"/>
                </c:ext>
              </c:extLst>
            </c:dLbl>
            <c:dLbl>
              <c:idx val="8"/>
              <c:delete val="1"/>
              <c:extLst>
                <c:ext xmlns:c15="http://schemas.microsoft.com/office/drawing/2012/chart" uri="{CE6537A1-D6FC-4f65-9D91-7224C49458BB}"/>
                <c:ext xmlns:c16="http://schemas.microsoft.com/office/drawing/2014/chart" uri="{C3380CC4-5D6E-409C-BE32-E72D297353CC}">
                  <c16:uniqueId val="{00000025-8E01-4A8E-A831-87F2FDCBCB51}"/>
                </c:ext>
              </c:extLst>
            </c:dLbl>
            <c:dLbl>
              <c:idx val="9"/>
              <c:tx>
                <c:rich>
                  <a:bodyPr/>
                  <a:lstStyle/>
                  <a:p>
                    <a:fld id="{BAFFA662-8A07-4868-B9F1-26C21184032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219-48BD-B3FD-49D40B187C42}"/>
                </c:ext>
              </c:extLst>
            </c:dLbl>
            <c:dLbl>
              <c:idx val="10"/>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4219-48BD-B3FD-49D40B187C42}"/>
                </c:ext>
              </c:extLst>
            </c:dLbl>
            <c:dLbl>
              <c:idx val="11"/>
              <c:tx>
                <c:rich>
                  <a:bodyPr/>
                  <a:lstStyle/>
                  <a:p>
                    <a:fld id="{9B94F28B-175F-4926-8F5E-9578FC872C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219-48BD-B3FD-49D40B187C42}"/>
                </c:ext>
              </c:extLst>
            </c:dLbl>
            <c:dLbl>
              <c:idx val="12"/>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7-4219-48BD-B3FD-49D40B187C42}"/>
                </c:ext>
              </c:extLst>
            </c:dLbl>
            <c:dLbl>
              <c:idx val="13"/>
              <c:layout>
                <c:manualLayout>
                  <c:x val="-2.0158113782717087E-2"/>
                  <c:y val="-1.0769230769230769E-2"/>
                </c:manualLayout>
              </c:layout>
              <c:tx>
                <c:rich>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fld id="{F9B5530C-C834-46ED-9B34-0CC91B149132}" type="CELLRANGE">
                      <a:rPr lang="en-US" sz="1100"/>
                      <a:pPr>
                        <a:defRPr sz="1200" b="1">
                          <a:solidFill>
                            <a:srgbClr val="006DA3"/>
                          </a:solidFill>
                        </a:defRPr>
                      </a:pPr>
                      <a:t>[CELLRANGE]</a:t>
                    </a:fld>
                    <a:endParaRPr lang="en-US"/>
                  </a:p>
                </c:rich>
              </c:tx>
              <c:spPr>
                <a:noFill/>
                <a:ln w="19050">
                  <a:solidFill>
                    <a:schemeClr val="accent1">
                      <a:lumMod val="75000"/>
                    </a:scheme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7.7951281152735974E-2"/>
                      <c:h val="0.1044649303452453"/>
                    </c:manualLayout>
                  </c15:layout>
                  <c15:dlblFieldTable/>
                  <c15:showDataLabelsRange val="1"/>
                </c:ext>
                <c:ext xmlns:c16="http://schemas.microsoft.com/office/drawing/2014/chart" uri="{C3380CC4-5D6E-409C-BE32-E72D297353CC}">
                  <c16:uniqueId val="{0000000B-375F-462C-86C6-4A6F9C39A9F9}"/>
                </c:ext>
              </c:extLst>
            </c:dLbl>
            <c:spPr>
              <a:noFill/>
              <a:ln w="19050">
                <a:solidFill>
                  <a:srgbClr val="006DA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Sheet1!$B$8:$O$8</c:f>
              <c:numCache>
                <c:formatCode>General</c:formatCode>
                <c:ptCount val="14"/>
                <c:pt idx="0" formatCode="0%">
                  <c:v>0.25</c:v>
                </c:pt>
                <c:pt idx="2" formatCode="0%">
                  <c:v>0.25</c:v>
                </c:pt>
                <c:pt idx="3" formatCode="0%">
                  <c:v>0.25</c:v>
                </c:pt>
                <c:pt idx="4" formatCode="0%">
                  <c:v>0.25</c:v>
                </c:pt>
                <c:pt idx="5" formatCode="0%">
                  <c:v>0.25</c:v>
                </c:pt>
                <c:pt idx="7" formatCode="0%">
                  <c:v>0.25</c:v>
                </c:pt>
                <c:pt idx="8" formatCode="0%">
                  <c:v>0.25</c:v>
                </c:pt>
                <c:pt idx="9" formatCode="0%">
                  <c:v>0.25</c:v>
                </c:pt>
                <c:pt idx="11" formatCode="0%">
                  <c:v>0.25</c:v>
                </c:pt>
                <c:pt idx="13" formatCode="0%">
                  <c:v>0.25</c:v>
                </c:pt>
              </c:numCache>
            </c:numRef>
          </c:val>
          <c:extLst>
            <c:ext xmlns:c15="http://schemas.microsoft.com/office/drawing/2012/chart" uri="{02D57815-91ED-43cb-92C2-25804820EDAC}">
              <c15:datalabelsRange>
                <c15:f>Sheet1!$B$12:$O$12</c15:f>
                <c15:dlblRangeCache>
                  <c:ptCount val="14"/>
                  <c:pt idx="0">
                    <c:v>38%</c:v>
                  </c:pt>
                  <c:pt idx="2">
                    <c:v>61%</c:v>
                  </c:pt>
                  <c:pt idx="4">
                    <c:v>38%</c:v>
                  </c:pt>
                  <c:pt idx="7">
                    <c:v>41%</c:v>
                  </c:pt>
                  <c:pt idx="9">
                    <c:v>35%</c:v>
                  </c:pt>
                  <c:pt idx="11">
                    <c:v>50%</c:v>
                  </c:pt>
                  <c:pt idx="13">
                    <c:v>% Total agree (4-5)</c:v>
                  </c:pt>
                </c15:dlblRangeCache>
              </c15:datalabelsRange>
            </c:ext>
            <c:ext xmlns:c16="http://schemas.microsoft.com/office/drawing/2014/chart" uri="{C3380CC4-5D6E-409C-BE32-E72D297353CC}">
              <c16:uniqueId val="{0000002A-8E01-4A8E-A831-87F2FDCBCB51}"/>
            </c:ext>
          </c:extLst>
        </c:ser>
        <c:ser>
          <c:idx val="7"/>
          <c:order val="7"/>
          <c:tx>
            <c:strRef>
              <c:f>Sheet1!$A$9</c:f>
              <c:strCache>
                <c:ptCount val="1"/>
              </c:strCache>
            </c:strRef>
          </c:tx>
          <c:spPr>
            <a:noFill/>
            <a:ln>
              <a:noFill/>
            </a:ln>
            <a:effectLst/>
          </c:spPr>
          <c:invertIfNegative val="0"/>
          <c:dLbls>
            <c:dLbl>
              <c:idx val="0"/>
              <c:tx>
                <c:rich>
                  <a:bodyPr/>
                  <a:lstStyle/>
                  <a:p>
                    <a:fld id="{0F319472-44AB-4664-8C79-FEFE58388D3D}"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8E01-4A8E-A831-87F2FDCBCB51}"/>
                </c:ext>
              </c:extLst>
            </c:dLbl>
            <c:dLbl>
              <c:idx val="1"/>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C-8E01-4A8E-A831-87F2FDCBCB51}"/>
                </c:ext>
              </c:extLst>
            </c:dLbl>
            <c:dLbl>
              <c:idx val="2"/>
              <c:layout>
                <c:manualLayout>
                  <c:x val="-6.9854853643777554E-2"/>
                  <c:y val="2.1427983040581466E-2"/>
                </c:manualLayout>
              </c:layout>
              <c:tx>
                <c:rich>
                  <a:bodyPr/>
                  <a:lstStyle/>
                  <a:p>
                    <a:fld id="{0868E848-B6BF-459C-9FBC-6A9AEF425868}"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0.21906991356552546"/>
                      <c:h val="0.14409230769230769"/>
                    </c:manualLayout>
                  </c15:layout>
                  <c15:dlblFieldTable/>
                  <c15:showDataLabelsRange val="1"/>
                </c:ext>
                <c:ext xmlns:c16="http://schemas.microsoft.com/office/drawing/2014/chart" uri="{C3380CC4-5D6E-409C-BE32-E72D297353CC}">
                  <c16:uniqueId val="{0000002D-8E01-4A8E-A831-87F2FDCBCB51}"/>
                </c:ext>
              </c:extLst>
            </c:dLbl>
            <c:dLbl>
              <c:idx val="3"/>
              <c:tx>
                <c:rich>
                  <a:bodyPr/>
                  <a:lstStyle/>
                  <a:p>
                    <a:fld id="{BBEAE7CB-252B-431F-9527-0F2A5DD98C09}"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E-8E01-4A8E-A831-87F2FDCBCB51}"/>
                </c:ext>
              </c:extLst>
            </c:dLbl>
            <c:dLbl>
              <c:idx val="4"/>
              <c:tx>
                <c:rich>
                  <a:bodyPr/>
                  <a:lstStyle/>
                  <a:p>
                    <a:fld id="{25398997-4A23-49C4-BAA0-43638F82DDAA}"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8E01-4A8E-A831-87F2FDCBCB51}"/>
                </c:ext>
              </c:extLst>
            </c:dLbl>
            <c:dLbl>
              <c:idx val="5"/>
              <c:layout>
                <c:manualLayout>
                  <c:x val="-6.8758601709037415E-2"/>
                  <c:y val="-0.10164894003634162"/>
                </c:manualLayout>
              </c:layout>
              <c:tx>
                <c:rich>
                  <a:bodyPr/>
                  <a:lstStyle/>
                  <a:p>
                    <a:fld id="{343F6326-A22E-46BD-A256-C045FCF3F27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0.18800366922879641"/>
                      <c:h val="0.14409230769230769"/>
                    </c:manualLayout>
                  </c15:layout>
                  <c15:dlblFieldTable/>
                  <c15:showDataLabelsRange val="1"/>
                </c:ext>
                <c:ext xmlns:c16="http://schemas.microsoft.com/office/drawing/2014/chart" uri="{C3380CC4-5D6E-409C-BE32-E72D297353CC}">
                  <c16:uniqueId val="{00000030-8E01-4A8E-A831-87F2FDCBCB51}"/>
                </c:ext>
              </c:extLst>
            </c:dLbl>
            <c:dLbl>
              <c:idx val="6"/>
              <c:tx>
                <c:rich>
                  <a:bodyPr/>
                  <a:lstStyle/>
                  <a:p>
                    <a:fld id="{5A3F6865-616A-4552-9040-DB54ACE202FE}"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8E01-4A8E-A831-87F2FDCBCB51}"/>
                </c:ext>
              </c:extLst>
            </c:dLbl>
            <c:dLbl>
              <c:idx val="7"/>
              <c:tx>
                <c:rich>
                  <a:bodyPr/>
                  <a:lstStyle/>
                  <a:p>
                    <a:fld id="{40A1669E-6112-46A1-B7F9-97DE9F12C959}"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8E01-4A8E-A831-87F2FDCBCB51}"/>
                </c:ext>
              </c:extLst>
            </c:dLbl>
            <c:dLbl>
              <c:idx val="8"/>
              <c:layout>
                <c:manualLayout>
                  <c:x val="-7.2603404300401284E-2"/>
                  <c:y val="-0.12412574197456087"/>
                </c:manualLayout>
              </c:layout>
              <c:tx>
                <c:rich>
                  <a:bodyPr/>
                  <a:lstStyle/>
                  <a:p>
                    <a:fld id="{1A22B0B0-E1B1-4B55-8B83-2422E6F6564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0.18912634104479401"/>
                      <c:h val="9.9138461538461536E-2"/>
                    </c:manualLayout>
                  </c15:layout>
                  <c15:dlblFieldTable/>
                  <c15:showDataLabelsRange val="1"/>
                </c:ext>
                <c:ext xmlns:c16="http://schemas.microsoft.com/office/drawing/2014/chart" uri="{C3380CC4-5D6E-409C-BE32-E72D297353CC}">
                  <c16:uniqueId val="{00000033-8E01-4A8E-A831-87F2FDCBCB51}"/>
                </c:ext>
              </c:extLst>
            </c:dLbl>
            <c:dLbl>
              <c:idx val="9"/>
              <c:tx>
                <c:rich>
                  <a:bodyPr/>
                  <a:lstStyle/>
                  <a:p>
                    <a:fld id="{D25F8F94-C103-4607-8CB4-218E86C1B687}"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75F-462C-86C6-4A6F9C39A9F9}"/>
                </c:ext>
              </c:extLst>
            </c:dLbl>
            <c:dLbl>
              <c:idx val="10"/>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8-4219-48BD-B3FD-49D40B187C42}"/>
                </c:ext>
              </c:extLst>
            </c:dLbl>
            <c:dLbl>
              <c:idx val="11"/>
              <c:layout>
                <c:manualLayout>
                  <c:x val="-7.0284097248319577E-2"/>
                  <c:y val="-2.7692307692307691E-3"/>
                </c:manualLayout>
              </c:layout>
              <c:tx>
                <c:rich>
                  <a:bodyPr/>
                  <a:lstStyle/>
                  <a:p>
                    <a:fld id="{6DD49788-472C-4281-AEC2-138D0DA79969}" type="CELLRANGE">
                      <a:rPr lang="en-US" dirty="0"/>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layout>
                    <c:manualLayout>
                      <c:w val="0.21800405423162325"/>
                      <c:h val="9.9138461538461536E-2"/>
                    </c:manualLayout>
                  </c15:layout>
                  <c15:dlblFieldTable/>
                  <c15:showDataLabelsRange val="1"/>
                </c:ext>
                <c:ext xmlns:c16="http://schemas.microsoft.com/office/drawing/2014/chart" uri="{C3380CC4-5D6E-409C-BE32-E72D297353CC}">
                  <c16:uniqueId val="{0000000D-375F-462C-86C6-4A6F9C39A9F9}"/>
                </c:ext>
              </c:extLst>
            </c:dLbl>
            <c:dLbl>
              <c:idx val="12"/>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9-4219-48BD-B3FD-49D40B187C42}"/>
                </c:ext>
              </c:extLst>
            </c:dLbl>
            <c:dLbl>
              <c:idx val="13"/>
              <c:tx>
                <c:rich>
                  <a:bodyPr/>
                  <a:lstStyle/>
                  <a:p>
                    <a:fld id="{682EEDB4-FD47-472C-9DEC-0B324FDB5DA5}"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75F-462C-86C6-4A6F9C39A9F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Pre-retirees_1</c:v>
                </c:pt>
                <c:pt idx="1">
                  <c:v>Pre-retirees_12</c:v>
                </c:pt>
                <c:pt idx="2">
                  <c:v>Retirees_1</c:v>
                </c:pt>
                <c:pt idx="3">
                  <c:v>Pre-retirees_3</c:v>
                </c:pt>
                <c:pt idx="4">
                  <c:v>Pre-retirees_32</c:v>
                </c:pt>
                <c:pt idx="5">
                  <c:v>Retirees_3</c:v>
                </c:pt>
                <c:pt idx="6">
                  <c:v>Pre-retirees_2</c:v>
                </c:pt>
                <c:pt idx="7">
                  <c:v>Pre-retirees_22</c:v>
                </c:pt>
                <c:pt idx="8">
                  <c:v>Retirees_2</c:v>
                </c:pt>
                <c:pt idx="9">
                  <c:v>Pre-retirees_4</c:v>
                </c:pt>
                <c:pt idx="10">
                  <c:v>Pre-retirees_5</c:v>
                </c:pt>
                <c:pt idx="11">
                  <c:v>Retirees_4</c:v>
                </c:pt>
                <c:pt idx="12">
                  <c:v>Retirees_5</c:v>
                </c:pt>
                <c:pt idx="13">
                  <c:v>Label</c:v>
                </c:pt>
              </c:strCache>
            </c:strRef>
          </c:cat>
          <c:val>
            <c:numRef>
              <c:f>Sheet1!$B$9:$O$9</c:f>
              <c:numCache>
                <c:formatCode>General</c:formatCode>
                <c:ptCount val="14"/>
                <c:pt idx="0" formatCode="0%">
                  <c:v>0.25</c:v>
                </c:pt>
                <c:pt idx="2" formatCode="0%">
                  <c:v>0.25</c:v>
                </c:pt>
                <c:pt idx="3" formatCode="0%">
                  <c:v>0.25</c:v>
                </c:pt>
                <c:pt idx="4" formatCode="0%">
                  <c:v>0.25</c:v>
                </c:pt>
                <c:pt idx="5" formatCode="0%">
                  <c:v>0.25</c:v>
                </c:pt>
                <c:pt idx="7" formatCode="0%">
                  <c:v>0.25</c:v>
                </c:pt>
                <c:pt idx="8" formatCode="0%">
                  <c:v>0.25</c:v>
                </c:pt>
                <c:pt idx="9" formatCode="0%">
                  <c:v>0.25</c:v>
                </c:pt>
                <c:pt idx="11" formatCode="0%">
                  <c:v>0.25</c:v>
                </c:pt>
                <c:pt idx="13" formatCode="0%">
                  <c:v>0.25</c:v>
                </c:pt>
              </c:numCache>
            </c:numRef>
          </c:val>
          <c:extLst>
            <c:ext xmlns:c15="http://schemas.microsoft.com/office/drawing/2012/chart" uri="{02D57815-91ED-43cb-92C2-25804820EDAC}">
              <c15:datalabelsRange>
                <c15:f>Sheet1!$B$11:$O$11</c15:f>
                <c15:dlblRangeCache>
                  <c:ptCount val="14"/>
                  <c:pt idx="2">
                    <c:v>I understand how much money
I need each month in retirement
to pay for my desired lifestyle</c:v>
                  </c:pt>
                  <c:pt idx="5">
                    <c:v>I understand how much I need to save to reach the amount
to fund my retirement*</c:v>
                  </c:pt>
                  <c:pt idx="8">
                    <c:v>I understand how much I need to fund my retirement*</c:v>
                  </c:pt>
                  <c:pt idx="11">
                    <c:v>I feel connected to
my financial future</c:v>
                  </c:pt>
                </c15:dlblRangeCache>
              </c15:datalabelsRange>
            </c:ext>
            <c:ext xmlns:c16="http://schemas.microsoft.com/office/drawing/2014/chart" uri="{C3380CC4-5D6E-409C-BE32-E72D297353CC}">
              <c16:uniqueId val="{00000038-8E01-4A8E-A831-87F2FDCBCB51}"/>
            </c:ext>
          </c:extLst>
        </c:ser>
        <c:dLbls>
          <c:showLegendKey val="0"/>
          <c:showVal val="0"/>
          <c:showCatName val="0"/>
          <c:showSerName val="0"/>
          <c:showPercent val="0"/>
          <c:showBubbleSize val="0"/>
        </c:dLbls>
        <c:gapWidth val="0"/>
        <c:overlap val="100"/>
        <c:axId val="1235977839"/>
        <c:axId val="1235979759"/>
      </c:barChart>
      <c:catAx>
        <c:axId val="1235977839"/>
        <c:scaling>
          <c:orientation val="minMax"/>
        </c:scaling>
        <c:delete val="1"/>
        <c:axPos val="b"/>
        <c:numFmt formatCode="General" sourceLinked="1"/>
        <c:majorTickMark val="out"/>
        <c:minorTickMark val="none"/>
        <c:tickLblPos val="nextTo"/>
        <c:crossAx val="1235979759"/>
        <c:crosses val="autoZero"/>
        <c:auto val="1"/>
        <c:lblAlgn val="ctr"/>
        <c:lblOffset val="100"/>
        <c:noMultiLvlLbl val="0"/>
      </c:catAx>
      <c:valAx>
        <c:axId val="1235979759"/>
        <c:scaling>
          <c:orientation val="minMax"/>
        </c:scaling>
        <c:delete val="1"/>
        <c:axPos val="l"/>
        <c:numFmt formatCode="0%" sourceLinked="1"/>
        <c:majorTickMark val="out"/>
        <c:minorTickMark val="none"/>
        <c:tickLblPos val="nextTo"/>
        <c:crossAx val="1235977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43001849253386"/>
          <c:y val="3.0790762771168649E-2"/>
          <c:w val="0.51050002816074413"/>
          <c:h val="0.86434167387578997"/>
        </c:manualLayout>
      </c:layout>
      <c:barChart>
        <c:barDir val="bar"/>
        <c:grouping val="clustered"/>
        <c:varyColors val="0"/>
        <c:ser>
          <c:idx val="0"/>
          <c:order val="0"/>
          <c:tx>
            <c:strRef>
              <c:f>Sheet1!$B$1</c:f>
              <c:strCache>
                <c:ptCount val="1"/>
                <c:pt idx="0">
                  <c:v>Industry fund members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connnected to my financial future</c:v>
                </c:pt>
                <c:pt idx="1">
                  <c:v>I understand how much I need to save to reach the amount to fund my retirement* </c:v>
                </c:pt>
                <c:pt idx="2">
                  <c:v>I understand how much I need to fund my retirement* </c:v>
                </c:pt>
                <c:pt idx="3">
                  <c:v>I understand how much I need each month in retirement</c:v>
                </c:pt>
              </c:strCache>
            </c:strRef>
          </c:cat>
          <c:val>
            <c:numRef>
              <c:f>Sheet1!$B$2:$B$5</c:f>
              <c:numCache>
                <c:formatCode>0%</c:formatCode>
                <c:ptCount val="4"/>
                <c:pt idx="0">
                  <c:v>0.39</c:v>
                </c:pt>
                <c:pt idx="1">
                  <c:v>0.4</c:v>
                </c:pt>
                <c:pt idx="2">
                  <c:v>0.42</c:v>
                </c:pt>
                <c:pt idx="3">
                  <c:v>0.47</c:v>
                </c:pt>
              </c:numCache>
            </c:numRef>
          </c:val>
          <c:extLst>
            <c:ext xmlns:c16="http://schemas.microsoft.com/office/drawing/2014/chart" uri="{C3380CC4-5D6E-409C-BE32-E72D297353CC}">
              <c16:uniqueId val="{00000000-2A47-4A7D-8FEB-48562E695EC7}"/>
            </c:ext>
          </c:extLst>
        </c:ser>
        <c:ser>
          <c:idx val="1"/>
          <c:order val="1"/>
          <c:tx>
            <c:strRef>
              <c:f>Sheet1!$C$1</c:f>
              <c:strCache>
                <c:ptCount val="1"/>
                <c:pt idx="0">
                  <c:v>Retail fund members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feel connnected to my financial future</c:v>
                </c:pt>
                <c:pt idx="1">
                  <c:v>I understand how much I need to save to reach the amount to fund my retirement* </c:v>
                </c:pt>
                <c:pt idx="2">
                  <c:v>I understand how much I need to fund my retirement* </c:v>
                </c:pt>
                <c:pt idx="3">
                  <c:v>I understand how much I need each month in retirement</c:v>
                </c:pt>
              </c:strCache>
            </c:strRef>
          </c:cat>
          <c:val>
            <c:numRef>
              <c:f>Sheet1!$C$2:$C$5</c:f>
              <c:numCache>
                <c:formatCode>0%</c:formatCode>
                <c:ptCount val="4"/>
                <c:pt idx="0">
                  <c:v>0.56000000000000005</c:v>
                </c:pt>
                <c:pt idx="1">
                  <c:v>0.36</c:v>
                </c:pt>
                <c:pt idx="2">
                  <c:v>0.42</c:v>
                </c:pt>
                <c:pt idx="3">
                  <c:v>0.56000000000000005</c:v>
                </c:pt>
              </c:numCache>
            </c:numRef>
          </c:val>
          <c:extLst>
            <c:ext xmlns:c16="http://schemas.microsoft.com/office/drawing/2014/chart" uri="{C3380CC4-5D6E-409C-BE32-E72D297353CC}">
              <c16:uniqueId val="{00000001-2A47-4A7D-8FEB-48562E695EC7}"/>
            </c:ext>
          </c:extLst>
        </c:ser>
        <c:dLbls>
          <c:dLblPos val="outEnd"/>
          <c:showLegendKey val="0"/>
          <c:showVal val="1"/>
          <c:showCatName val="0"/>
          <c:showSerName val="0"/>
          <c:showPercent val="0"/>
          <c:showBubbleSize val="0"/>
        </c:dLbls>
        <c:gapWidth val="182"/>
        <c:axId val="635971199"/>
        <c:axId val="1073767631"/>
      </c:barChart>
      <c:catAx>
        <c:axId val="6359711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073767631"/>
        <c:crosses val="autoZero"/>
        <c:auto val="1"/>
        <c:lblAlgn val="ctr"/>
        <c:lblOffset val="100"/>
        <c:noMultiLvlLbl val="0"/>
      </c:catAx>
      <c:valAx>
        <c:axId val="1073767631"/>
        <c:scaling>
          <c:orientation val="minMax"/>
        </c:scaling>
        <c:delete val="1"/>
        <c:axPos val="b"/>
        <c:numFmt formatCode="0%" sourceLinked="1"/>
        <c:majorTickMark val="none"/>
        <c:minorTickMark val="none"/>
        <c:tickLblPos val="nextTo"/>
        <c:crossAx val="635971199"/>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197" b="1" i="0" u="none" strike="noStrike" kern="1200" baseline="0">
                <a:solidFill>
                  <a:schemeClr val="accent2"/>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7564286523885432E-2"/>
          <c:w val="1"/>
          <c:h val="0.97243571347611446"/>
        </c:manualLayout>
      </c:layout>
      <c:barChart>
        <c:barDir val="bar"/>
        <c:grouping val="percentStacked"/>
        <c:varyColors val="0"/>
        <c:ser>
          <c:idx val="0"/>
          <c:order val="0"/>
          <c:tx>
            <c:strRef>
              <c:f>Sheet1!$A$2</c:f>
              <c:strCache>
                <c:ptCount val="1"/>
                <c:pt idx="0">
                  <c:v>YEAR COLUMN</c:v>
                </c:pt>
              </c:strCache>
            </c:strRef>
          </c:tx>
          <c:spPr>
            <a:noFill/>
            <a:ln>
              <a:noFill/>
            </a:ln>
            <a:effectLst/>
          </c:spPr>
          <c:invertIfNegative val="0"/>
          <c:dLbls>
            <c:dLbl>
              <c:idx val="0"/>
              <c:tx>
                <c:rich>
                  <a:bodyPr/>
                  <a:lstStyle/>
                  <a:p>
                    <a:fld id="{AF3659EB-87EA-4F4F-9C06-BEA0A2D20366}" type="CELLRANGE">
                      <a:rPr lang="en-US"/>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6EF-46F3-8B8F-27AD9B103D39}"/>
                </c:ext>
              </c:extLst>
            </c:dLbl>
            <c:dLbl>
              <c:idx val="1"/>
              <c:layout>
                <c:manualLayout>
                  <c:x val="1.7113783044042555E-2"/>
                  <c:y val="-6.1237089037709498E-3"/>
                </c:manualLayout>
              </c:layout>
              <c:tx>
                <c:rich>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fld id="{8C91FB5B-04DD-4BA3-9E4C-CCD74D3C734A}" type="CELLRANGE">
                      <a:rPr lang="en-US" dirty="0"/>
                      <a:pPr algn="r">
                        <a:defRPr sz="11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layout>
                    <c:manualLayout>
                      <c:w val="0.17759783223457631"/>
                      <c:h val="0.19077548973031372"/>
                    </c:manualLayout>
                  </c15:layout>
                  <c15:dlblFieldTable/>
                  <c15:showDataLabelsRange val="1"/>
                </c:ext>
                <c:ext xmlns:c16="http://schemas.microsoft.com/office/drawing/2014/chart" uri="{C3380CC4-5D6E-409C-BE32-E72D297353CC}">
                  <c16:uniqueId val="{00000001-76EF-46F3-8B8F-27AD9B103D39}"/>
                </c:ext>
              </c:extLst>
            </c:dLbl>
            <c:dLbl>
              <c:idx val="2"/>
              <c:layout>
                <c:manualLayout>
                  <c:x val="6.1115669212487116E-4"/>
                  <c:y val="3.0639042894660615E-3"/>
                </c:manualLayout>
              </c:layout>
              <c:tx>
                <c:rich>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fld id="{DAA38A24-0DE2-4905-8AAA-09345D6082A5}" type="CELLRANGE">
                      <a:rPr lang="en-US" dirty="0"/>
                      <a:pPr algn="r">
                        <a:defRPr sz="11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layout>
                    <c:manualLayout>
                      <c:w val="0.19287785644406233"/>
                      <c:h val="0.19383818823296767"/>
                    </c:manualLayout>
                  </c15:layout>
                  <c15:dlblFieldTable/>
                  <c15:showDataLabelsRange val="1"/>
                </c:ext>
                <c:ext xmlns:c16="http://schemas.microsoft.com/office/drawing/2014/chart" uri="{C3380CC4-5D6E-409C-BE32-E72D297353CC}">
                  <c16:uniqueId val="{00000002-76EF-46F3-8B8F-27AD9B103D39}"/>
                </c:ext>
              </c:extLst>
            </c:dLbl>
            <c:dLbl>
              <c:idx val="3"/>
              <c:layout>
                <c:manualLayout>
                  <c:x val="1.7724939736167424E-2"/>
                  <c:y val="-3.0585988274929041E-3"/>
                </c:manualLayout>
              </c:layout>
              <c:tx>
                <c:rich>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fld id="{F7555A6F-0C57-4550-9A13-41B550194987}" type="CELLRANGE">
                      <a:rPr lang="en-US"/>
                      <a:pPr algn="r">
                        <a:defRPr sz="1100">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0">
                  <a:noAutofit/>
                </a:bodyPr>
                <a:lstStyle/>
                <a:p>
                  <a:pPr algn="r">
                    <a:defRPr sz="1100" b="0" i="0" u="none" strike="noStrike" kern="1200" baseline="0">
                      <a:solidFill>
                        <a:schemeClr val="tx1"/>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layout>
                    <c:manualLayout>
                      <c:w val="0.17569087320089216"/>
                      <c:h val="0.14658075033701742"/>
                    </c:manualLayout>
                  </c15:layout>
                  <c15:dlblFieldTable/>
                  <c15:showDataLabelsRange val="1"/>
                </c:ext>
                <c:ext xmlns:c16="http://schemas.microsoft.com/office/drawing/2014/chart" uri="{C3380CC4-5D6E-409C-BE32-E72D297353CC}">
                  <c16:uniqueId val="{00000003-76EF-46F3-8B8F-27AD9B103D39}"/>
                </c:ext>
              </c:extLst>
            </c:dLbl>
            <c:dLbl>
              <c:idx val="4"/>
              <c:tx>
                <c:rich>
                  <a:bodyPr/>
                  <a:lstStyle/>
                  <a:p>
                    <a:fld id="{544A63BE-12C0-4B3D-88BA-4BD98ABFF469}" type="CELLRANGE">
                      <a:rPr lang="en-AU"/>
                      <a:pPr/>
                      <a:t>[CELLRANGE]</a:t>
                    </a:fld>
                    <a:endParaRPr lang="en-US"/>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6EF-46F3-8B8F-27AD9B103D39}"/>
                </c:ext>
              </c:extLst>
            </c:dLbl>
            <c:spPr>
              <a:noFill/>
              <a:ln>
                <a:noFill/>
              </a:ln>
              <a:effectLst/>
            </c:spPr>
            <c:txPr>
              <a:bodyPr rot="0" spcFirstLastPara="1" vertOverflow="ellipsis" vert="horz" wrap="square" lIns="38100" tIns="19050" rIns="38100" bIns="19050" anchor="ctr" anchorCtr="0">
                <a:spAutoFit/>
              </a:bodyPr>
              <a:lstStyle/>
              <a:p>
                <a:pPr algn="r">
                  <a:defRPr sz="11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Sheet1!$B$2:$F$2</c:f>
              <c:numCache>
                <c:formatCode>0%</c:formatCode>
                <c:ptCount val="5"/>
                <c:pt idx="0">
                  <c:v>0.1</c:v>
                </c:pt>
                <c:pt idx="1">
                  <c:v>0.1</c:v>
                </c:pt>
                <c:pt idx="2">
                  <c:v>0.1</c:v>
                </c:pt>
                <c:pt idx="3">
                  <c:v>0.1</c:v>
                </c:pt>
                <c:pt idx="4">
                  <c:v>0.1</c:v>
                </c:pt>
              </c:numCache>
            </c:numRef>
          </c:val>
          <c:extLst>
            <c:ext xmlns:c15="http://schemas.microsoft.com/office/drawing/2012/chart" uri="{02D57815-91ED-43cb-92C2-25804820EDAC}">
              <c15:datalabelsRange>
                <c15:f>Sheet1!$B$12:$F$12</c15:f>
                <c15:dlblRangeCache>
                  <c:ptCount val="5"/>
                  <c:pt idx="1">
                    <c:v>I have started thinking about 
my retirement income needs</c:v>
                  </c:pt>
                  <c:pt idx="2">
                    <c:v>I have some ideas about different ways/solutions to meet my retirement income needs</c:v>
                  </c:pt>
                  <c:pt idx="3">
                    <c:v>I feel fully in control of my life and my destiny</c:v>
                  </c:pt>
                </c15:dlblRangeCache>
              </c15:datalabelsRange>
            </c:ext>
            <c:ext xmlns:c16="http://schemas.microsoft.com/office/drawing/2014/chart" uri="{C3380CC4-5D6E-409C-BE32-E72D297353CC}">
              <c16:uniqueId val="{00000006-76EF-46F3-8B8F-27AD9B103D39}"/>
            </c:ext>
          </c:extLst>
        </c:ser>
        <c:ser>
          <c:idx val="1"/>
          <c:order val="1"/>
          <c:tx>
            <c:strRef>
              <c:f>Sheet1!$A$3</c:f>
              <c:strCache>
                <c:ptCount val="1"/>
              </c:strCache>
            </c:strRef>
          </c:tx>
          <c:spPr>
            <a:noFill/>
            <a:ln>
              <a:noFill/>
            </a:ln>
            <a:effectLst/>
          </c:spPr>
          <c:invertIfNegative val="0"/>
          <c:dLbls>
            <c:delete val="1"/>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Sheet1!$B$3:$F$3</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7-76EF-46F3-8B8F-27AD9B103D39}"/>
            </c:ext>
          </c:extLst>
        </c:ser>
        <c:ser>
          <c:idx val="2"/>
          <c:order val="2"/>
          <c:tx>
            <c:strRef>
              <c:f>Sheet1!$A$4</c:f>
              <c:strCache>
                <c:ptCount val="1"/>
              </c:strCache>
            </c:strRef>
          </c:tx>
          <c:spPr>
            <a:noFill/>
            <a:ln>
              <a:noFill/>
            </a:ln>
            <a:effectLst/>
          </c:spPr>
          <c:invertIfNegative val="0"/>
          <c:dLbls>
            <c:delete val="1"/>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Sheet1!$B$4:$F$4</c:f>
              <c:numCache>
                <c:formatCode>0%</c:formatCode>
                <c:ptCount val="5"/>
                <c:pt idx="0">
                  <c:v>0.1</c:v>
                </c:pt>
                <c:pt idx="1">
                  <c:v>0.1</c:v>
                </c:pt>
                <c:pt idx="2">
                  <c:v>0.1</c:v>
                </c:pt>
                <c:pt idx="3">
                  <c:v>0.1</c:v>
                </c:pt>
                <c:pt idx="4">
                  <c:v>0.1</c:v>
                </c:pt>
              </c:numCache>
            </c:numRef>
          </c:val>
          <c:extLst>
            <c:ext xmlns:c16="http://schemas.microsoft.com/office/drawing/2014/chart" uri="{C3380CC4-5D6E-409C-BE32-E72D297353CC}">
              <c16:uniqueId val="{00000008-76EF-46F3-8B8F-27AD9B103D39}"/>
            </c:ext>
          </c:extLst>
        </c:ser>
        <c:ser>
          <c:idx val="3"/>
          <c:order val="3"/>
          <c:tx>
            <c:strRef>
              <c:f>Sheet1!$A$5</c:f>
              <c:strCache>
                <c:ptCount val="1"/>
                <c:pt idx="0">
                  <c:v>5 - Strongly agree</c:v>
                </c:pt>
              </c:strCache>
            </c:strRef>
          </c:tx>
          <c:spPr>
            <a:solidFill>
              <a:srgbClr val="0091DA"/>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A-76EF-46F3-8B8F-27AD9B103D39}"/>
              </c:ext>
            </c:extLst>
          </c:dPt>
          <c:dPt>
            <c:idx val="4"/>
            <c:invertIfNegative val="0"/>
            <c:bubble3D val="0"/>
            <c:spPr>
              <a:noFill/>
              <a:ln>
                <a:noFill/>
              </a:ln>
              <a:effectLst/>
            </c:spPr>
            <c:extLst>
              <c:ext xmlns:c16="http://schemas.microsoft.com/office/drawing/2014/chart" uri="{C3380CC4-5D6E-409C-BE32-E72D297353CC}">
                <c16:uniqueId val="{0000000C-76EF-46F3-8B8F-27AD9B103D39}"/>
              </c:ext>
            </c:extLst>
          </c:dPt>
          <c:dLbls>
            <c:dLbl>
              <c:idx val="4"/>
              <c:layout>
                <c:manualLayout>
                  <c:x val="4.8896385479082552E-3"/>
                  <c:y val="4.287802019451753E-2"/>
                </c:manualLayout>
              </c:layout>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0091DA"/>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6EF-46F3-8B8F-27AD9B103D3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Sheet1!$B$5:$F$5</c:f>
              <c:numCache>
                <c:formatCode>0%</c:formatCode>
                <c:ptCount val="5"/>
                <c:pt idx="0">
                  <c:v>0.2</c:v>
                </c:pt>
                <c:pt idx="1">
                  <c:v>0.1835443037975</c:v>
                </c:pt>
                <c:pt idx="2">
                  <c:v>0.10126582278479999</c:v>
                </c:pt>
                <c:pt idx="3">
                  <c:v>8.2278481012659999E-2</c:v>
                </c:pt>
                <c:pt idx="4">
                  <c:v>0.2</c:v>
                </c:pt>
              </c:numCache>
            </c:numRef>
          </c:val>
          <c:extLst>
            <c:ext xmlns:c16="http://schemas.microsoft.com/office/drawing/2014/chart" uri="{C3380CC4-5D6E-409C-BE32-E72D297353CC}">
              <c16:uniqueId val="{0000000F-76EF-46F3-8B8F-27AD9B103D39}"/>
            </c:ext>
          </c:extLst>
        </c:ser>
        <c:ser>
          <c:idx val="4"/>
          <c:order val="4"/>
          <c:tx>
            <c:strRef>
              <c:f>Sheet1!$A$6</c:f>
              <c:strCache>
                <c:ptCount val="1"/>
                <c:pt idx="0">
                  <c:v>4</c:v>
                </c:pt>
              </c:strCache>
            </c:strRef>
          </c:tx>
          <c:spPr>
            <a:solidFill>
              <a:srgbClr val="33A7E1"/>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1-76EF-46F3-8B8F-27AD9B103D39}"/>
              </c:ext>
            </c:extLst>
          </c:dPt>
          <c:dPt>
            <c:idx val="4"/>
            <c:invertIfNegative val="0"/>
            <c:bubble3D val="0"/>
            <c:spPr>
              <a:noFill/>
              <a:ln>
                <a:noFill/>
              </a:ln>
              <a:effectLst/>
            </c:spPr>
            <c:extLst>
              <c:ext xmlns:c16="http://schemas.microsoft.com/office/drawing/2014/chart" uri="{C3380CC4-5D6E-409C-BE32-E72D297353CC}">
                <c16:uniqueId val="{00000013-76EF-46F3-8B8F-27AD9B103D39}"/>
              </c:ext>
            </c:extLst>
          </c:dPt>
          <c:dLbls>
            <c:dLbl>
              <c:idx val="4"/>
              <c:layout>
                <c:manualLayout>
                  <c:x val="-2.4448192739541723E-3"/>
                  <c:y val="4.287802019451753E-2"/>
                </c:manualLayout>
              </c:layout>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33A7E1"/>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76EF-46F3-8B8F-27AD9B103D3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Sheet1!$B$6:$F$6</c:f>
              <c:numCache>
                <c:formatCode>0%</c:formatCode>
                <c:ptCount val="5"/>
                <c:pt idx="0">
                  <c:v>0.2</c:v>
                </c:pt>
                <c:pt idx="1">
                  <c:v>0.35232067510550003</c:v>
                </c:pt>
                <c:pt idx="2">
                  <c:v>0.29746835443039998</c:v>
                </c:pt>
                <c:pt idx="3">
                  <c:v>0.29113924050630002</c:v>
                </c:pt>
                <c:pt idx="4">
                  <c:v>0.2</c:v>
                </c:pt>
              </c:numCache>
            </c:numRef>
          </c:val>
          <c:extLst>
            <c:ext xmlns:c16="http://schemas.microsoft.com/office/drawing/2014/chart" uri="{C3380CC4-5D6E-409C-BE32-E72D297353CC}">
              <c16:uniqueId val="{00000016-76EF-46F3-8B8F-27AD9B103D39}"/>
            </c:ext>
          </c:extLst>
        </c:ser>
        <c:ser>
          <c:idx val="5"/>
          <c:order val="5"/>
          <c:tx>
            <c:strRef>
              <c:f>Sheet1!$A$7</c:f>
              <c:strCache>
                <c:ptCount val="1"/>
                <c:pt idx="0">
                  <c:v>3</c:v>
                </c:pt>
              </c:strCache>
            </c:strRef>
          </c:tx>
          <c:spPr>
            <a:solidFill>
              <a:schemeClr val="accent3">
                <a:lumMod val="60000"/>
                <a:lumOff val="4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8-76EF-46F3-8B8F-27AD9B103D39}"/>
              </c:ext>
            </c:extLst>
          </c:dPt>
          <c:dPt>
            <c:idx val="4"/>
            <c:invertIfNegative val="0"/>
            <c:bubble3D val="0"/>
            <c:spPr>
              <a:noFill/>
              <a:ln>
                <a:noFill/>
              </a:ln>
              <a:effectLst/>
            </c:spPr>
            <c:extLst>
              <c:ext xmlns:c16="http://schemas.microsoft.com/office/drawing/2014/chart" uri="{C3380CC4-5D6E-409C-BE32-E72D297353CC}">
                <c16:uniqueId val="{0000001A-76EF-46F3-8B8F-27AD9B103D39}"/>
              </c:ext>
            </c:extLst>
          </c:dPt>
          <c:dLbls>
            <c:dLbl>
              <c:idx val="4"/>
              <c:layout>
                <c:manualLayout>
                  <c:x val="-2.4448192739541366E-2"/>
                  <c:y val="4.287802019451753E-2"/>
                </c:manualLayout>
              </c:layout>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chemeClr val="accent3">
                          <a:lumMod val="60000"/>
                          <a:lumOff val="40000"/>
                        </a:schemeClr>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A-76EF-46F3-8B8F-27AD9B103D3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Sheet1!$B$7:$F$7</c:f>
              <c:numCache>
                <c:formatCode>0%</c:formatCode>
                <c:ptCount val="5"/>
                <c:pt idx="0">
                  <c:v>0.2</c:v>
                </c:pt>
                <c:pt idx="1">
                  <c:v>0.24894514767930001</c:v>
                </c:pt>
                <c:pt idx="2">
                  <c:v>0.33333333333330001</c:v>
                </c:pt>
                <c:pt idx="3">
                  <c:v>0.27637130801690002</c:v>
                </c:pt>
                <c:pt idx="4">
                  <c:v>0.2</c:v>
                </c:pt>
              </c:numCache>
            </c:numRef>
          </c:val>
          <c:extLst>
            <c:ext xmlns:c16="http://schemas.microsoft.com/office/drawing/2014/chart" uri="{C3380CC4-5D6E-409C-BE32-E72D297353CC}">
              <c16:uniqueId val="{0000001D-76EF-46F3-8B8F-27AD9B103D39}"/>
            </c:ext>
          </c:extLst>
        </c:ser>
        <c:ser>
          <c:idx val="6"/>
          <c:order val="6"/>
          <c:tx>
            <c:strRef>
              <c:f>Sheet1!$A$8</c:f>
              <c:strCache>
                <c:ptCount val="1"/>
                <c:pt idx="0">
                  <c:v>2</c:v>
                </c:pt>
              </c:strCache>
            </c:strRef>
          </c:tx>
          <c:spPr>
            <a:solidFill>
              <a:srgbClr val="53677A"/>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1F-76EF-46F3-8B8F-27AD9B103D39}"/>
              </c:ext>
            </c:extLst>
          </c:dPt>
          <c:dPt>
            <c:idx val="4"/>
            <c:invertIfNegative val="0"/>
            <c:bubble3D val="0"/>
            <c:spPr>
              <a:noFill/>
              <a:ln>
                <a:noFill/>
              </a:ln>
              <a:effectLst/>
            </c:spPr>
            <c:extLst>
              <c:ext xmlns:c16="http://schemas.microsoft.com/office/drawing/2014/chart" uri="{C3380CC4-5D6E-409C-BE32-E72D297353CC}">
                <c16:uniqueId val="{00000021-76EF-46F3-8B8F-27AD9B103D39}"/>
              </c:ext>
            </c:extLst>
          </c:dPt>
          <c:dLbls>
            <c:dLbl>
              <c:idx val="4"/>
              <c:layout>
                <c:manualLayout>
                  <c:x val="-4.6451566205128421E-2"/>
                  <c:y val="4.2878261351879943E-2"/>
                </c:manualLayout>
              </c:layout>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3677A"/>
                      </a:solidFill>
                      <a:latin typeface="+mn-lt"/>
                      <a:ea typeface="+mn-ea"/>
                      <a:cs typeface="+mn-cs"/>
                    </a:defRPr>
                  </a:pPr>
                  <a:endParaRPr lang="en-US"/>
                </a:p>
              </c:txPr>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1-76EF-46F3-8B8F-27AD9B103D39}"/>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Sheet1!$B$8:$F$8</c:f>
              <c:numCache>
                <c:formatCode>0%</c:formatCode>
                <c:ptCount val="5"/>
                <c:pt idx="0">
                  <c:v>0.2</c:v>
                </c:pt>
                <c:pt idx="1">
                  <c:v>0.14135021097049999</c:v>
                </c:pt>
                <c:pt idx="2">
                  <c:v>0.20253164556959999</c:v>
                </c:pt>
                <c:pt idx="3">
                  <c:v>0.2426160337553</c:v>
                </c:pt>
                <c:pt idx="4">
                  <c:v>0.2</c:v>
                </c:pt>
              </c:numCache>
            </c:numRef>
          </c:val>
          <c:extLst>
            <c:ext xmlns:c16="http://schemas.microsoft.com/office/drawing/2014/chart" uri="{C3380CC4-5D6E-409C-BE32-E72D297353CC}">
              <c16:uniqueId val="{00000024-76EF-46F3-8B8F-27AD9B103D39}"/>
            </c:ext>
          </c:extLst>
        </c:ser>
        <c:ser>
          <c:idx val="7"/>
          <c:order val="7"/>
          <c:tx>
            <c:strRef>
              <c:f>Sheet1!$A$9</c:f>
              <c:strCache>
                <c:ptCount val="1"/>
                <c:pt idx="0">
                  <c:v>1 - Strongly disagree</c:v>
                </c:pt>
              </c:strCache>
            </c:strRef>
          </c:tx>
          <c:spPr>
            <a:solidFill>
              <a:srgbClr val="284159"/>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26-76EF-46F3-8B8F-27AD9B103D39}"/>
              </c:ext>
            </c:extLst>
          </c:dPt>
          <c:dPt>
            <c:idx val="4"/>
            <c:invertIfNegative val="0"/>
            <c:bubble3D val="0"/>
            <c:spPr>
              <a:noFill/>
              <a:ln>
                <a:noFill/>
              </a:ln>
              <a:effectLst/>
            </c:spPr>
            <c:extLst>
              <c:ext xmlns:c16="http://schemas.microsoft.com/office/drawing/2014/chart" uri="{C3380CC4-5D6E-409C-BE32-E72D297353CC}">
                <c16:uniqueId val="{00000013-840D-40C9-AEC0-2BE1FFE939C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76EF-46F3-8B8F-27AD9B103D3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76EF-46F3-8B8F-27AD9B103D3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76EF-46F3-8B8F-27AD9B103D39}"/>
                </c:ext>
              </c:extLst>
            </c:dLbl>
            <c:dLbl>
              <c:idx val="4"/>
              <c:layout>
                <c:manualLayout>
                  <c:x val="-1.1001686732793574E-2"/>
                  <c:y val="4.287802019451764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fld id="{69B3C974-9522-4981-91A3-4AD4EF29EFAA}" type="SERIESNAME">
                      <a:rPr lang="en-US" smtClean="0">
                        <a:solidFill>
                          <a:schemeClr val="accent2"/>
                        </a:solidFill>
                      </a:rPr>
                      <a:pPr>
                        <a:defRPr sz="1100">
                          <a:solidFill>
                            <a:schemeClr val="accent2"/>
                          </a:solidFill>
                        </a:defRPr>
                      </a:pPr>
                      <a:t>[SERIES NAME]</a:t>
                    </a:fld>
                    <a:endParaRPr lang="en-US"/>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endParaRPr lang="en-AU"/>
                </a:p>
              </c:txPr>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40D-40C9-AEC0-2BE1FFE939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Sheet1!$B$9:$F$9</c:f>
              <c:numCache>
                <c:formatCode>0%</c:formatCode>
                <c:ptCount val="5"/>
                <c:pt idx="0">
                  <c:v>0.2</c:v>
                </c:pt>
                <c:pt idx="1">
                  <c:v>7.3839662447259993E-2</c:v>
                </c:pt>
                <c:pt idx="2">
                  <c:v>6.5400843881860002E-2</c:v>
                </c:pt>
                <c:pt idx="3">
                  <c:v>0.1075949367089</c:v>
                </c:pt>
                <c:pt idx="4">
                  <c:v>0.2</c:v>
                </c:pt>
              </c:numCache>
            </c:numRef>
          </c:val>
          <c:extLst>
            <c:ext xmlns:c16="http://schemas.microsoft.com/office/drawing/2014/chart" uri="{C3380CC4-5D6E-409C-BE32-E72D297353CC}">
              <c16:uniqueId val="{0000002A-76EF-46F3-8B8F-27AD9B103D39}"/>
            </c:ext>
          </c:extLst>
        </c:ser>
        <c:ser>
          <c:idx val="8"/>
          <c:order val="8"/>
          <c:tx>
            <c:strRef>
              <c:f>Sheet1!$A$10</c:f>
              <c:strCache>
                <c:ptCount val="1"/>
                <c:pt idx="0">
                  <c:v>VERY GOOD COLUMN</c:v>
                </c:pt>
              </c:strCache>
            </c:strRef>
          </c:tx>
          <c:spPr>
            <a:noFill/>
            <a:ln>
              <a:noFill/>
            </a:ln>
            <a:effectLst/>
          </c:spPr>
          <c:invertIfNegative val="0"/>
          <c:dLbls>
            <c:dLbl>
              <c:idx val="0"/>
              <c:layout>
                <c:manualLayout>
                  <c:x val="-3.882122800947235E-8"/>
                  <c:y val="-6.1254090631759947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006DA3"/>
                        </a:solidFill>
                        <a:latin typeface="+mn-lt"/>
                        <a:ea typeface="+mn-ea"/>
                        <a:cs typeface="+mn-cs"/>
                      </a:defRPr>
                    </a:pPr>
                    <a:fld id="{42E2E9A7-8E43-4DE6-935D-02862BFB3F71}" type="CELLRANGE">
                      <a:rPr lang="en-US" sz="1200" b="1">
                        <a:solidFill>
                          <a:srgbClr val="006DA3"/>
                        </a:solidFill>
                      </a:rPr>
                      <a:pPr>
                        <a:defRPr sz="1200">
                          <a:solidFill>
                            <a:srgbClr val="006DA3"/>
                          </a:solidFill>
                        </a:defRPr>
                      </a:pPr>
                      <a:t>[CELLRANGE]</a:t>
                    </a:fld>
                    <a:endParaRPr lang="en-US"/>
                  </a:p>
                </c:rich>
              </c:tx>
              <c:spPr>
                <a:noFill/>
                <a:ln w="19050">
                  <a:no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006DA3"/>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0.13860731552806935"/>
                      <c:h val="0.13153397786657728"/>
                    </c:manualLayout>
                  </c15:layout>
                  <c15:dlblFieldTable/>
                  <c15:showDataLabelsRange val="1"/>
                </c:ext>
                <c:ext xmlns:c16="http://schemas.microsoft.com/office/drawing/2014/chart" uri="{C3380CC4-5D6E-409C-BE32-E72D297353CC}">
                  <c16:uniqueId val="{0000002D-76EF-46F3-8B8F-27AD9B103D39}"/>
                </c:ext>
              </c:extLst>
            </c:dLbl>
            <c:dLbl>
              <c:idx val="1"/>
              <c:tx>
                <c:rich>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fld id="{C2C9EB9A-A012-4D99-A3ED-4E432E943E3A}" type="CELLRANGE">
                      <a:rPr lang="en-US" b="1" dirty="0">
                        <a:solidFill>
                          <a:srgbClr val="006DA3"/>
                        </a:solidFill>
                      </a:rPr>
                      <a:pPr>
                        <a:defRPr/>
                      </a:pPr>
                      <a:t>[CELLRANGE]</a:t>
                    </a:fld>
                    <a:endParaRPr lang="en-US"/>
                  </a:p>
                </c:rich>
              </c:tx>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5387944729121256E-2"/>
                      <c:h val="6.5112487851697862E-2"/>
                    </c:manualLayout>
                  </c15:layout>
                  <c15:dlblFieldTable/>
                  <c15:showDataLabelsRange val="1"/>
                </c:ext>
                <c:ext xmlns:c16="http://schemas.microsoft.com/office/drawing/2014/chart" uri="{C3380CC4-5D6E-409C-BE32-E72D297353CC}">
                  <c16:uniqueId val="{0000002E-76EF-46F3-8B8F-27AD9B103D39}"/>
                </c:ext>
              </c:extLst>
            </c:dLbl>
            <c:dLbl>
              <c:idx val="2"/>
              <c:tx>
                <c:rich>
                  <a:bodyPr rot="0" spcFirstLastPara="1" vertOverflow="clip" horzOverflow="clip" vert="horz" wrap="square" lIns="36576" tIns="18288" rIns="36576" bIns="18288" anchor="ctr" anchorCtr="1">
                    <a:spAutoFit/>
                  </a:bodyPr>
                  <a:lstStyle/>
                  <a:p>
                    <a:pPr>
                      <a:defRPr sz="1197" b="1" i="0" u="none" strike="noStrike" kern="1200" baseline="0">
                        <a:solidFill>
                          <a:srgbClr val="006DA3"/>
                        </a:solidFill>
                        <a:latin typeface="+mn-lt"/>
                        <a:ea typeface="+mn-ea"/>
                        <a:cs typeface="+mn-cs"/>
                      </a:defRPr>
                    </a:pPr>
                    <a:fld id="{4E31A8B2-AA75-4FC8-BBFE-0B86A60C0CAF}" type="CELLREF">
                      <a:rPr lang="en-US" b="1" smtClean="0">
                        <a:solidFill>
                          <a:srgbClr val="006DA3"/>
                        </a:solidFill>
                      </a:rPr>
                      <a:pPr>
                        <a:defRPr b="1">
                          <a:solidFill>
                            <a:srgbClr val="006DA3"/>
                          </a:solidFill>
                        </a:defRPr>
                      </a:pPr>
                      <a:t>[CELLREF]</a:t>
                    </a:fld>
                    <a:endParaRPr lang="en-US"/>
                  </a:p>
                </c:rich>
              </c:tx>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rgbClr val="006DA3"/>
                      </a:solidFill>
                      <a:latin typeface="+mn-lt"/>
                      <a:ea typeface="+mn-ea"/>
                      <a:cs typeface="+mn-cs"/>
                    </a:defRPr>
                  </a:pPr>
                  <a:endParaRPr lang="en-A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5387944729121256E-2"/>
                      <c:h val="6.5112487851697862E-2"/>
                    </c:manualLayout>
                  </c15:layout>
                  <c15:dlblFieldTable>
                    <c15:dlblFTEntry>
                      <c15:txfldGUID>{4E31A8B2-AA75-4FC8-BBFE-0B86A60C0CAF}</c15:txfldGUID>
                      <c15:f>Sheet1!$D$13</c15:f>
                      <c15:dlblFieldTableCache>
                        <c:ptCount val="1"/>
                        <c:pt idx="0">
                          <c:v>40%</c:v>
                        </c:pt>
                      </c15:dlblFieldTableCache>
                    </c15:dlblFTEntry>
                  </c15:dlblFieldTable>
                  <c15:showDataLabelsRange val="0"/>
                </c:ext>
                <c:ext xmlns:c16="http://schemas.microsoft.com/office/drawing/2014/chart" uri="{C3380CC4-5D6E-409C-BE32-E72D297353CC}">
                  <c16:uniqueId val="{0000002F-76EF-46F3-8B8F-27AD9B103D39}"/>
                </c:ext>
              </c:extLst>
            </c:dLbl>
            <c:dLbl>
              <c:idx val="3"/>
              <c:tx>
                <c:rich>
                  <a:bodyPr rot="0" spcFirstLastPara="1" vertOverflow="clip" horzOverflow="clip" vert="horz" wrap="square" lIns="36576" tIns="18288" rIns="36576" bIns="18288" anchor="ctr" anchorCtr="1">
                    <a:spAutoFit/>
                  </a:bodyPr>
                  <a:lstStyle/>
                  <a:p>
                    <a:pPr>
                      <a:defRPr sz="1197" b="1" i="0" u="none" strike="noStrike" kern="1200" baseline="0">
                        <a:solidFill>
                          <a:srgbClr val="006DA3"/>
                        </a:solidFill>
                        <a:latin typeface="+mn-lt"/>
                        <a:ea typeface="+mn-ea"/>
                        <a:cs typeface="+mn-cs"/>
                      </a:defRPr>
                    </a:pPr>
                    <a:fld id="{4BF30BFC-645C-4C3D-8272-994BAD186FDA}" type="CELLREF">
                      <a:rPr lang="en-US" b="1" smtClean="0">
                        <a:solidFill>
                          <a:srgbClr val="006DA3"/>
                        </a:solidFill>
                      </a:rPr>
                      <a:pPr>
                        <a:defRPr b="1">
                          <a:solidFill>
                            <a:srgbClr val="006DA3"/>
                          </a:solidFill>
                        </a:defRPr>
                      </a:pPr>
                      <a:t>[CELLREF]</a:t>
                    </a:fld>
                    <a:endParaRPr lang="en-US"/>
                  </a:p>
                </c:rich>
              </c:tx>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197" b="1" i="0" u="none" strike="noStrike" kern="1200" baseline="0">
                      <a:solidFill>
                        <a:srgbClr val="006DA3"/>
                      </a:solidFill>
                      <a:latin typeface="+mn-lt"/>
                      <a:ea typeface="+mn-ea"/>
                      <a:cs typeface="+mn-cs"/>
                    </a:defRPr>
                  </a:pPr>
                  <a:endParaRPr lang="en-AU"/>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4.5387944729121256E-2"/>
                      <c:h val="6.5112487851697862E-2"/>
                    </c:manualLayout>
                  </c15:layout>
                  <c15:dlblFieldTable>
                    <c15:dlblFTEntry>
                      <c15:txfldGUID>{4BF30BFC-645C-4C3D-8272-994BAD186FDA}</c15:txfldGUID>
                      <c15:f>Sheet1!$E$13</c15:f>
                      <c15:dlblFieldTableCache>
                        <c:ptCount val="1"/>
                        <c:pt idx="0">
                          <c:v>37%</c:v>
                        </c:pt>
                      </c15:dlblFieldTableCache>
                    </c15:dlblFTEntry>
                  </c15:dlblFieldTable>
                  <c15:showDataLabelsRange val="0"/>
                </c:ext>
                <c:ext xmlns:c16="http://schemas.microsoft.com/office/drawing/2014/chart" uri="{C3380CC4-5D6E-409C-BE32-E72D297353CC}">
                  <c16:uniqueId val="{00000030-76EF-46F3-8B8F-27AD9B103D39}"/>
                </c:ext>
              </c:extLst>
            </c:dLbl>
            <c:dLbl>
              <c:idx val="4"/>
              <c:delete val="1"/>
              <c:extLst>
                <c:ext xmlns:c15="http://schemas.microsoft.com/office/drawing/2012/chart" uri="{CE6537A1-D6FC-4f65-9D91-7224C49458BB}"/>
                <c:ext xmlns:c16="http://schemas.microsoft.com/office/drawing/2014/chart" uri="{C3380CC4-5D6E-409C-BE32-E72D297353CC}">
                  <c16:uniqueId val="{0000002C-76EF-46F3-8B8F-27AD9B103D3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VERY GOOD TITLE ROW</c:v>
                </c:pt>
                <c:pt idx="1">
                  <c:v>I have started thinking about my retirement income needs</c:v>
                </c:pt>
                <c:pt idx="2">
                  <c:v>I have some ideas about different ways/solutions to meet my retirement income needs</c:v>
                </c:pt>
                <c:pt idx="3">
                  <c:v>I feel fully in control of my life and my destiny</c:v>
                </c:pt>
                <c:pt idx="4">
                  <c:v>LEGEND ROW</c:v>
                </c:pt>
              </c:strCache>
            </c:strRef>
          </c:cat>
          <c:val>
            <c:numRef>
              <c:f>Sheet1!$B$10:$F$10</c:f>
              <c:numCache>
                <c:formatCode>0%</c:formatCode>
                <c:ptCount val="5"/>
                <c:pt idx="0">
                  <c:v>0.2</c:v>
                </c:pt>
                <c:pt idx="1">
                  <c:v>0.2</c:v>
                </c:pt>
                <c:pt idx="2">
                  <c:v>0.2</c:v>
                </c:pt>
                <c:pt idx="3">
                  <c:v>0.2</c:v>
                </c:pt>
                <c:pt idx="4">
                  <c:v>0.2</c:v>
                </c:pt>
              </c:numCache>
            </c:numRef>
          </c:val>
          <c:extLst>
            <c:ext xmlns:c15="http://schemas.microsoft.com/office/drawing/2012/chart" uri="{02D57815-91ED-43cb-92C2-25804820EDAC}">
              <c15:datalabelsRange>
                <c15:f>Sheet1!$B$13:$E$13</c15:f>
                <c15:dlblRangeCache>
                  <c:ptCount val="4"/>
                  <c:pt idx="0">
                    <c:v>% Strongly agree/
Agree (4-5)</c:v>
                  </c:pt>
                  <c:pt idx="1">
                    <c:v>54%</c:v>
                  </c:pt>
                  <c:pt idx="2">
                    <c:v>40%</c:v>
                  </c:pt>
                  <c:pt idx="3">
                    <c:v>37%</c:v>
                  </c:pt>
                </c15:dlblRangeCache>
              </c15:datalabelsRange>
            </c:ext>
            <c:ext xmlns:c16="http://schemas.microsoft.com/office/drawing/2014/chart" uri="{C3380CC4-5D6E-409C-BE32-E72D297353CC}">
              <c16:uniqueId val="{00000032-76EF-46F3-8B8F-27AD9B103D39}"/>
            </c:ext>
          </c:extLst>
        </c:ser>
        <c:dLbls>
          <c:dLblPos val="ctr"/>
          <c:showLegendKey val="0"/>
          <c:showVal val="1"/>
          <c:showCatName val="0"/>
          <c:showSerName val="0"/>
          <c:showPercent val="0"/>
          <c:showBubbleSize val="0"/>
        </c:dLbls>
        <c:gapWidth val="50"/>
        <c:overlap val="100"/>
        <c:axId val="1235977839"/>
        <c:axId val="1235979759"/>
      </c:barChart>
      <c:catAx>
        <c:axId val="1235977839"/>
        <c:scaling>
          <c:orientation val="maxMin"/>
        </c:scaling>
        <c:delete val="1"/>
        <c:axPos val="r"/>
        <c:numFmt formatCode="General" sourceLinked="1"/>
        <c:majorTickMark val="out"/>
        <c:minorTickMark val="none"/>
        <c:tickLblPos val="nextTo"/>
        <c:crossAx val="1235979759"/>
        <c:crosses val="max"/>
        <c:auto val="1"/>
        <c:lblAlgn val="ctr"/>
        <c:lblOffset val="100"/>
        <c:noMultiLvlLbl val="0"/>
      </c:catAx>
      <c:valAx>
        <c:axId val="1235979759"/>
        <c:scaling>
          <c:orientation val="minMax"/>
        </c:scaling>
        <c:delete val="1"/>
        <c:axPos val="t"/>
        <c:numFmt formatCode="0%" sourceLinked="1"/>
        <c:majorTickMark val="out"/>
        <c:minorTickMark val="none"/>
        <c:tickLblPos val="nextTo"/>
        <c:crossAx val="1235977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2428641732284E-2"/>
          <c:y val="4.0650222236324847E-3"/>
          <c:w val="0.89708821358267721"/>
          <c:h val="0.99593497777636752"/>
        </c:manualLayout>
      </c:layout>
      <c:barChart>
        <c:barDir val="bar"/>
        <c:grouping val="percentStacked"/>
        <c:varyColors val="0"/>
        <c:ser>
          <c:idx val="0"/>
          <c:order val="0"/>
          <c:tx>
            <c:strRef>
              <c:f>Sheet1!$A$2</c:f>
              <c:strCache>
                <c:ptCount val="1"/>
              </c:strCache>
            </c:strRef>
          </c:tx>
          <c:spPr>
            <a:noFill/>
            <a:ln>
              <a:noFill/>
            </a:ln>
            <a:effectLst/>
          </c:spPr>
          <c:invertIfNegative val="0"/>
          <c:dLbls>
            <c:dLbl>
              <c:idx val="0"/>
              <c:layout>
                <c:manualLayout>
                  <c:x val="1.1002931511042487E-7"/>
                  <c:y val="-3.3014433920180351E-2"/>
                </c:manualLayout>
              </c:layout>
              <c:tx>
                <c:rich>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fld id="{B4B4A483-023C-4D75-B43C-014F6EE370BB}" type="CELLRANGE">
                      <a:rPr lang="en-US"/>
                      <a:pPr>
                        <a:defRPr sz="1200" b="1">
                          <a:solidFill>
                            <a:srgbClr val="006DA3"/>
                          </a:solidFill>
                        </a:defRPr>
                      </a:pPr>
                      <a:t>[CELLRANGE]</a:t>
                    </a:fld>
                    <a:endParaRPr lang="en-US"/>
                  </a:p>
                </c:rich>
              </c:tx>
              <c:spPr>
                <a:solidFill>
                  <a:schemeClr val="lt1"/>
                </a:solidFill>
                <a:ln w="19050">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AU"/>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dlblFieldTable/>
                  <c15:showDataLabelsRange val="1"/>
                </c:ext>
                <c:ext xmlns:c16="http://schemas.microsoft.com/office/drawing/2014/chart" uri="{C3380CC4-5D6E-409C-BE32-E72D297353CC}">
                  <c16:uniqueId val="{00000007-7836-4DB4-85B1-B9BDF87FB376}"/>
                </c:ext>
              </c:extLst>
            </c:dLbl>
            <c:dLbl>
              <c:idx val="1"/>
              <c:tx>
                <c:rich>
                  <a:bodyPr/>
                  <a:lstStyle/>
                  <a:p>
                    <a:fld id="{97244D48-0FBD-4A8A-B9A7-9A00BE0734D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836-4DB4-85B1-B9BDF87FB376}"/>
                </c:ext>
              </c:extLst>
            </c:dLbl>
            <c:dLbl>
              <c:idx val="2"/>
              <c:tx>
                <c:rich>
                  <a:bodyPr/>
                  <a:lstStyle/>
                  <a:p>
                    <a:fld id="{651A3F31-054A-4978-92BC-40A7E673F6A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836-4DB4-85B1-B9BDF87FB376}"/>
                </c:ext>
              </c:extLst>
            </c:dLbl>
            <c:dLbl>
              <c:idx val="3"/>
              <c:tx>
                <c:rich>
                  <a:bodyPr/>
                  <a:lstStyle/>
                  <a:p>
                    <a:fld id="{55C1F383-999B-423C-8D7D-AC9006BE4A0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4DA2-4403-80AC-D38F0C368F2D}"/>
                </c:ext>
              </c:extLst>
            </c:dLbl>
            <c:dLbl>
              <c:idx val="4"/>
              <c:tx>
                <c:rich>
                  <a:bodyPr/>
                  <a:lstStyle/>
                  <a:p>
                    <a:fld id="{3C0A2E0C-DA21-4512-BC51-33B20669E6C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DA2-4403-80AC-D38F0C368F2D}"/>
                </c:ext>
              </c:extLst>
            </c:dLbl>
            <c:dLbl>
              <c:idx val="5"/>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0-6326-401D-9A2E-67F1293FF19D}"/>
                </c:ext>
              </c:extLst>
            </c:dLbl>
            <c:spPr>
              <a:solidFill>
                <a:schemeClr val="lt1"/>
              </a:solidFill>
              <a:ln w="19050">
                <a:solidFill>
                  <a:srgbClr val="006DA3"/>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006DA3"/>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DataLabelsRange val="1"/>
                <c15:showLeaderLines val="0"/>
              </c:ext>
            </c:extLst>
          </c:dLbls>
          <c:cat>
            <c:numRef>
              <c:f>Sheet1!$A$18:$E$18</c:f>
              <c:numCache>
                <c:formatCode>General</c:formatCode>
                <c:ptCount val="5"/>
                <c:pt idx="1">
                  <c:v>2026</c:v>
                </c:pt>
                <c:pt idx="2">
                  <c:v>2025</c:v>
                </c:pt>
                <c:pt idx="3">
                  <c:v>2024</c:v>
                </c:pt>
                <c:pt idx="4">
                  <c:v>2023</c:v>
                </c:pt>
              </c:numCache>
            </c:numRef>
          </c:cat>
          <c:val>
            <c:numRef>
              <c:f>Sheet1!$B$2:$G$2</c:f>
              <c:numCache>
                <c:formatCode>0%</c:formatCode>
                <c:ptCount val="6"/>
                <c:pt idx="0">
                  <c:v>0.2</c:v>
                </c:pt>
                <c:pt idx="1">
                  <c:v>0.2</c:v>
                </c:pt>
                <c:pt idx="2">
                  <c:v>0.2</c:v>
                </c:pt>
                <c:pt idx="3">
                  <c:v>0.2</c:v>
                </c:pt>
                <c:pt idx="4">
                  <c:v>0.2</c:v>
                </c:pt>
                <c:pt idx="5">
                  <c:v>0.2</c:v>
                </c:pt>
              </c:numCache>
            </c:numRef>
          </c:val>
          <c:extLst>
            <c:ext xmlns:c15="http://schemas.microsoft.com/office/drawing/2012/chart" uri="{02D57815-91ED-43cb-92C2-25804820EDAC}">
              <c15:datalabelsRange>
                <c15:f>Sheet1!$B$9:$F$9</c15:f>
                <c15:dlblRangeCache>
                  <c:ptCount val="5"/>
                  <c:pt idx="0">
                    <c:v>% Total prepared
(1-2)</c:v>
                  </c:pt>
                  <c:pt idx="1">
                    <c:v>30%</c:v>
                  </c:pt>
                  <c:pt idx="2">
                    <c:v>32%</c:v>
                  </c:pt>
                  <c:pt idx="3">
                    <c:v>30%</c:v>
                  </c:pt>
                  <c:pt idx="4">
                    <c:v>34%</c:v>
                  </c:pt>
                </c15:dlblRangeCache>
              </c15:datalabelsRange>
            </c:ext>
            <c:ext xmlns:c16="http://schemas.microsoft.com/office/drawing/2014/chart" uri="{C3380CC4-5D6E-409C-BE32-E72D297353CC}">
              <c16:uniqueId val="{00000009-7836-4DB4-85B1-B9BDF87FB376}"/>
            </c:ext>
          </c:extLst>
        </c:ser>
        <c:ser>
          <c:idx val="1"/>
          <c:order val="1"/>
          <c:tx>
            <c:strRef>
              <c:f>Sheet1!$A$3</c:f>
              <c:strCache>
                <c:ptCount val="1"/>
                <c:pt idx="0">
                  <c:v>Not prepared at all
</c:v>
                </c:pt>
              </c:strCache>
            </c:strRef>
          </c:tx>
          <c:spPr>
            <a:solidFill>
              <a:srgbClr val="284159"/>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18-AA71-4FAC-919E-D56E77E97E4B}"/>
              </c:ext>
            </c:extLst>
          </c:dPt>
          <c:dPt>
            <c:idx val="5"/>
            <c:invertIfNegative val="0"/>
            <c:bubble3D val="0"/>
            <c:spPr>
              <a:solidFill>
                <a:srgbClr val="284159">
                  <a:alpha val="0"/>
                </a:srgbClr>
              </a:solidFill>
              <a:ln>
                <a:noFill/>
              </a:ln>
              <a:effectLst/>
            </c:spPr>
            <c:extLst>
              <c:ext xmlns:c16="http://schemas.microsoft.com/office/drawing/2014/chart" uri="{C3380CC4-5D6E-409C-BE32-E72D297353CC}">
                <c16:uniqueId val="{0000001D-AA71-4FAC-919E-D56E77E97E4B}"/>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Sheet1!$A$18:$E$18</c:f>
              <c:numCache>
                <c:formatCode>General</c:formatCode>
                <c:ptCount val="5"/>
                <c:pt idx="1">
                  <c:v>2026</c:v>
                </c:pt>
                <c:pt idx="2">
                  <c:v>2025</c:v>
                </c:pt>
                <c:pt idx="3">
                  <c:v>2024</c:v>
                </c:pt>
                <c:pt idx="4">
                  <c:v>2023</c:v>
                </c:pt>
              </c:numCache>
            </c:numRef>
          </c:cat>
          <c:val>
            <c:numRef>
              <c:f>Sheet1!$B$3:$G$3</c:f>
              <c:numCache>
                <c:formatCode>0%</c:formatCode>
                <c:ptCount val="6"/>
                <c:pt idx="0">
                  <c:v>0.2</c:v>
                </c:pt>
                <c:pt idx="1">
                  <c:v>0.21518987341769999</c:v>
                </c:pt>
                <c:pt idx="2">
                  <c:v>0.22587268993840001</c:v>
                </c:pt>
                <c:pt idx="3">
                  <c:v>0.22044088176349999</c:v>
                </c:pt>
                <c:pt idx="4">
                  <c:v>0.20890410958899999</c:v>
                </c:pt>
                <c:pt idx="5">
                  <c:v>0.2</c:v>
                </c:pt>
              </c:numCache>
            </c:numRef>
          </c:val>
          <c:extLst>
            <c:ext xmlns:c16="http://schemas.microsoft.com/office/drawing/2014/chart" uri="{C3380CC4-5D6E-409C-BE32-E72D297353CC}">
              <c16:uniqueId val="{00000010-7836-4DB4-85B1-B9BDF87FB376}"/>
            </c:ext>
          </c:extLst>
        </c:ser>
        <c:ser>
          <c:idx val="2"/>
          <c:order val="2"/>
          <c:tx>
            <c:strRef>
              <c:f>Sheet1!$A$4</c:f>
              <c:strCache>
                <c:ptCount val="1"/>
                <c:pt idx="0">
                  <c:v>Not particularly
prepared</c:v>
                </c:pt>
              </c:strCache>
            </c:strRef>
          </c:tx>
          <c:spPr>
            <a:solidFill>
              <a:srgbClr val="53677A"/>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17-AA71-4FAC-919E-D56E77E97E4B}"/>
              </c:ext>
            </c:extLst>
          </c:dPt>
          <c:dPt>
            <c:idx val="5"/>
            <c:invertIfNegative val="0"/>
            <c:bubble3D val="0"/>
            <c:spPr>
              <a:solidFill>
                <a:srgbClr val="53677A">
                  <a:alpha val="0"/>
                </a:srgbClr>
              </a:solidFill>
              <a:ln>
                <a:noFill/>
              </a:ln>
              <a:effectLst/>
            </c:spPr>
            <c:extLst>
              <c:ext xmlns:c16="http://schemas.microsoft.com/office/drawing/2014/chart" uri="{C3380CC4-5D6E-409C-BE32-E72D297353CC}">
                <c16:uniqueId val="{0000001C-AA71-4FAC-919E-D56E77E97E4B}"/>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Sheet1!$A$18:$E$18</c:f>
              <c:numCache>
                <c:formatCode>General</c:formatCode>
                <c:ptCount val="5"/>
                <c:pt idx="1">
                  <c:v>2026</c:v>
                </c:pt>
                <c:pt idx="2">
                  <c:v>2025</c:v>
                </c:pt>
                <c:pt idx="3">
                  <c:v>2024</c:v>
                </c:pt>
                <c:pt idx="4">
                  <c:v>2023</c:v>
                </c:pt>
              </c:numCache>
            </c:numRef>
          </c:cat>
          <c:val>
            <c:numRef>
              <c:f>Sheet1!$B$4:$G$4</c:f>
              <c:numCache>
                <c:formatCode>0%</c:formatCode>
                <c:ptCount val="6"/>
                <c:pt idx="0">
                  <c:v>0.2</c:v>
                </c:pt>
                <c:pt idx="1">
                  <c:v>0.2552742616034</c:v>
                </c:pt>
                <c:pt idx="2">
                  <c:v>0.2443531827515</c:v>
                </c:pt>
                <c:pt idx="3">
                  <c:v>0.26452905811619998</c:v>
                </c:pt>
                <c:pt idx="4">
                  <c:v>0.20205479452049999</c:v>
                </c:pt>
                <c:pt idx="5">
                  <c:v>0.2</c:v>
                </c:pt>
              </c:numCache>
            </c:numRef>
          </c:val>
          <c:extLst>
            <c:ext xmlns:c16="http://schemas.microsoft.com/office/drawing/2014/chart" uri="{C3380CC4-5D6E-409C-BE32-E72D297353CC}">
              <c16:uniqueId val="{00000017-7836-4DB4-85B1-B9BDF87FB376}"/>
            </c:ext>
          </c:extLst>
        </c:ser>
        <c:ser>
          <c:idx val="3"/>
          <c:order val="3"/>
          <c:tx>
            <c:strRef>
              <c:f>Sheet1!$A$5</c:f>
              <c:strCache>
                <c:ptCount val="1"/>
                <c:pt idx="0">
                  <c:v>Neutral
</c:v>
                </c:pt>
              </c:strCache>
            </c:strRef>
          </c:tx>
          <c:spPr>
            <a:solidFill>
              <a:schemeClr val="accent3">
                <a:lumMod val="60000"/>
                <a:lumOff val="40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16-AA71-4FAC-919E-D56E77E97E4B}"/>
              </c:ext>
            </c:extLst>
          </c:dPt>
          <c:dPt>
            <c:idx val="5"/>
            <c:invertIfNegative val="0"/>
            <c:bubble3D val="0"/>
            <c:spPr>
              <a:solidFill>
                <a:schemeClr val="accent3">
                  <a:lumMod val="60000"/>
                  <a:lumOff val="40000"/>
                  <a:alpha val="0"/>
                </a:schemeClr>
              </a:solidFill>
              <a:ln>
                <a:noFill/>
              </a:ln>
              <a:effectLst/>
            </c:spPr>
            <c:extLst>
              <c:ext xmlns:c16="http://schemas.microsoft.com/office/drawing/2014/chart" uri="{C3380CC4-5D6E-409C-BE32-E72D297353CC}">
                <c16:uniqueId val="{0000001B-AA71-4FAC-919E-D56E77E97E4B}"/>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Sheet1!$A$18:$E$18</c:f>
              <c:numCache>
                <c:formatCode>General</c:formatCode>
                <c:ptCount val="5"/>
                <c:pt idx="1">
                  <c:v>2026</c:v>
                </c:pt>
                <c:pt idx="2">
                  <c:v>2025</c:v>
                </c:pt>
                <c:pt idx="3">
                  <c:v>2024</c:v>
                </c:pt>
                <c:pt idx="4">
                  <c:v>2023</c:v>
                </c:pt>
              </c:numCache>
            </c:numRef>
          </c:cat>
          <c:val>
            <c:numRef>
              <c:f>Sheet1!$B$5:$G$5</c:f>
              <c:numCache>
                <c:formatCode>0%</c:formatCode>
                <c:ptCount val="6"/>
                <c:pt idx="0">
                  <c:v>0.2</c:v>
                </c:pt>
                <c:pt idx="1">
                  <c:v>0.22573839662449999</c:v>
                </c:pt>
                <c:pt idx="2">
                  <c:v>0.21149897330600001</c:v>
                </c:pt>
                <c:pt idx="3">
                  <c:v>0.2104208416834</c:v>
                </c:pt>
                <c:pt idx="4">
                  <c:v>0.25171232876709998</c:v>
                </c:pt>
                <c:pt idx="5">
                  <c:v>0.2</c:v>
                </c:pt>
              </c:numCache>
            </c:numRef>
          </c:val>
          <c:extLst>
            <c:ext xmlns:c16="http://schemas.microsoft.com/office/drawing/2014/chart" uri="{C3380CC4-5D6E-409C-BE32-E72D297353CC}">
              <c16:uniqueId val="{0000001E-7836-4DB4-85B1-B9BDF87FB376}"/>
            </c:ext>
          </c:extLst>
        </c:ser>
        <c:ser>
          <c:idx val="4"/>
          <c:order val="4"/>
          <c:tx>
            <c:strRef>
              <c:f>Sheet1!$A$6</c:f>
              <c:strCache>
                <c:ptCount val="1"/>
                <c:pt idx="0">
                  <c:v>Reasonably prepared
</c:v>
                </c:pt>
              </c:strCache>
            </c:strRef>
          </c:tx>
          <c:spPr>
            <a:solidFill>
              <a:srgbClr val="33A7E1"/>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15-AA71-4FAC-919E-D56E77E97E4B}"/>
              </c:ext>
            </c:extLst>
          </c:dPt>
          <c:dPt>
            <c:idx val="5"/>
            <c:invertIfNegative val="0"/>
            <c:bubble3D val="0"/>
            <c:spPr>
              <a:solidFill>
                <a:schemeClr val="bg2"/>
              </a:solidFill>
              <a:ln>
                <a:noFill/>
              </a:ln>
              <a:effectLst/>
            </c:spPr>
            <c:extLst>
              <c:ext xmlns:c16="http://schemas.microsoft.com/office/drawing/2014/chart" uri="{C3380CC4-5D6E-409C-BE32-E72D297353CC}">
                <c16:uniqueId val="{0000001A-AA71-4FAC-919E-D56E77E97E4B}"/>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Sheet1!$A$18:$E$18</c:f>
              <c:numCache>
                <c:formatCode>General</c:formatCode>
                <c:ptCount val="5"/>
                <c:pt idx="1">
                  <c:v>2026</c:v>
                </c:pt>
                <c:pt idx="2">
                  <c:v>2025</c:v>
                </c:pt>
                <c:pt idx="3">
                  <c:v>2024</c:v>
                </c:pt>
                <c:pt idx="4">
                  <c:v>2023</c:v>
                </c:pt>
              </c:numCache>
            </c:numRef>
          </c:cat>
          <c:val>
            <c:numRef>
              <c:f>Sheet1!$B$6:$G$6</c:f>
              <c:numCache>
                <c:formatCode>0%</c:formatCode>
                <c:ptCount val="6"/>
                <c:pt idx="0">
                  <c:v>0.2</c:v>
                </c:pt>
                <c:pt idx="1">
                  <c:v>0.26160337552739998</c:v>
                </c:pt>
                <c:pt idx="2">
                  <c:v>0.26488706365499998</c:v>
                </c:pt>
                <c:pt idx="3">
                  <c:v>0.25250501001999998</c:v>
                </c:pt>
                <c:pt idx="4">
                  <c:v>0.28424657534249997</c:v>
                </c:pt>
                <c:pt idx="5">
                  <c:v>0.2</c:v>
                </c:pt>
              </c:numCache>
            </c:numRef>
          </c:val>
          <c:extLst>
            <c:ext xmlns:c16="http://schemas.microsoft.com/office/drawing/2014/chart" uri="{C3380CC4-5D6E-409C-BE32-E72D297353CC}">
              <c16:uniqueId val="{00000025-7836-4DB4-85B1-B9BDF87FB376}"/>
            </c:ext>
          </c:extLst>
        </c:ser>
        <c:ser>
          <c:idx val="5"/>
          <c:order val="5"/>
          <c:tx>
            <c:strRef>
              <c:f>Sheet1!$A$7</c:f>
              <c:strCache>
                <c:ptCount val="1"/>
                <c:pt idx="0">
                  <c:v>Fully prepared
</c:v>
                </c:pt>
              </c:strCache>
            </c:strRef>
          </c:tx>
          <c:spPr>
            <a:solidFill>
              <a:srgbClr val="0091DA"/>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14-AA71-4FAC-919E-D56E77E97E4B}"/>
              </c:ext>
            </c:extLst>
          </c:dPt>
          <c:dPt>
            <c:idx val="5"/>
            <c:invertIfNegative val="0"/>
            <c:bubble3D val="0"/>
            <c:spPr>
              <a:solidFill>
                <a:schemeClr val="bg1"/>
              </a:solidFill>
              <a:ln>
                <a:noFill/>
              </a:ln>
              <a:effectLst/>
            </c:spPr>
            <c:extLst>
              <c:ext xmlns:c16="http://schemas.microsoft.com/office/drawing/2014/chart" uri="{C3380CC4-5D6E-409C-BE32-E72D297353CC}">
                <c16:uniqueId val="{00000019-AA71-4FAC-919E-D56E77E97E4B}"/>
              </c:ext>
            </c:extLst>
          </c:dPt>
          <c:dLbls>
            <c:dLbl>
              <c:idx val="0"/>
              <c:spPr>
                <a:solidFill>
                  <a:schemeClr val="bg1"/>
                </a:solid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4-AA71-4FAC-919E-D56E77E97E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Sheet1!$A$18:$E$18</c:f>
              <c:numCache>
                <c:formatCode>General</c:formatCode>
                <c:ptCount val="5"/>
                <c:pt idx="1">
                  <c:v>2026</c:v>
                </c:pt>
                <c:pt idx="2">
                  <c:v>2025</c:v>
                </c:pt>
                <c:pt idx="3">
                  <c:v>2024</c:v>
                </c:pt>
                <c:pt idx="4">
                  <c:v>2023</c:v>
                </c:pt>
              </c:numCache>
            </c:numRef>
          </c:cat>
          <c:val>
            <c:numRef>
              <c:f>Sheet1!$B$7:$G$7</c:f>
              <c:numCache>
                <c:formatCode>0%</c:formatCode>
                <c:ptCount val="6"/>
                <c:pt idx="0">
                  <c:v>0.2</c:v>
                </c:pt>
                <c:pt idx="1">
                  <c:v>4.2194092826999999E-2</c:v>
                </c:pt>
                <c:pt idx="2">
                  <c:v>5.338809034908E-2</c:v>
                </c:pt>
                <c:pt idx="3">
                  <c:v>5.210420841683E-2</c:v>
                </c:pt>
                <c:pt idx="4">
                  <c:v>5.308219178082E-2</c:v>
                </c:pt>
                <c:pt idx="5">
                  <c:v>0.2</c:v>
                </c:pt>
              </c:numCache>
            </c:numRef>
          </c:val>
          <c:extLst>
            <c:ext xmlns:c16="http://schemas.microsoft.com/office/drawing/2014/chart" uri="{C3380CC4-5D6E-409C-BE32-E72D297353CC}">
              <c16:uniqueId val="{0000002D-7836-4DB4-85B1-B9BDF87FB376}"/>
            </c:ext>
          </c:extLst>
        </c:ser>
        <c:dLbls>
          <c:dLblPos val="ctr"/>
          <c:showLegendKey val="0"/>
          <c:showVal val="1"/>
          <c:showCatName val="0"/>
          <c:showSerName val="0"/>
          <c:showPercent val="0"/>
          <c:showBubbleSize val="0"/>
        </c:dLbls>
        <c:gapWidth val="50"/>
        <c:overlap val="100"/>
        <c:axId val="1235977839"/>
        <c:axId val="1235979759"/>
      </c:barChart>
      <c:catAx>
        <c:axId val="1235977839"/>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235979759"/>
        <c:crosses val="max"/>
        <c:auto val="1"/>
        <c:lblAlgn val="ctr"/>
        <c:lblOffset val="100"/>
        <c:noMultiLvlLbl val="0"/>
      </c:catAx>
      <c:valAx>
        <c:axId val="1235979759"/>
        <c:scaling>
          <c:orientation val="maxMin"/>
        </c:scaling>
        <c:delete val="1"/>
        <c:axPos val="t"/>
        <c:numFmt formatCode="0%" sourceLinked="1"/>
        <c:majorTickMark val="out"/>
        <c:minorTickMark val="none"/>
        <c:tickLblPos val="none"/>
        <c:crossAx val="12359778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DD2_F3FFC60C.xml><?xml version="1.0" encoding="utf-8"?>
<p188:cmLst xmlns:a="http://schemas.openxmlformats.org/drawingml/2006/main" xmlns:r="http://schemas.openxmlformats.org/officeDocument/2006/relationships" xmlns:p188="http://schemas.microsoft.com/office/powerpoint/2018/8/main">
  <p188:cm id="{3986D08B-FFA7-4DD4-98AB-9DAC90755BB0}" authorId="{EE33B37A-C5A9-8599-FAFB-6823E63CD4BD}" status="resolved" created="2026-06-29T07:24:19.684" complete="100000">
    <pc:sldMkLst xmlns:pc="http://schemas.microsoft.com/office/powerpoint/2013/main/command">
      <pc:docMk/>
      <pc:sldMk cId="4093625868" sldId="3538"/>
    </pc:sldMkLst>
    <p188:replyLst>
      <p188:reply id="{3B0C55CD-A9D4-42C6-8F50-F8B27FC9C8C1}" authorId="{EE33B37A-C5A9-8599-FAFB-6823E63CD4BD}" created="2026-06-29T07:24:24.308">
        <p188:txBody>
          <a:bodyPr/>
          <a:lstStyle/>
          <a:p>
            <a:r>
              <a:rPr lang="en-AU"/>
              <a:t>Applied</a:t>
            </a:r>
          </a:p>
        </p188:txBody>
      </p188:reply>
    </p188:replyLst>
    <p188:txBody>
      <a:bodyPr/>
      <a:lstStyle/>
      <a:p>
        <a:r>
          <a:rPr lang="en-AU"/>
          <a:t>Update map</a:t>
        </a:r>
      </a:p>
    </p188:txBody>
  </p188:cm>
</p188:cmLst>
</file>

<file path=ppt/drawings/drawing1.xml><?xml version="1.0" encoding="utf-8"?>
<c:userShapes xmlns:c="http://schemas.openxmlformats.org/drawingml/2006/chart">
  <cdr:relSizeAnchor xmlns:cdr="http://schemas.openxmlformats.org/drawingml/2006/chartDrawing">
    <cdr:from>
      <cdr:x>0.11267</cdr:x>
      <cdr:y>0.84738</cdr:y>
    </cdr:from>
    <cdr:to>
      <cdr:x>0.21328</cdr:x>
      <cdr:y>0.9108</cdr:y>
    </cdr:to>
    <cdr:sp macro="" textlink="">
      <cdr:nvSpPr>
        <cdr:cNvPr id="2" name="TextBox 1">
          <a:extLst xmlns:a="http://schemas.openxmlformats.org/drawingml/2006/main">
            <a:ext uri="{FF2B5EF4-FFF2-40B4-BE49-F238E27FC236}">
              <a16:creationId xmlns:a16="http://schemas.microsoft.com/office/drawing/2014/main" id="{0C457DCA-604F-4DB9-3326-AE32D0CF3B69}"/>
            </a:ext>
          </a:extLst>
        </cdr:cNvPr>
        <cdr:cNvSpPr txBox="1"/>
      </cdr:nvSpPr>
      <cdr:spPr>
        <a:xfrm xmlns:a="http://schemas.openxmlformats.org/drawingml/2006/main">
          <a:off x="1024007" y="3259687"/>
          <a:ext cx="914400" cy="243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PH" sz="1100" kern="1200" dirty="0"/>
        </a:p>
      </cdr:txBody>
    </cdr:sp>
  </cdr:relSizeAnchor>
  <cdr:relSizeAnchor xmlns:cdr="http://schemas.openxmlformats.org/drawingml/2006/chartDrawing">
    <cdr:from>
      <cdr:x>0.44969</cdr:x>
      <cdr:y>0.38115</cdr:y>
    </cdr:from>
    <cdr:to>
      <cdr:x>0.55031</cdr:x>
      <cdr:y>0.61885</cdr:y>
    </cdr:to>
    <cdr:sp macro="" textlink="">
      <cdr:nvSpPr>
        <cdr:cNvPr id="3" name="TextBox 2">
          <a:extLst xmlns:a="http://schemas.openxmlformats.org/drawingml/2006/main">
            <a:ext uri="{FF2B5EF4-FFF2-40B4-BE49-F238E27FC236}">
              <a16:creationId xmlns:a16="http://schemas.microsoft.com/office/drawing/2014/main" id="{2B708F57-D3C2-D8CC-D006-8E8EC7ADD85F}"/>
            </a:ext>
          </a:extLst>
        </cdr:cNvPr>
        <cdr:cNvSpPr txBox="1"/>
      </cdr:nvSpPr>
      <cdr:spPr>
        <a:xfrm xmlns:a="http://schemas.openxmlformats.org/drawingml/2006/main">
          <a:off x="4087043" y="1466186"/>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PH" sz="1100" kern="1200" dirty="0"/>
        </a:p>
      </cdr:txBody>
    </cdr:sp>
  </cdr:relSizeAnchor>
  <cdr:relSizeAnchor xmlns:cdr="http://schemas.openxmlformats.org/drawingml/2006/chartDrawing">
    <cdr:from>
      <cdr:x>0.11267</cdr:x>
      <cdr:y>0.76229</cdr:y>
    </cdr:from>
    <cdr:to>
      <cdr:x>0.21328</cdr:x>
      <cdr:y>1</cdr:y>
    </cdr:to>
    <cdr:sp macro="" textlink="">
      <cdr:nvSpPr>
        <cdr:cNvPr id="4" name="TextBox 3">
          <a:extLst xmlns:a="http://schemas.openxmlformats.org/drawingml/2006/main">
            <a:ext uri="{FF2B5EF4-FFF2-40B4-BE49-F238E27FC236}">
              <a16:creationId xmlns:a16="http://schemas.microsoft.com/office/drawing/2014/main" id="{7ED54F64-A6CD-A5DB-1731-69E981E3DCD5}"/>
            </a:ext>
          </a:extLst>
        </cdr:cNvPr>
        <cdr:cNvSpPr txBox="1"/>
      </cdr:nvSpPr>
      <cdr:spPr>
        <a:xfrm xmlns:a="http://schemas.openxmlformats.org/drawingml/2006/main">
          <a:off x="1024007" y="344363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PH" sz="1100" kern="1200" dirty="0"/>
        </a:p>
      </cdr:txBody>
    </cdr:sp>
  </cdr:relSizeAnchor>
  <cdr:relSizeAnchor xmlns:cdr="http://schemas.openxmlformats.org/drawingml/2006/chartDrawing">
    <cdr:from>
      <cdr:x>0.10573</cdr:x>
      <cdr:y>0.84529</cdr:y>
    </cdr:from>
    <cdr:to>
      <cdr:x>0.20634</cdr:x>
      <cdr:y>0.90768</cdr:y>
    </cdr:to>
    <cdr:sp macro="" textlink="">
      <cdr:nvSpPr>
        <cdr:cNvPr id="5" name="TextBox 4">
          <a:extLst xmlns:a="http://schemas.openxmlformats.org/drawingml/2006/main">
            <a:ext uri="{FF2B5EF4-FFF2-40B4-BE49-F238E27FC236}">
              <a16:creationId xmlns:a16="http://schemas.microsoft.com/office/drawing/2014/main" id="{97841A3A-A392-2F02-CAD6-9A37C21251FB}"/>
            </a:ext>
          </a:extLst>
        </cdr:cNvPr>
        <cdr:cNvSpPr txBox="1"/>
      </cdr:nvSpPr>
      <cdr:spPr>
        <a:xfrm xmlns:a="http://schemas.openxmlformats.org/drawingml/2006/main">
          <a:off x="960937" y="3251619"/>
          <a:ext cx="914400" cy="2400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PH" sz="1200" b="0" kern="1200" dirty="0">
              <a:solidFill>
                <a:srgbClr val="0091DA"/>
              </a:solidFill>
            </a:rPr>
            <a:t>Fully</a:t>
          </a:r>
          <a:r>
            <a:rPr lang="en-PH" sz="1200" b="0" kern="1200" dirty="0">
              <a:solidFill>
                <a:srgbClr val="011AA0"/>
              </a:solidFill>
            </a:rPr>
            <a:t> </a:t>
          </a:r>
          <a:r>
            <a:rPr lang="en-PH" sz="1200" b="0" kern="1200" dirty="0">
              <a:solidFill>
                <a:srgbClr val="0091DA"/>
              </a:solidFill>
            </a:rPr>
            <a:t>prepared</a:t>
          </a:r>
        </a:p>
      </cdr:txBody>
    </cdr:sp>
  </cdr:relSizeAnchor>
  <cdr:relSizeAnchor xmlns:cdr="http://schemas.openxmlformats.org/drawingml/2006/chartDrawing">
    <cdr:from>
      <cdr:x>0.23169</cdr:x>
      <cdr:y>0.84529</cdr:y>
    </cdr:from>
    <cdr:to>
      <cdr:x>0.3323</cdr:x>
      <cdr:y>0.90768</cdr:y>
    </cdr:to>
    <cdr:sp macro="" textlink="">
      <cdr:nvSpPr>
        <cdr:cNvPr id="6" name="TextBox 1">
          <a:extLst xmlns:a="http://schemas.openxmlformats.org/drawingml/2006/main">
            <a:ext uri="{FF2B5EF4-FFF2-40B4-BE49-F238E27FC236}">
              <a16:creationId xmlns:a16="http://schemas.microsoft.com/office/drawing/2014/main" id="{EB9AED05-480F-2CC3-6CC7-7723464740C3}"/>
            </a:ext>
          </a:extLst>
        </cdr:cNvPr>
        <cdr:cNvSpPr txBox="1"/>
      </cdr:nvSpPr>
      <cdr:spPr>
        <a:xfrm xmlns:a="http://schemas.openxmlformats.org/drawingml/2006/main">
          <a:off x="2105711" y="3251619"/>
          <a:ext cx="914400" cy="2400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PH" sz="1200" b="0" kern="1200" dirty="0">
              <a:solidFill>
                <a:srgbClr val="33A7E1"/>
              </a:solidFill>
            </a:rPr>
            <a:t>Reasonably prepared</a:t>
          </a:r>
        </a:p>
      </cdr:txBody>
    </cdr:sp>
  </cdr:relSizeAnchor>
  <cdr:relSizeAnchor xmlns:cdr="http://schemas.openxmlformats.org/drawingml/2006/chartDrawing">
    <cdr:from>
      <cdr:x>0.42526</cdr:x>
      <cdr:y>0.84789</cdr:y>
    </cdr:from>
    <cdr:to>
      <cdr:x>0.52587</cdr:x>
      <cdr:y>0.91029</cdr:y>
    </cdr:to>
    <cdr:sp macro="" textlink="">
      <cdr:nvSpPr>
        <cdr:cNvPr id="7" name="TextBox 1">
          <a:extLst xmlns:a="http://schemas.openxmlformats.org/drawingml/2006/main">
            <a:ext uri="{FF2B5EF4-FFF2-40B4-BE49-F238E27FC236}">
              <a16:creationId xmlns:a16="http://schemas.microsoft.com/office/drawing/2014/main" id="{2B598745-6716-29A9-54A9-C1B9CC2710FB}"/>
            </a:ext>
          </a:extLst>
        </cdr:cNvPr>
        <cdr:cNvSpPr txBox="1"/>
      </cdr:nvSpPr>
      <cdr:spPr>
        <a:xfrm xmlns:a="http://schemas.openxmlformats.org/drawingml/2006/main">
          <a:off x="3864928" y="3261653"/>
          <a:ext cx="914400" cy="2400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PH" sz="1200" b="0" kern="1200" dirty="0">
              <a:solidFill>
                <a:srgbClr val="A3A5A5"/>
              </a:solidFill>
            </a:rPr>
            <a:t>Neutral</a:t>
          </a:r>
        </a:p>
      </cdr:txBody>
    </cdr:sp>
  </cdr:relSizeAnchor>
  <cdr:relSizeAnchor xmlns:cdr="http://schemas.openxmlformats.org/drawingml/2006/chartDrawing">
    <cdr:from>
      <cdr:x>0.54171</cdr:x>
      <cdr:y>0.84112</cdr:y>
    </cdr:from>
    <cdr:to>
      <cdr:x>0.64232</cdr:x>
      <cdr:y>0.95971</cdr:y>
    </cdr:to>
    <cdr:sp macro="" textlink="">
      <cdr:nvSpPr>
        <cdr:cNvPr id="8" name="TextBox 1">
          <a:extLst xmlns:a="http://schemas.openxmlformats.org/drawingml/2006/main">
            <a:ext uri="{FF2B5EF4-FFF2-40B4-BE49-F238E27FC236}">
              <a16:creationId xmlns:a16="http://schemas.microsoft.com/office/drawing/2014/main" id="{58831B22-2058-D1DB-D3E7-6324C391B03A}"/>
            </a:ext>
          </a:extLst>
        </cdr:cNvPr>
        <cdr:cNvSpPr txBox="1"/>
      </cdr:nvSpPr>
      <cdr:spPr>
        <a:xfrm xmlns:a="http://schemas.openxmlformats.org/drawingml/2006/main">
          <a:off x="4923329" y="3235615"/>
          <a:ext cx="914400" cy="4561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PH" sz="1200" b="0" kern="1200" dirty="0">
              <a:solidFill>
                <a:srgbClr val="53677A"/>
              </a:solidFill>
            </a:rPr>
            <a:t>Not particularly</a:t>
          </a:r>
        </a:p>
        <a:p xmlns:a="http://schemas.openxmlformats.org/drawingml/2006/main">
          <a:r>
            <a:rPr lang="en-PH" sz="1200" b="0" kern="1200" dirty="0">
              <a:solidFill>
                <a:srgbClr val="53677A"/>
              </a:solidFill>
            </a:rPr>
            <a:t>prepared</a:t>
          </a:r>
        </a:p>
      </cdr:txBody>
    </cdr:sp>
  </cdr:relSizeAnchor>
  <cdr:relSizeAnchor xmlns:cdr="http://schemas.openxmlformats.org/drawingml/2006/chartDrawing">
    <cdr:from>
      <cdr:x>0.68367</cdr:x>
      <cdr:y>0.84529</cdr:y>
    </cdr:from>
    <cdr:to>
      <cdr:x>0.78428</cdr:x>
      <cdr:y>0.90768</cdr:y>
    </cdr:to>
    <cdr:sp macro="" textlink="">
      <cdr:nvSpPr>
        <cdr:cNvPr id="9" name="TextBox 1">
          <a:extLst xmlns:a="http://schemas.openxmlformats.org/drawingml/2006/main">
            <a:ext uri="{FF2B5EF4-FFF2-40B4-BE49-F238E27FC236}">
              <a16:creationId xmlns:a16="http://schemas.microsoft.com/office/drawing/2014/main" id="{7BA86CAD-CC8B-4C62-9431-9931BC2CBF35}"/>
            </a:ext>
          </a:extLst>
        </cdr:cNvPr>
        <cdr:cNvSpPr txBox="1"/>
      </cdr:nvSpPr>
      <cdr:spPr>
        <a:xfrm xmlns:a="http://schemas.openxmlformats.org/drawingml/2006/main">
          <a:off x="6213529" y="3251619"/>
          <a:ext cx="914400" cy="24002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PH" sz="1200" b="0" kern="1200" dirty="0">
              <a:solidFill>
                <a:srgbClr val="284159"/>
              </a:solidFill>
            </a:rPr>
            <a:t>Not prepared at all</a:t>
          </a:r>
        </a:p>
      </cdr:txBody>
    </cdr:sp>
  </cdr:relSizeAnchor>
</c:userShapes>
</file>

<file path=ppt/drawings/drawing2.xml><?xml version="1.0" encoding="utf-8"?>
<c:userShapes xmlns:c="http://schemas.openxmlformats.org/drawingml/2006/chart">
  <cdr:relSizeAnchor xmlns:cdr="http://schemas.openxmlformats.org/drawingml/2006/chartDrawing">
    <cdr:from>
      <cdr:x>0.33125</cdr:x>
      <cdr:y>0.09792</cdr:y>
    </cdr:from>
    <cdr:to>
      <cdr:x>0.33333</cdr:x>
      <cdr:y>0.81667</cdr:y>
    </cdr:to>
    <cdr:cxnSp macro="">
      <cdr:nvCxnSpPr>
        <cdr:cNvPr id="3" name="Straight Connector 2">
          <a:extLst xmlns:a="http://schemas.openxmlformats.org/drawingml/2006/main">
            <a:ext uri="{FF2B5EF4-FFF2-40B4-BE49-F238E27FC236}">
              <a16:creationId xmlns:a16="http://schemas.microsoft.com/office/drawing/2014/main" id="{C5ABCFB9-CBF0-D158-B74E-4D24FD97066C}"/>
            </a:ext>
          </a:extLst>
        </cdr:cNvPr>
        <cdr:cNvCxnSpPr/>
      </cdr:nvCxnSpPr>
      <cdr:spPr>
        <a:xfrm xmlns:a="http://schemas.openxmlformats.org/drawingml/2006/main">
          <a:off x="3028950" y="447675"/>
          <a:ext cx="19050" cy="3286125"/>
        </a:xfrm>
        <a:prstGeom xmlns:a="http://schemas.openxmlformats.org/drawingml/2006/main" prst="line">
          <a:avLst/>
        </a:prstGeom>
        <a:ln xmlns:a="http://schemas.openxmlformats.org/drawingml/2006/main" w="22225" cap="rnd">
          <a:solidFill>
            <a:schemeClr val="accent5"/>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0.24826</cdr:x>
      <cdr:y>0.09792</cdr:y>
    </cdr:from>
    <cdr:to>
      <cdr:x>0.25208</cdr:x>
      <cdr:y>0.82361</cdr:y>
    </cdr:to>
    <cdr:cxnSp macro="">
      <cdr:nvCxnSpPr>
        <cdr:cNvPr id="8" name="Straight Connector 7">
          <a:extLst xmlns:a="http://schemas.openxmlformats.org/drawingml/2006/main">
            <a:ext uri="{FF2B5EF4-FFF2-40B4-BE49-F238E27FC236}">
              <a16:creationId xmlns:a16="http://schemas.microsoft.com/office/drawing/2014/main" id="{AB5BF6B4-EC2C-2084-F568-C78D04256657}"/>
            </a:ext>
          </a:extLst>
        </cdr:cNvPr>
        <cdr:cNvCxnSpPr/>
      </cdr:nvCxnSpPr>
      <cdr:spPr>
        <a:xfrm xmlns:a="http://schemas.openxmlformats.org/drawingml/2006/main" flipH="1">
          <a:off x="2270125" y="447675"/>
          <a:ext cx="34925" cy="3317875"/>
        </a:xfrm>
        <a:prstGeom xmlns:a="http://schemas.openxmlformats.org/drawingml/2006/main" prst="line">
          <a:avLst/>
        </a:prstGeom>
        <a:ln xmlns:a="http://schemas.openxmlformats.org/drawingml/2006/main" w="22225" cap="rnd">
          <a:solidFill>
            <a:schemeClr val="accent5"/>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0.02</cdr:x>
      <cdr:y>0.1</cdr:y>
    </cdr:from>
    <cdr:to>
      <cdr:x>0.245</cdr:x>
      <cdr:y>0.185</cdr:y>
    </cdr:to>
    <cdr:sp macro="" textlink="">
      <cdr:nvSpPr>
        <cdr:cNvPr id="30" name="ASFA Standard Label"/>
        <cdr:cNvSpPr txBox="1"/>
      </cdr:nvSpPr>
      <cdr:spPr>
        <a:xfrm xmlns:a="http://schemas.openxmlformats.org/drawingml/2006/main">
          <a:off x="182880" y="457200"/>
          <a:ext cx="2057400" cy="388620"/>
        </a:xfrm>
        <a:prstGeom xmlns:a="http://schemas.openxmlformats.org/drawingml/2006/main" prst="rect">
          <a:avLst/>
        </a:prstGeom>
        <a:noFill xmlns:a="http://schemas.openxmlformats.org/drawingml/2006/main"/>
      </cdr:spPr>
      <cdr:txBody>
        <a:bodyPr xmlns:a="http://schemas.openxmlformats.org/drawingml/2006/main" wrap="none" lIns="0" tIns="0" rIns="0" bIns="0" anchor="ctr"/>
        <a:lstStyle xmlns:a="http://schemas.openxmlformats.org/drawingml/2006/main"/>
        <a:p xmlns:a="http://schemas.openxmlformats.org/drawingml/2006/main">
          <a:pPr algn="r"/>
          <a:r>
            <a:rPr lang="en-US" sz="1100" b="1">
              <a:solidFill>
                <a:schemeClr val="accent5"/>
              </a:solidFill>
            </a:rPr>
            <a:t>ASFA Standard</a:t>
          </a:r>
        </a:p>
      </cdr:txBody>
    </cdr:sp>
  </cdr:relSizeAnchor>
  <cdr:relSizeAnchor xmlns:cdr="http://schemas.openxmlformats.org/drawingml/2006/chartDrawing">
    <cdr:from>
      <cdr:x>0.337</cdr:x>
      <cdr:y>0.1</cdr:y>
    </cdr:from>
    <cdr:to>
      <cdr:x>0.63</cdr:x>
      <cdr:y>0.185</cdr:y>
    </cdr:to>
    <cdr:sp macro="" textlink="">
      <cdr:nvSpPr>
        <cdr:cNvPr id="31" name="ASFA Comfortable Label"/>
        <cdr:cNvSpPr txBox="1"/>
      </cdr:nvSpPr>
      <cdr:spPr>
        <a:xfrm xmlns:a="http://schemas.openxmlformats.org/drawingml/2006/main">
          <a:off x="3081528" y="457200"/>
          <a:ext cx="2679192" cy="388620"/>
        </a:xfrm>
        <a:prstGeom xmlns:a="http://schemas.openxmlformats.org/drawingml/2006/main" prst="rect">
          <a:avLst/>
        </a:prstGeom>
        <a:noFill xmlns:a="http://schemas.openxmlformats.org/drawingml/2006/main"/>
      </cdr:spPr>
      <cdr:txBody>
        <a:bodyPr xmlns:a="http://schemas.openxmlformats.org/drawingml/2006/main" wrap="none" lIns="0" tIns="0" rIns="0" bIns="0" anchor="ctr"/>
        <a:lstStyle xmlns:a="http://schemas.openxmlformats.org/drawingml/2006/main"/>
        <a:p xmlns:a="http://schemas.openxmlformats.org/drawingml/2006/main">
          <a:pPr algn="l"/>
          <a:r>
            <a:rPr lang="en-US" sz="1100" b="1">
              <a:solidFill>
                <a:schemeClr val="accent5"/>
              </a:solidFill>
            </a:rPr>
            <a:t>ASFA Comfortable</a:t>
          </a:r>
        </a:p>
      </cdr:txBody>
    </cdr:sp>
  </cdr:relSizeAnchor>
</c:userShapes>
</file>

<file path=ppt/drawings/drawing3.xml><?xml version="1.0" encoding="utf-8"?>
<c:userShapes xmlns:c="http://schemas.openxmlformats.org/drawingml/2006/chart">
  <cdr:relSizeAnchor xmlns:cdr="http://schemas.openxmlformats.org/drawingml/2006/chartDrawing">
    <cdr:from>
      <cdr:x>0.37604</cdr:x>
      <cdr:y>0.0875</cdr:y>
    </cdr:from>
    <cdr:to>
      <cdr:x>0.37813</cdr:x>
      <cdr:y>0.82153</cdr:y>
    </cdr:to>
    <cdr:cxnSp macro="">
      <cdr:nvCxnSpPr>
        <cdr:cNvPr id="2" name="Straight Connector 1">
          <a:extLst xmlns:a="http://schemas.openxmlformats.org/drawingml/2006/main">
            <a:ext uri="{FF2B5EF4-FFF2-40B4-BE49-F238E27FC236}">
              <a16:creationId xmlns:a16="http://schemas.microsoft.com/office/drawing/2014/main" id="{194DBCBE-A684-8343-0C89-A6BD1307827D}"/>
            </a:ext>
          </a:extLst>
        </cdr:cNvPr>
        <cdr:cNvCxnSpPr/>
      </cdr:nvCxnSpPr>
      <cdr:spPr>
        <a:xfrm xmlns:a="http://schemas.openxmlformats.org/drawingml/2006/main">
          <a:off x="3438525" y="400050"/>
          <a:ext cx="19050" cy="3355975"/>
        </a:xfrm>
        <a:prstGeom xmlns:a="http://schemas.openxmlformats.org/drawingml/2006/main" prst="line">
          <a:avLst/>
        </a:prstGeom>
        <a:ln xmlns:a="http://schemas.openxmlformats.org/drawingml/2006/main" w="22225" cap="rnd">
          <a:solidFill>
            <a:schemeClr val="accent5"/>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0.3125</cdr:x>
      <cdr:y>0.09375</cdr:y>
    </cdr:from>
    <cdr:to>
      <cdr:x>0.31285</cdr:x>
      <cdr:y>0.82014</cdr:y>
    </cdr:to>
    <cdr:cxnSp macro="">
      <cdr:nvCxnSpPr>
        <cdr:cNvPr id="3" name="Straight Connector 2">
          <a:extLst xmlns:a="http://schemas.openxmlformats.org/drawingml/2006/main">
            <a:ext uri="{FF2B5EF4-FFF2-40B4-BE49-F238E27FC236}">
              <a16:creationId xmlns:a16="http://schemas.microsoft.com/office/drawing/2014/main" id="{4419E96D-BD8E-5042-ED8B-14B54A5E589B}"/>
            </a:ext>
          </a:extLst>
        </cdr:cNvPr>
        <cdr:cNvCxnSpPr/>
      </cdr:nvCxnSpPr>
      <cdr:spPr>
        <a:xfrm xmlns:a="http://schemas.openxmlformats.org/drawingml/2006/main">
          <a:off x="2857500" y="428625"/>
          <a:ext cx="3175" cy="3321050"/>
        </a:xfrm>
        <a:prstGeom xmlns:a="http://schemas.openxmlformats.org/drawingml/2006/main" prst="line">
          <a:avLst/>
        </a:prstGeom>
        <a:ln xmlns:a="http://schemas.openxmlformats.org/drawingml/2006/main" w="22225" cap="rnd">
          <a:solidFill>
            <a:schemeClr val="accent5"/>
          </a:solidFill>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0.06</cdr:x>
      <cdr:y>0.1</cdr:y>
    </cdr:from>
    <cdr:to>
      <cdr:x>0.307</cdr:x>
      <cdr:y>0.185</cdr:y>
    </cdr:to>
    <cdr:sp macro="" textlink="">
      <cdr:nvSpPr>
        <cdr:cNvPr id="30" name="ASFA Standard Label"/>
        <cdr:cNvSpPr txBox="1"/>
      </cdr:nvSpPr>
      <cdr:spPr>
        <a:xfrm xmlns:a="http://schemas.openxmlformats.org/drawingml/2006/main">
          <a:off x="548640" y="457200"/>
          <a:ext cx="2258568" cy="388620"/>
        </a:xfrm>
        <a:prstGeom xmlns:a="http://schemas.openxmlformats.org/drawingml/2006/main" prst="rect">
          <a:avLst/>
        </a:prstGeom>
        <a:noFill xmlns:a="http://schemas.openxmlformats.org/drawingml/2006/main"/>
      </cdr:spPr>
      <cdr:txBody>
        <a:bodyPr xmlns:a="http://schemas.openxmlformats.org/drawingml/2006/main" wrap="none" lIns="0" tIns="0" rIns="0" bIns="0" anchor="ctr"/>
        <a:lstStyle xmlns:a="http://schemas.openxmlformats.org/drawingml/2006/main"/>
        <a:p xmlns:a="http://schemas.openxmlformats.org/drawingml/2006/main">
          <a:pPr algn="r"/>
          <a:r>
            <a:rPr lang="en-US" sz="1100" b="1">
              <a:solidFill>
                <a:schemeClr val="accent5"/>
              </a:solidFill>
            </a:rPr>
            <a:t>ASFA Standard</a:t>
          </a:r>
        </a:p>
      </cdr:txBody>
    </cdr:sp>
  </cdr:relSizeAnchor>
  <cdr:relSizeAnchor xmlns:cdr="http://schemas.openxmlformats.org/drawingml/2006/chartDrawing">
    <cdr:from>
      <cdr:x>0.381</cdr:x>
      <cdr:y>0.1</cdr:y>
    </cdr:from>
    <cdr:to>
      <cdr:x>0.68</cdr:x>
      <cdr:y>0.185</cdr:y>
    </cdr:to>
    <cdr:sp macro="" textlink="">
      <cdr:nvSpPr>
        <cdr:cNvPr id="31" name="ASFA Comfortable Label"/>
        <cdr:cNvSpPr txBox="1"/>
      </cdr:nvSpPr>
      <cdr:spPr>
        <a:xfrm xmlns:a="http://schemas.openxmlformats.org/drawingml/2006/main">
          <a:off x="3483864" y="457200"/>
          <a:ext cx="2734056" cy="388620"/>
        </a:xfrm>
        <a:prstGeom xmlns:a="http://schemas.openxmlformats.org/drawingml/2006/main" prst="rect">
          <a:avLst/>
        </a:prstGeom>
        <a:noFill xmlns:a="http://schemas.openxmlformats.org/drawingml/2006/main"/>
      </cdr:spPr>
      <cdr:txBody>
        <a:bodyPr xmlns:a="http://schemas.openxmlformats.org/drawingml/2006/main" wrap="none" lIns="0" tIns="0" rIns="0" bIns="0" anchor="ctr"/>
        <a:lstStyle xmlns:a="http://schemas.openxmlformats.org/drawingml/2006/main"/>
        <a:p xmlns:a="http://schemas.openxmlformats.org/drawingml/2006/main">
          <a:pPr algn="l"/>
          <a:r>
            <a:rPr lang="en-US" sz="1100" b="1">
              <a:solidFill>
                <a:schemeClr val="accent5"/>
              </a:solidFill>
            </a:rPr>
            <a:t>ASFA Comfortable</a:t>
          </a:r>
        </a:p>
      </cdr:txBody>
    </cdr:sp>
  </cdr:relSizeAnchor>
</c:userShapes>
</file>

<file path=ppt/drawings/drawing4.xml><?xml version="1.0" encoding="utf-8"?>
<c:userShapes xmlns:c="http://schemas.openxmlformats.org/drawingml/2006/chart">
  <cdr:relSizeAnchor xmlns:cdr="http://schemas.openxmlformats.org/drawingml/2006/chartDrawing">
    <cdr:from>
      <cdr:x>0.37417</cdr:x>
      <cdr:y>0.0197</cdr:y>
    </cdr:from>
    <cdr:to>
      <cdr:x>0.62441</cdr:x>
      <cdr:y>0.07875</cdr:y>
    </cdr:to>
    <cdr:sp macro="" textlink="">
      <cdr:nvSpPr>
        <cdr:cNvPr id="2" name="TextBox 1">
          <a:extLst xmlns:a="http://schemas.openxmlformats.org/drawingml/2006/main">
            <a:ext uri="{FF2B5EF4-FFF2-40B4-BE49-F238E27FC236}">
              <a16:creationId xmlns:a16="http://schemas.microsoft.com/office/drawing/2014/main" id="{05A1C818-1B95-90F9-C2B9-61A2E789FA96}"/>
            </a:ext>
          </a:extLst>
        </cdr:cNvPr>
        <cdr:cNvSpPr txBox="1"/>
      </cdr:nvSpPr>
      <cdr:spPr>
        <a:xfrm xmlns:a="http://schemas.openxmlformats.org/drawingml/2006/main">
          <a:off x="1999387" y="85102"/>
          <a:ext cx="1337188" cy="2550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PH" sz="1200" b="1" kern="1200" dirty="0"/>
            <a:t>For any purpose</a:t>
          </a:r>
        </a:p>
      </cdr:txBody>
    </cdr:sp>
  </cdr:relSizeAnchor>
</c:userShapes>
</file>

<file path=ppt/drawings/drawing5.xml><?xml version="1.0" encoding="utf-8"?>
<c:userShapes xmlns:c="http://schemas.openxmlformats.org/drawingml/2006/chart">
  <cdr:relSizeAnchor xmlns:cdr="http://schemas.openxmlformats.org/drawingml/2006/chartDrawing">
    <cdr:from>
      <cdr:x>0.4571</cdr:x>
      <cdr:y>0.15036</cdr:y>
    </cdr:from>
    <cdr:to>
      <cdr:x>1</cdr:x>
      <cdr:y>0.36205</cdr:y>
    </cdr:to>
    <cdr:sp macro="" textlink="">
      <cdr:nvSpPr>
        <cdr:cNvPr id="2" name="TextBox 1">
          <a:extLst xmlns:a="http://schemas.openxmlformats.org/drawingml/2006/main">
            <a:ext uri="{FF2B5EF4-FFF2-40B4-BE49-F238E27FC236}">
              <a16:creationId xmlns:a16="http://schemas.microsoft.com/office/drawing/2014/main" id="{62D38993-C4B1-764F-CE1D-6450D08F5C00}"/>
            </a:ext>
          </a:extLst>
        </cdr:cNvPr>
        <cdr:cNvSpPr txBox="1"/>
      </cdr:nvSpPr>
      <cdr:spPr>
        <a:xfrm xmlns:a="http://schemas.openxmlformats.org/drawingml/2006/main">
          <a:off x="2442500" y="649465"/>
          <a:ext cx="290102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PH" sz="1100" kern="1200" dirty="0"/>
        </a:p>
      </cdr:txBody>
    </cdr:sp>
  </cdr:relSizeAnchor>
  <cdr:relSizeAnchor xmlns:cdr="http://schemas.openxmlformats.org/drawingml/2006/chartDrawing">
    <cdr:from>
      <cdr:x>0.16052</cdr:x>
      <cdr:y>0.02117</cdr:y>
    </cdr:from>
    <cdr:to>
      <cdr:x>0.83948</cdr:x>
      <cdr:y>0.23286</cdr:y>
    </cdr:to>
    <cdr:sp macro="" textlink="">
      <cdr:nvSpPr>
        <cdr:cNvPr id="3" name="TextBox 2">
          <a:extLst xmlns:a="http://schemas.openxmlformats.org/drawingml/2006/main">
            <a:ext uri="{FF2B5EF4-FFF2-40B4-BE49-F238E27FC236}">
              <a16:creationId xmlns:a16="http://schemas.microsoft.com/office/drawing/2014/main" id="{D736DE6F-FB49-61B5-475A-DBD846E6CDD0}"/>
            </a:ext>
          </a:extLst>
        </cdr:cNvPr>
        <cdr:cNvSpPr txBox="1"/>
      </cdr:nvSpPr>
      <cdr:spPr>
        <a:xfrm xmlns:a="http://schemas.openxmlformats.org/drawingml/2006/main">
          <a:off x="857758" y="91440"/>
          <a:ext cx="362800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PH" sz="1200" b="1" kern="1200" dirty="0"/>
            <a:t>To ask questions about super or retirement</a:t>
          </a:r>
        </a:p>
      </cdr:txBody>
    </cdr:sp>
  </cdr:relSizeAnchor>
</c:userShapes>
</file>

<file path=ppt/drawings/drawing6.xml><?xml version="1.0" encoding="utf-8"?>
<c:userShapes xmlns:c="http://schemas.openxmlformats.org/drawingml/2006/chart">
  <cdr:relSizeAnchor xmlns:cdr="http://schemas.openxmlformats.org/drawingml/2006/chartDrawing">
    <cdr:from>
      <cdr:x>0.04868</cdr:x>
      <cdr:y>0.73225</cdr:y>
    </cdr:from>
    <cdr:to>
      <cdr:x>0.14577</cdr:x>
      <cdr:y>1</cdr:y>
    </cdr:to>
    <cdr:sp macro="" textlink="">
      <cdr:nvSpPr>
        <cdr:cNvPr id="2" name="TextBox 1">
          <a:extLst xmlns:a="http://schemas.openxmlformats.org/drawingml/2006/main">
            <a:ext uri="{FF2B5EF4-FFF2-40B4-BE49-F238E27FC236}">
              <a16:creationId xmlns:a16="http://schemas.microsoft.com/office/drawing/2014/main" id="{63BD9EBF-70F6-A39F-5115-E9B0422464DD}"/>
            </a:ext>
          </a:extLst>
        </cdr:cNvPr>
        <cdr:cNvSpPr txBox="1"/>
      </cdr:nvSpPr>
      <cdr:spPr>
        <a:xfrm xmlns:a="http://schemas.openxmlformats.org/drawingml/2006/main">
          <a:off x="458429" y="250072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PH" sz="1100" kern="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9F9D6F6-34B1-4314-8D0E-EE1EB7EC2145}" type="datetimeFigureOut">
              <a:rPr lang="en-AU" smtClean="0"/>
              <a:t>8/07/2026</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3A58F7A5-552E-4E61-A1E6-A98E93C4DFD2}" type="slidenum">
              <a:rPr lang="en-AU" smtClean="0"/>
              <a:t>‹#›</a:t>
            </a:fld>
            <a:endParaRPr lang="en-AU"/>
          </a:p>
        </p:txBody>
      </p:sp>
    </p:spTree>
    <p:extLst>
      <p:ext uri="{BB962C8B-B14F-4D97-AF65-F5344CB8AC3E}">
        <p14:creationId xmlns:p14="http://schemas.microsoft.com/office/powerpoint/2010/main" val="2778310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A58F7A5-552E-4E61-A1E6-A98E93C4DFD2}" type="slidenum">
              <a:rPr lang="en-AU" smtClean="0"/>
              <a:t>1</a:t>
            </a:fld>
            <a:endParaRPr lang="en-AU"/>
          </a:p>
        </p:txBody>
      </p:sp>
    </p:spTree>
    <p:extLst>
      <p:ext uri="{BB962C8B-B14F-4D97-AF65-F5344CB8AC3E}">
        <p14:creationId xmlns:p14="http://schemas.microsoft.com/office/powerpoint/2010/main" val="373626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8362-3BC3-D1DD-DAA6-29DB01DA7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AC4F9-E2EE-CBC7-BFDD-6690FF2D78B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C3B1027-D403-AD44-4BFF-F24F347BDC0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97C0264-8BD9-8A3B-A54A-E3E74402790F}"/>
              </a:ext>
            </a:extLst>
          </p:cNvPr>
          <p:cNvSpPr>
            <a:spLocks noGrp="1"/>
          </p:cNvSpPr>
          <p:nvPr>
            <p:ph type="sldNum" sz="quarter" idx="5"/>
          </p:nvPr>
        </p:nvSpPr>
        <p:spPr/>
        <p:txBody>
          <a:bodyPr/>
          <a:lstStyle/>
          <a:p>
            <a:fld id="{3A58F7A5-552E-4E61-A1E6-A98E93C4DFD2}" type="slidenum">
              <a:rPr lang="en-AU" smtClean="0"/>
              <a:t>18</a:t>
            </a:fld>
            <a:endParaRPr lang="en-AU"/>
          </a:p>
        </p:txBody>
      </p:sp>
    </p:spTree>
    <p:extLst>
      <p:ext uri="{BB962C8B-B14F-4D97-AF65-F5344CB8AC3E}">
        <p14:creationId xmlns:p14="http://schemas.microsoft.com/office/powerpoint/2010/main" val="171916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DA975-C7FE-4C83-B428-55E96A301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49FB88-241A-19B4-0625-A0799556E67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F8A9B8D-87D0-6EB6-6F84-0A9CB06C62B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14354DE-674A-80F9-9808-18F68A8037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4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77B98-E0DA-C797-F4A5-692F0E455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88483-A4E6-4A37-3853-03394E864884}"/>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04DC2BD-65FB-EEAF-A284-015C9C3D7E0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6EEA427-3C68-09B5-4086-D20E2E857177}"/>
              </a:ext>
            </a:extLst>
          </p:cNvPr>
          <p:cNvSpPr>
            <a:spLocks noGrp="1"/>
          </p:cNvSpPr>
          <p:nvPr>
            <p:ph type="sldNum" sz="quarter" idx="5"/>
          </p:nvPr>
        </p:nvSpPr>
        <p:spPr/>
        <p:txBody>
          <a:bodyPr/>
          <a:lstStyle/>
          <a:p>
            <a:fld id="{3A58F7A5-552E-4E61-A1E6-A98E93C4DFD2}" type="slidenum">
              <a:rPr lang="en-AU" smtClean="0"/>
              <a:t>20</a:t>
            </a:fld>
            <a:endParaRPr lang="en-AU"/>
          </a:p>
        </p:txBody>
      </p:sp>
    </p:spTree>
    <p:extLst>
      <p:ext uri="{BB962C8B-B14F-4D97-AF65-F5344CB8AC3E}">
        <p14:creationId xmlns:p14="http://schemas.microsoft.com/office/powerpoint/2010/main" val="190808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152A1-F10D-0417-2C8E-8DA3BFFD4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199AB-AD91-BB0C-B739-CDCB537E804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E5059B9-F49B-67E4-C5FF-D1697338DFD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2765383-77CB-653A-2B8A-8DEB2184509A}"/>
              </a:ext>
            </a:extLst>
          </p:cNvPr>
          <p:cNvSpPr>
            <a:spLocks noGrp="1"/>
          </p:cNvSpPr>
          <p:nvPr>
            <p:ph type="sldNum" sz="quarter" idx="5"/>
          </p:nvPr>
        </p:nvSpPr>
        <p:spPr/>
        <p:txBody>
          <a:bodyPr/>
          <a:lstStyle/>
          <a:p>
            <a:fld id="{3A58F7A5-552E-4E61-A1E6-A98E93C4DFD2}" type="slidenum">
              <a:rPr lang="en-AU" smtClean="0"/>
              <a:t>21</a:t>
            </a:fld>
            <a:endParaRPr lang="en-AU"/>
          </a:p>
        </p:txBody>
      </p:sp>
    </p:spTree>
    <p:extLst>
      <p:ext uri="{BB962C8B-B14F-4D97-AF65-F5344CB8AC3E}">
        <p14:creationId xmlns:p14="http://schemas.microsoft.com/office/powerpoint/2010/main" val="351604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b="1" dirty="0"/>
              <a:t>Step 1: Project retirement assets.</a:t>
            </a:r>
            <a:br>
              <a:rPr lang="en-AU" dirty="0"/>
            </a:br>
            <a:r>
              <a:rPr lang="en-AU" dirty="0"/>
              <a:t>Starting from the household's current assets and current age, we project forward to their planned retirement age. This projection accounts for ongoing Superannuation Guarantee (SG) contributions and investment returns between now and retirement.</a:t>
            </a:r>
          </a:p>
          <a:p>
            <a:r>
              <a:rPr lang="en-AU" b="1" dirty="0"/>
              <a:t>Step 2: Convert assets to a guaranteed income stream.</a:t>
            </a:r>
            <a:br>
              <a:rPr lang="en-AU" dirty="0"/>
            </a:br>
            <a:r>
              <a:rPr lang="en-AU" dirty="0"/>
              <a:t>At retirement, we assume the household uses all non-home assets to purchase an annuity. This lets us calculate a certain, fixed income that could be drawn each year throughout retirement.</a:t>
            </a:r>
          </a:p>
          <a:p>
            <a:r>
              <a:rPr lang="en-AU" b="1" dirty="0"/>
              <a:t>Step 3: Add the age pension.</a:t>
            </a:r>
            <a:br>
              <a:rPr lang="en-AU" dirty="0"/>
            </a:br>
            <a:r>
              <a:rPr lang="en-AU" dirty="0"/>
              <a:t>Finally, we incorporate the age pension. We calculate the total age pension the individual would receive over their full retirement, then spread that amount evenly across every year of retirement.</a:t>
            </a:r>
          </a:p>
          <a:p>
            <a:endParaRPr lang="en-AU" dirty="0"/>
          </a:p>
        </p:txBody>
      </p:sp>
      <p:sp>
        <p:nvSpPr>
          <p:cNvPr id="4" name="Slide Number Placeholder 3"/>
          <p:cNvSpPr>
            <a:spLocks noGrp="1"/>
          </p:cNvSpPr>
          <p:nvPr>
            <p:ph type="sldNum" sz="quarter" idx="5"/>
          </p:nvPr>
        </p:nvSpPr>
        <p:spPr/>
        <p:txBody>
          <a:bodyPr/>
          <a:lstStyle/>
          <a:p>
            <a:fld id="{3A58F7A5-552E-4E61-A1E6-A98E93C4DFD2}" type="slidenum">
              <a:rPr lang="en-AU" smtClean="0"/>
              <a:t>22</a:t>
            </a:fld>
            <a:endParaRPr lang="en-AU"/>
          </a:p>
        </p:txBody>
      </p:sp>
    </p:spTree>
    <p:extLst>
      <p:ext uri="{BB962C8B-B14F-4D97-AF65-F5344CB8AC3E}">
        <p14:creationId xmlns:p14="http://schemas.microsoft.com/office/powerpoint/2010/main" val="97110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A58F7A5-552E-4E61-A1E6-A98E93C4DFD2}" type="slidenum">
              <a:rPr lang="en-AU" smtClean="0"/>
              <a:t>26</a:t>
            </a:fld>
            <a:endParaRPr lang="en-AU"/>
          </a:p>
        </p:txBody>
      </p:sp>
    </p:spTree>
    <p:extLst>
      <p:ext uri="{BB962C8B-B14F-4D97-AF65-F5344CB8AC3E}">
        <p14:creationId xmlns:p14="http://schemas.microsoft.com/office/powerpoint/2010/main" val="271949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A58F7A5-552E-4E61-A1E6-A98E93C4DFD2}" type="slidenum">
              <a:rPr lang="en-AU" smtClean="0"/>
              <a:t>28</a:t>
            </a:fld>
            <a:endParaRPr lang="en-AU"/>
          </a:p>
        </p:txBody>
      </p:sp>
    </p:spTree>
    <p:extLst>
      <p:ext uri="{BB962C8B-B14F-4D97-AF65-F5344CB8AC3E}">
        <p14:creationId xmlns:p14="http://schemas.microsoft.com/office/powerpoint/2010/main" val="2402280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97E2-57B8-5AE3-47C9-678806BA3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3F534-8255-3CC8-F222-FEA47E3B67B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D1A01C6-A3EA-D3AC-C5A4-D09EBD411EB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CB65E6F-8F50-CB5D-5D14-8430879C74F8}"/>
              </a:ext>
            </a:extLst>
          </p:cNvPr>
          <p:cNvSpPr>
            <a:spLocks noGrp="1"/>
          </p:cNvSpPr>
          <p:nvPr>
            <p:ph type="sldNum" sz="quarter" idx="5"/>
          </p:nvPr>
        </p:nvSpPr>
        <p:spPr/>
        <p:txBody>
          <a:bodyPr/>
          <a:lstStyle/>
          <a:p>
            <a:fld id="{3A58F7A5-552E-4E61-A1E6-A98E93C4DFD2}" type="slidenum">
              <a:rPr lang="en-AU" smtClean="0"/>
              <a:t>29</a:t>
            </a:fld>
            <a:endParaRPr lang="en-AU"/>
          </a:p>
        </p:txBody>
      </p:sp>
    </p:spTree>
    <p:extLst>
      <p:ext uri="{BB962C8B-B14F-4D97-AF65-F5344CB8AC3E}">
        <p14:creationId xmlns:p14="http://schemas.microsoft.com/office/powerpoint/2010/main" val="703346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012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02EC5-B4F0-6EE6-3C0F-2CDBD9FD6A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FC5E48-E9CE-7ED3-3D42-0ABE33011FC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E6CD53F-81A3-ABF8-0447-57C09E22DA7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807C764-0BC7-2026-7014-5A821CA02F53}"/>
              </a:ext>
            </a:extLst>
          </p:cNvPr>
          <p:cNvSpPr>
            <a:spLocks noGrp="1"/>
          </p:cNvSpPr>
          <p:nvPr>
            <p:ph type="sldNum" sz="quarter" idx="5"/>
          </p:nvPr>
        </p:nvSpPr>
        <p:spPr/>
        <p:txBody>
          <a:bodyPr/>
          <a:lstStyle/>
          <a:p>
            <a:fld id="{3A58F7A5-552E-4E61-A1E6-A98E93C4DFD2}" type="slidenum">
              <a:rPr lang="en-AU" smtClean="0"/>
              <a:t>31</a:t>
            </a:fld>
            <a:endParaRPr lang="en-AU"/>
          </a:p>
        </p:txBody>
      </p:sp>
    </p:spTree>
    <p:extLst>
      <p:ext uri="{BB962C8B-B14F-4D97-AF65-F5344CB8AC3E}">
        <p14:creationId xmlns:p14="http://schemas.microsoft.com/office/powerpoint/2010/main" val="5477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171BE-8C4C-4921-97F7-6E295A5F1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A909D-6C25-8238-96C0-64FA82C7C54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79CB1526-B0E9-C444-3019-A0569EEF1562}"/>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79AAE573-22AD-3542-2B05-8A44AA4E54F4}"/>
              </a:ext>
            </a:extLst>
          </p:cNvPr>
          <p:cNvSpPr>
            <a:spLocks noGrp="1"/>
          </p:cNvSpPr>
          <p:nvPr>
            <p:ph type="sldNum" sz="quarter" idx="5"/>
          </p:nvPr>
        </p:nvSpPr>
        <p:spPr/>
        <p:txBody>
          <a:bodyPr/>
          <a:lstStyle/>
          <a:p>
            <a:fld id="{3A58F7A5-552E-4E61-A1E6-A98E93C4DFD2}" type="slidenum">
              <a:rPr lang="en-AU" smtClean="0"/>
              <a:t>4</a:t>
            </a:fld>
            <a:endParaRPr lang="en-AU"/>
          </a:p>
        </p:txBody>
      </p:sp>
    </p:spTree>
    <p:extLst>
      <p:ext uri="{BB962C8B-B14F-4D97-AF65-F5344CB8AC3E}">
        <p14:creationId xmlns:p14="http://schemas.microsoft.com/office/powerpoint/2010/main" val="262087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937A-C493-46BE-01F6-CCEB1D7B1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192F92-5D95-6192-9BDE-4871834DC1A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FEE0958-AC5C-724F-FC33-140E96204D39}"/>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6D47A5B8-E483-8E28-447D-A63A77C042BB}"/>
              </a:ext>
            </a:extLst>
          </p:cNvPr>
          <p:cNvSpPr>
            <a:spLocks noGrp="1"/>
          </p:cNvSpPr>
          <p:nvPr>
            <p:ph type="sldNum" sz="quarter" idx="5"/>
          </p:nvPr>
        </p:nvSpPr>
        <p:spPr/>
        <p:txBody>
          <a:bodyPr/>
          <a:lstStyle/>
          <a:p>
            <a:fld id="{3A58F7A5-552E-4E61-A1E6-A98E93C4DFD2}" type="slidenum">
              <a:rPr lang="en-AU" smtClean="0"/>
              <a:t>33</a:t>
            </a:fld>
            <a:endParaRPr lang="en-AU"/>
          </a:p>
        </p:txBody>
      </p:sp>
    </p:spTree>
    <p:extLst>
      <p:ext uri="{BB962C8B-B14F-4D97-AF65-F5344CB8AC3E}">
        <p14:creationId xmlns:p14="http://schemas.microsoft.com/office/powerpoint/2010/main" val="290021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3970-F747-64F9-2974-4836D7B2E1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5E884-1750-A9BC-8253-C77C4E10812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A11191E-6E00-DF50-299F-030A1CFA2BE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1CF76E4-C38D-D6BE-544C-86B8C4685F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69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A7E9-A826-D4FB-477A-B7BCB195F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A369C-2985-0A2C-BE85-CC8FB540B08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D7F6E2DB-D51D-5690-554F-DD6F6D301A7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BD478DB-D42F-DB8E-9C41-CDEC18C6EF16}"/>
              </a:ext>
            </a:extLst>
          </p:cNvPr>
          <p:cNvSpPr>
            <a:spLocks noGrp="1"/>
          </p:cNvSpPr>
          <p:nvPr>
            <p:ph type="sldNum" sz="quarter" idx="5"/>
          </p:nvPr>
        </p:nvSpPr>
        <p:spPr/>
        <p:txBody>
          <a:bodyPr/>
          <a:lstStyle/>
          <a:p>
            <a:fld id="{3A58F7A5-552E-4E61-A1E6-A98E93C4DFD2}" type="slidenum">
              <a:rPr lang="en-AU" smtClean="0"/>
              <a:t>35</a:t>
            </a:fld>
            <a:endParaRPr lang="en-AU"/>
          </a:p>
        </p:txBody>
      </p:sp>
    </p:spTree>
    <p:extLst>
      <p:ext uri="{BB962C8B-B14F-4D97-AF65-F5344CB8AC3E}">
        <p14:creationId xmlns:p14="http://schemas.microsoft.com/office/powerpoint/2010/main" val="3663859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91BD-F3A0-38E4-E29A-584E8C6A54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9773BD-4976-A86E-CA77-1D60A037940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A488EFB-925A-91B4-2608-EE5509CBC0E2}"/>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08CA9C8-0E86-E9F9-B5C2-B942816C1D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198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5221-F1C9-8644-E9DD-809FE8F1B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50B20-EC88-91AA-7E6E-140B5935DAF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3F564A2-4D92-DA69-F457-89833D9E68E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5243F14-F1B7-6595-290B-E360A8B62289}"/>
              </a:ext>
            </a:extLst>
          </p:cNvPr>
          <p:cNvSpPr>
            <a:spLocks noGrp="1"/>
          </p:cNvSpPr>
          <p:nvPr>
            <p:ph type="sldNum" sz="quarter" idx="5"/>
          </p:nvPr>
        </p:nvSpPr>
        <p:spPr/>
        <p:txBody>
          <a:bodyPr/>
          <a:lstStyle/>
          <a:p>
            <a:fld id="{3A58F7A5-552E-4E61-A1E6-A98E93C4DFD2}" type="slidenum">
              <a:rPr lang="en-AU" smtClean="0"/>
              <a:t>37</a:t>
            </a:fld>
            <a:endParaRPr lang="en-AU"/>
          </a:p>
        </p:txBody>
      </p:sp>
    </p:spTree>
    <p:extLst>
      <p:ext uri="{BB962C8B-B14F-4D97-AF65-F5344CB8AC3E}">
        <p14:creationId xmlns:p14="http://schemas.microsoft.com/office/powerpoint/2010/main" val="2913034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B0D54-9DF3-E3B1-CB13-312E1E65A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0FCE1-8F80-9E9B-5798-84D027B467B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1FE3DA0-849F-EFC7-4EB9-536B4BCFABF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24C30A4-837F-2CA2-6E14-2968172A1D7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96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CB626-1665-A902-6DDF-10DBA3433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3C9DC-F7A5-A6CA-9469-EEB13E13BD4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828E955-DD9F-C212-EC61-289546C8613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D6B2A8C-00BD-5DAC-DD57-103B7ADC2BE5}"/>
              </a:ext>
            </a:extLst>
          </p:cNvPr>
          <p:cNvSpPr>
            <a:spLocks noGrp="1"/>
          </p:cNvSpPr>
          <p:nvPr>
            <p:ph type="sldNum" sz="quarter" idx="5"/>
          </p:nvPr>
        </p:nvSpPr>
        <p:spPr/>
        <p:txBody>
          <a:bodyPr/>
          <a:lstStyle/>
          <a:p>
            <a:fld id="{3A58F7A5-552E-4E61-A1E6-A98E93C4DFD2}" type="slidenum">
              <a:rPr lang="en-AU" smtClean="0"/>
              <a:t>39</a:t>
            </a:fld>
            <a:endParaRPr lang="en-AU"/>
          </a:p>
        </p:txBody>
      </p:sp>
    </p:spTree>
    <p:extLst>
      <p:ext uri="{BB962C8B-B14F-4D97-AF65-F5344CB8AC3E}">
        <p14:creationId xmlns:p14="http://schemas.microsoft.com/office/powerpoint/2010/main" val="21282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23356-5C15-0726-7CDB-8D0597791D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ECB76-7C37-DAD8-DAFE-5125D957D7C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793CEE0-92F3-92A7-322E-1B7CCF80E76C}"/>
              </a:ext>
            </a:extLst>
          </p:cNvPr>
          <p:cNvSpPr>
            <a:spLocks noGrp="1"/>
          </p:cNvSpPr>
          <p:nvPr>
            <p:ph type="body" idx="1"/>
          </p:nvPr>
        </p:nvSpPr>
        <p:spPr/>
        <p:txBody>
          <a:bodyPr/>
          <a:lstStyle/>
          <a:p>
            <a:endParaRPr lang="en-PH"/>
          </a:p>
        </p:txBody>
      </p:sp>
      <p:sp>
        <p:nvSpPr>
          <p:cNvPr id="4" name="Slide Number Placeholder 3">
            <a:extLst>
              <a:ext uri="{FF2B5EF4-FFF2-40B4-BE49-F238E27FC236}">
                <a16:creationId xmlns:a16="http://schemas.microsoft.com/office/drawing/2014/main" id="{53620757-745B-AFD0-B7D4-8DCD92CC01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8F7A5-552E-4E61-A1E6-A98E93C4DFD2}"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98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CA29A-0059-EE85-4DBE-8E08B0208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3476D-FD31-4034-BC03-50A68765E2A7}"/>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26F25E0-5A48-761D-1241-93A54EADD093}"/>
              </a:ext>
            </a:extLst>
          </p:cNvPr>
          <p:cNvSpPr>
            <a:spLocks noGrp="1"/>
          </p:cNvSpPr>
          <p:nvPr>
            <p:ph type="body" idx="1"/>
          </p:nvPr>
        </p:nvSpPr>
        <p:spPr/>
        <p:txBody>
          <a:bodyPr/>
          <a:lstStyle/>
          <a:p>
            <a:r>
              <a:rPr lang="en-AU" sz="1200" b="0" i="0" kern="1200" dirty="0">
                <a:solidFill>
                  <a:schemeClr val="tx1"/>
                </a:solidFill>
                <a:effectLst/>
                <a:latin typeface="+mn-lt"/>
                <a:ea typeface="+mn-ea"/>
                <a:cs typeface="+mn-cs"/>
              </a:rPr>
              <a:t>Both groups are converging on the same concern: guarding against running out of money — which is exactly the anxiety behind slide 7's "freedom from stress" theme.</a:t>
            </a:r>
            <a:endParaRPr lang="en-AU" dirty="0"/>
          </a:p>
        </p:txBody>
      </p:sp>
      <p:sp>
        <p:nvSpPr>
          <p:cNvPr id="4" name="Slide Number Placeholder 3">
            <a:extLst>
              <a:ext uri="{FF2B5EF4-FFF2-40B4-BE49-F238E27FC236}">
                <a16:creationId xmlns:a16="http://schemas.microsoft.com/office/drawing/2014/main" id="{D09A0F83-F051-0AE7-3814-5B5377A60BD1}"/>
              </a:ext>
            </a:extLst>
          </p:cNvPr>
          <p:cNvSpPr>
            <a:spLocks noGrp="1"/>
          </p:cNvSpPr>
          <p:nvPr>
            <p:ph type="sldNum" sz="quarter" idx="5"/>
          </p:nvPr>
        </p:nvSpPr>
        <p:spPr/>
        <p:txBody>
          <a:bodyPr/>
          <a:lstStyle/>
          <a:p>
            <a:fld id="{3A58F7A5-552E-4E61-A1E6-A98E93C4DFD2}" type="slidenum">
              <a:rPr lang="en-AU" smtClean="0"/>
              <a:t>10</a:t>
            </a:fld>
            <a:endParaRPr lang="en-AU"/>
          </a:p>
        </p:txBody>
      </p:sp>
    </p:spTree>
    <p:extLst>
      <p:ext uri="{BB962C8B-B14F-4D97-AF65-F5344CB8AC3E}">
        <p14:creationId xmlns:p14="http://schemas.microsoft.com/office/powerpoint/2010/main" val="281200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a:t>Advice works—and it works best where it’s needed most. As pre-retirees grapple with uncertainty and declining emotional connection, advice provides clarity, confidence, and direction.</a:t>
            </a:r>
          </a:p>
          <a:p>
            <a:endParaRPr lang="en-US"/>
          </a:p>
          <a:p>
            <a:r>
              <a:rPr lang="en-US" b="1"/>
              <a:t>Pre-Retirees Lack Financial Clarity Compared to Retirees:</a:t>
            </a:r>
            <a:endParaRPr lang="en-US"/>
          </a:p>
          <a:p>
            <a:r>
              <a:rPr lang="en-US"/>
              <a:t>Only </a:t>
            </a:r>
            <a:r>
              <a:rPr lang="en-US" b="1"/>
              <a:t>42% of pre-retirees</a:t>
            </a:r>
            <a:r>
              <a:rPr lang="en-US"/>
              <a:t> understand how much money they need monthly in retirement, compared to </a:t>
            </a:r>
            <a:r>
              <a:rPr lang="en-US" b="1"/>
              <a:t>65% of retirees</a:t>
            </a:r>
            <a:r>
              <a:rPr lang="en-US"/>
              <a:t>—a 23-point gap.</a:t>
            </a:r>
          </a:p>
          <a:p>
            <a:r>
              <a:rPr lang="en-US"/>
              <a:t>Just </a:t>
            </a:r>
            <a:r>
              <a:rPr lang="en-US" b="1"/>
              <a:t>41% understand how much they need to fund retirement</a:t>
            </a:r>
            <a:r>
              <a:rPr lang="en-US"/>
              <a:t> (versus 66–70% for those with advisors).</a:t>
            </a:r>
          </a:p>
          <a:p>
            <a:r>
              <a:rPr lang="en-US"/>
              <a:t>This suggests a </a:t>
            </a:r>
            <a:r>
              <a:rPr lang="en-US" b="1"/>
              <a:t>knowledge gap at the most critical time</a:t>
            </a:r>
            <a:r>
              <a:rPr lang="en-US"/>
              <a:t>, which could severely impact retirement outcomes.</a:t>
            </a:r>
          </a:p>
          <a:p>
            <a:endParaRPr lang="en-US" b="1"/>
          </a:p>
          <a:p>
            <a:r>
              <a:rPr lang="en-US" b="1"/>
              <a:t>Advice Has a Major Positive Impact:</a:t>
            </a:r>
            <a:endParaRPr lang="en-US"/>
          </a:p>
          <a:p>
            <a:r>
              <a:rPr lang="en-US"/>
              <a:t>Among </a:t>
            </a:r>
            <a:r>
              <a:rPr lang="en-US" b="1"/>
              <a:t>advised pre-retirees</a:t>
            </a:r>
            <a:r>
              <a:rPr lang="en-US"/>
              <a:t>, understanding jumps to </a:t>
            </a:r>
            <a:r>
              <a:rPr lang="en-US" b="1"/>
              <a:t>70%</a:t>
            </a:r>
            <a:r>
              <a:rPr lang="en-US"/>
              <a:t> (monthly needs), </a:t>
            </a:r>
            <a:r>
              <a:rPr lang="en-US" b="1"/>
              <a:t>68%</a:t>
            </a:r>
            <a:r>
              <a:rPr lang="en-US"/>
              <a:t> (retirement funding), and </a:t>
            </a:r>
            <a:r>
              <a:rPr lang="en-US" b="1"/>
              <a:t>60%</a:t>
            </a:r>
            <a:r>
              <a:rPr lang="en-US"/>
              <a:t> (connectedness to financial future).</a:t>
            </a:r>
          </a:p>
          <a:p>
            <a:r>
              <a:rPr lang="en-US"/>
              <a:t>This is a </a:t>
            </a:r>
            <a:r>
              <a:rPr lang="en-US" b="1"/>
              <a:t>dramatic uplift of nearly 30 percentage points</a:t>
            </a:r>
            <a:r>
              <a:rPr lang="en-US"/>
              <a:t> over the general pre-retiree population—</a:t>
            </a:r>
            <a:r>
              <a:rPr lang="en-US" b="1"/>
              <a:t>the single clearest lever</a:t>
            </a:r>
            <a:r>
              <a:rPr lang="en-US"/>
              <a:t> for improving retirement readiness.</a:t>
            </a:r>
          </a:p>
          <a:p>
            <a:endParaRPr lang="en-US" b="1"/>
          </a:p>
          <a:p>
            <a:r>
              <a:rPr lang="en-US" b="1"/>
              <a:t>Emotional Connection Is Eroding:</a:t>
            </a:r>
            <a:endParaRPr lang="en-US"/>
          </a:p>
          <a:p>
            <a:r>
              <a:rPr lang="en-US"/>
              <a:t>Only </a:t>
            </a:r>
            <a:r>
              <a:rPr lang="en-US" b="1"/>
              <a:t>33% of pre-retirees</a:t>
            </a:r>
            <a:r>
              <a:rPr lang="en-US"/>
              <a:t> feel connected to their financial future—</a:t>
            </a:r>
            <a:r>
              <a:rPr lang="en-US" b="1"/>
              <a:t>down from 42% in 2023</a:t>
            </a:r>
            <a:r>
              <a:rPr lang="en-US"/>
              <a:t>.</a:t>
            </a:r>
          </a:p>
          <a:p>
            <a:r>
              <a:rPr lang="en-US"/>
              <a:t>This emotional disconnection can create inertia, poor decision-making, or avoidant </a:t>
            </a:r>
            <a:r>
              <a:rPr lang="en-US" err="1"/>
              <a:t>behaviours</a:t>
            </a:r>
            <a:r>
              <a:rPr lang="en-US"/>
              <a:t>.</a:t>
            </a:r>
          </a:p>
          <a:p>
            <a:endParaRPr lang="en-AU"/>
          </a:p>
        </p:txBody>
      </p:sp>
      <p:sp>
        <p:nvSpPr>
          <p:cNvPr id="4" name="Slide Number Placeholder 3"/>
          <p:cNvSpPr>
            <a:spLocks noGrp="1"/>
          </p:cNvSpPr>
          <p:nvPr>
            <p:ph type="sldNum" sz="quarter" idx="5"/>
          </p:nvPr>
        </p:nvSpPr>
        <p:spPr/>
        <p:txBody>
          <a:bodyPr/>
          <a:lstStyle/>
          <a:p>
            <a:fld id="{3A58F7A5-552E-4E61-A1E6-A98E93C4DFD2}" type="slidenum">
              <a:rPr lang="en-AU" smtClean="0"/>
              <a:t>11</a:t>
            </a:fld>
            <a:endParaRPr lang="en-AU"/>
          </a:p>
        </p:txBody>
      </p:sp>
    </p:spTree>
    <p:extLst>
      <p:ext uri="{BB962C8B-B14F-4D97-AF65-F5344CB8AC3E}">
        <p14:creationId xmlns:p14="http://schemas.microsoft.com/office/powerpoint/2010/main" val="252916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FD42C-DB74-203D-4BBA-C6E69D17A3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30364-DBBE-01D3-E7F6-920994E804E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A339D87F-A3DE-EC46-4017-E7922678A9E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B895167-0FFD-C97C-5BB3-EA6738241672}"/>
              </a:ext>
            </a:extLst>
          </p:cNvPr>
          <p:cNvSpPr>
            <a:spLocks noGrp="1"/>
          </p:cNvSpPr>
          <p:nvPr>
            <p:ph type="sldNum" sz="quarter" idx="5"/>
          </p:nvPr>
        </p:nvSpPr>
        <p:spPr/>
        <p:txBody>
          <a:bodyPr/>
          <a:lstStyle/>
          <a:p>
            <a:fld id="{3A58F7A5-552E-4E61-A1E6-A98E93C4DFD2}" type="slidenum">
              <a:rPr lang="en-AU" smtClean="0"/>
              <a:t>13</a:t>
            </a:fld>
            <a:endParaRPr lang="en-AU"/>
          </a:p>
        </p:txBody>
      </p:sp>
    </p:spTree>
    <p:extLst>
      <p:ext uri="{BB962C8B-B14F-4D97-AF65-F5344CB8AC3E}">
        <p14:creationId xmlns:p14="http://schemas.microsoft.com/office/powerpoint/2010/main" val="527092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93DDC-63D0-38BB-2966-C649FC59C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64C970-7932-6B5E-176B-3F4C6CAC1AF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0AA3F7D-B9CA-0F53-0CCB-1A88D74D73E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8DD2AF5-6349-FE24-469B-6C605381EAE0}"/>
              </a:ext>
            </a:extLst>
          </p:cNvPr>
          <p:cNvSpPr>
            <a:spLocks noGrp="1"/>
          </p:cNvSpPr>
          <p:nvPr>
            <p:ph type="sldNum" sz="quarter" idx="5"/>
          </p:nvPr>
        </p:nvSpPr>
        <p:spPr/>
        <p:txBody>
          <a:bodyPr/>
          <a:lstStyle/>
          <a:p>
            <a:fld id="{3A58F7A5-552E-4E61-A1E6-A98E93C4DFD2}" type="slidenum">
              <a:rPr lang="en-AU" smtClean="0"/>
              <a:t>14</a:t>
            </a:fld>
            <a:endParaRPr lang="en-AU"/>
          </a:p>
        </p:txBody>
      </p:sp>
    </p:spTree>
    <p:extLst>
      <p:ext uri="{BB962C8B-B14F-4D97-AF65-F5344CB8AC3E}">
        <p14:creationId xmlns:p14="http://schemas.microsoft.com/office/powerpoint/2010/main" val="290711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6A28-8AA8-3BD7-E13D-4EF073E18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8B7E41-9BD6-D498-6E0E-55267C1F14DA}"/>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84FFEB9D-F1CD-4D66-8136-AA81CB7B599A}"/>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F6C361B-6DA1-B0E0-614A-101ED4E86B6A}"/>
              </a:ext>
            </a:extLst>
          </p:cNvPr>
          <p:cNvSpPr>
            <a:spLocks noGrp="1"/>
          </p:cNvSpPr>
          <p:nvPr>
            <p:ph type="sldNum" sz="quarter" idx="5"/>
          </p:nvPr>
        </p:nvSpPr>
        <p:spPr/>
        <p:txBody>
          <a:bodyPr/>
          <a:lstStyle/>
          <a:p>
            <a:fld id="{3A58F7A5-552E-4E61-A1E6-A98E93C4DFD2}" type="slidenum">
              <a:rPr lang="en-AU" smtClean="0"/>
              <a:t>15</a:t>
            </a:fld>
            <a:endParaRPr lang="en-AU"/>
          </a:p>
        </p:txBody>
      </p:sp>
    </p:spTree>
    <p:extLst>
      <p:ext uri="{BB962C8B-B14F-4D97-AF65-F5344CB8AC3E}">
        <p14:creationId xmlns:p14="http://schemas.microsoft.com/office/powerpoint/2010/main" val="350103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3A58F7A5-552E-4E61-A1E6-A98E93C4DFD2}" type="slidenum">
              <a:rPr lang="en-AU" smtClean="0"/>
              <a:t>17</a:t>
            </a:fld>
            <a:endParaRPr lang="en-AU"/>
          </a:p>
        </p:txBody>
      </p:sp>
    </p:spTree>
    <p:extLst>
      <p:ext uri="{BB962C8B-B14F-4D97-AF65-F5344CB8AC3E}">
        <p14:creationId xmlns:p14="http://schemas.microsoft.com/office/powerpoint/2010/main" val="1453091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5.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hyperlink" Target="https://coredata.com.au/" TargetMode="External"/><Relationship Id="rId2" Type="http://schemas.openxmlformats.org/officeDocument/2006/relationships/image" Target="../media/image12.emf"/><Relationship Id="rId1" Type="http://schemas.openxmlformats.org/officeDocument/2006/relationships/slideMaster" Target="../slideMasters/slideMaster5.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coredata.com.au/" TargetMode="External"/><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3.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s://coredata.com.au/" TargetMode="External"/><Relationship Id="rId2" Type="http://schemas.openxmlformats.org/officeDocument/2006/relationships/image" Target="../media/image12.emf"/><Relationship Id="rId1" Type="http://schemas.openxmlformats.org/officeDocument/2006/relationships/slideMaster" Target="../slideMasters/slideMaster3.xml"/><Relationship Id="rId6" Type="http://schemas.openxmlformats.org/officeDocument/2006/relationships/image" Target="../media/image15.svg"/><Relationship Id="rId5" Type="http://schemas.openxmlformats.org/officeDocument/2006/relationships/image" Target="../media/image14.svg"/><Relationship Id="rId4" Type="http://schemas.openxmlformats.org/officeDocument/2006/relationships/image" Target="../media/image13.sv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86CEA16-39ED-F1E5-A20A-F9177DF8DF8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70" y="0"/>
            <a:ext cx="6082665" cy="6871630"/>
          </a:xfrm>
          <a:prstGeom prst="rect">
            <a:avLst/>
          </a:prstGeom>
        </p:spPr>
      </p:pic>
      <p:pic>
        <p:nvPicPr>
          <p:cNvPr id="24" name="Graphic 23">
            <a:extLst>
              <a:ext uri="{FF2B5EF4-FFF2-40B4-BE49-F238E27FC236}">
                <a16:creationId xmlns:a16="http://schemas.microsoft.com/office/drawing/2014/main" id="{2392B91B-D55B-E063-CA85-CA8E76FE9D9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926142" y="280987"/>
            <a:ext cx="1543050" cy="504825"/>
          </a:xfrm>
          <a:prstGeom prst="rect">
            <a:avLst/>
          </a:prstGeom>
        </p:spPr>
      </p:pic>
      <p:sp>
        <p:nvSpPr>
          <p:cNvPr id="30" name="Text Placeholder 29">
            <a:extLst>
              <a:ext uri="{FF2B5EF4-FFF2-40B4-BE49-F238E27FC236}">
                <a16:creationId xmlns:a16="http://schemas.microsoft.com/office/drawing/2014/main" id="{D44B5C47-5F8E-A784-5303-6920BAB2BAD6}"/>
              </a:ext>
            </a:extLst>
          </p:cNvPr>
          <p:cNvSpPr>
            <a:spLocks noGrp="1"/>
          </p:cNvSpPr>
          <p:nvPr>
            <p:ph type="body" sz="quarter" idx="10" hasCustomPrompt="1"/>
          </p:nvPr>
        </p:nvSpPr>
        <p:spPr>
          <a:xfrm>
            <a:off x="6608763" y="1846555"/>
            <a:ext cx="4313237" cy="1540377"/>
          </a:xfrm>
        </p:spPr>
        <p:txBody>
          <a:bodyPr anchor="b"/>
          <a:lstStyle>
            <a:lvl1pPr marL="0" indent="0">
              <a:buNone/>
              <a:defRPr sz="3200" cap="all" baseline="0">
                <a:solidFill>
                  <a:schemeClr val="tx1"/>
                </a:solidFill>
              </a:defRPr>
            </a:lvl1pPr>
          </a:lstStyle>
          <a:p>
            <a:pPr lvl="0"/>
            <a:r>
              <a:rPr lang="en-US"/>
              <a:t>Click to add presentation title</a:t>
            </a:r>
          </a:p>
        </p:txBody>
      </p:sp>
      <p:sp>
        <p:nvSpPr>
          <p:cNvPr id="31" name="Text Placeholder 29">
            <a:extLst>
              <a:ext uri="{FF2B5EF4-FFF2-40B4-BE49-F238E27FC236}">
                <a16:creationId xmlns:a16="http://schemas.microsoft.com/office/drawing/2014/main" id="{5AB0E21D-7EA9-DD52-9991-147CE0312515}"/>
              </a:ext>
            </a:extLst>
          </p:cNvPr>
          <p:cNvSpPr>
            <a:spLocks noGrp="1"/>
          </p:cNvSpPr>
          <p:nvPr>
            <p:ph type="body" sz="quarter" idx="11" hasCustomPrompt="1"/>
          </p:nvPr>
        </p:nvSpPr>
        <p:spPr>
          <a:xfrm>
            <a:off x="6608763" y="3466446"/>
            <a:ext cx="4313237" cy="901368"/>
          </a:xfrm>
        </p:spPr>
        <p:txBody>
          <a:bodyPr>
            <a:normAutofit/>
          </a:bodyPr>
          <a:lstStyle>
            <a:lvl1pPr marL="0" indent="0">
              <a:buNone/>
              <a:defRPr sz="1800" b="0">
                <a:solidFill>
                  <a:schemeClr val="tx1"/>
                </a:solidFill>
              </a:defRPr>
            </a:lvl1pPr>
          </a:lstStyle>
          <a:p>
            <a:pPr lvl="0"/>
            <a:r>
              <a:rPr lang="en-US"/>
              <a:t>Click to add subtitle</a:t>
            </a:r>
          </a:p>
        </p:txBody>
      </p:sp>
      <p:sp>
        <p:nvSpPr>
          <p:cNvPr id="11" name="Picture Placeholder 10">
            <a:extLst>
              <a:ext uri="{FF2B5EF4-FFF2-40B4-BE49-F238E27FC236}">
                <a16:creationId xmlns:a16="http://schemas.microsoft.com/office/drawing/2014/main" id="{9FFEE0E0-B4B6-814E-08D4-6EA032AE62C4}"/>
              </a:ext>
            </a:extLst>
          </p:cNvPr>
          <p:cNvSpPr>
            <a:spLocks noGrp="1"/>
          </p:cNvSpPr>
          <p:nvPr>
            <p:ph type="pic" sz="quarter" idx="12" hasCustomPrompt="1"/>
          </p:nvPr>
        </p:nvSpPr>
        <p:spPr>
          <a:xfrm>
            <a:off x="1217834" y="1283080"/>
            <a:ext cx="4305470" cy="4305470"/>
          </a:xfrm>
          <a:custGeom>
            <a:avLst/>
            <a:gdLst>
              <a:gd name="connsiteX0" fmla="*/ 2152735 w 4305470"/>
              <a:gd name="connsiteY0" fmla="*/ 0 h 4305470"/>
              <a:gd name="connsiteX1" fmla="*/ 4305470 w 4305470"/>
              <a:gd name="connsiteY1" fmla="*/ 2152735 h 4305470"/>
              <a:gd name="connsiteX2" fmla="*/ 2152735 w 4305470"/>
              <a:gd name="connsiteY2" fmla="*/ 4305470 h 4305470"/>
              <a:gd name="connsiteX3" fmla="*/ 0 w 4305470"/>
              <a:gd name="connsiteY3" fmla="*/ 2152735 h 4305470"/>
              <a:gd name="connsiteX4" fmla="*/ 2152735 w 4305470"/>
              <a:gd name="connsiteY4" fmla="*/ 0 h 43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70" h="4305470">
                <a:moveTo>
                  <a:pt x="2152735" y="0"/>
                </a:moveTo>
                <a:cubicBezTo>
                  <a:pt x="3341658" y="0"/>
                  <a:pt x="4305470" y="963812"/>
                  <a:pt x="4305470" y="2152735"/>
                </a:cubicBezTo>
                <a:cubicBezTo>
                  <a:pt x="4305470" y="3341658"/>
                  <a:pt x="3341658" y="4305470"/>
                  <a:pt x="2152735" y="4305470"/>
                </a:cubicBezTo>
                <a:cubicBezTo>
                  <a:pt x="963812" y="4305470"/>
                  <a:pt x="0" y="3341658"/>
                  <a:pt x="0" y="2152735"/>
                </a:cubicBezTo>
                <a:cubicBezTo>
                  <a:pt x="0" y="963812"/>
                  <a:pt x="963812" y="0"/>
                  <a:pt x="2152735" y="0"/>
                </a:cubicBezTo>
                <a:close/>
              </a:path>
            </a:pathLst>
          </a:custGeom>
        </p:spPr>
        <p:txBody>
          <a:bodyPr wrap="square">
            <a:noAutofit/>
          </a:bodyPr>
          <a:lstStyle>
            <a:lvl1pPr marL="0" indent="0" algn="ctr">
              <a:buNone/>
              <a:defRPr sz="1000" i="1"/>
            </a:lvl1pPr>
          </a:lstStyle>
          <a:p>
            <a:r>
              <a:rPr lang="en-PH"/>
              <a:t>Click to add image</a:t>
            </a:r>
          </a:p>
        </p:txBody>
      </p:sp>
      <p:sp>
        <p:nvSpPr>
          <p:cNvPr id="3" name="Content Placeholder 2">
            <a:extLst>
              <a:ext uri="{FF2B5EF4-FFF2-40B4-BE49-F238E27FC236}">
                <a16:creationId xmlns:a16="http://schemas.microsoft.com/office/drawing/2014/main" id="{14D50BF3-2676-1AF3-E8B6-F1F4C60D2B63}"/>
              </a:ext>
            </a:extLst>
          </p:cNvPr>
          <p:cNvSpPr>
            <a:spLocks noGrp="1"/>
          </p:cNvSpPr>
          <p:nvPr>
            <p:ph sz="quarter" idx="13" hasCustomPrompt="1"/>
          </p:nvPr>
        </p:nvSpPr>
        <p:spPr>
          <a:xfrm>
            <a:off x="6608763" y="5934676"/>
            <a:ext cx="2320925" cy="276225"/>
          </a:xfrm>
        </p:spPr>
        <p:txBody>
          <a:bodyPr anchor="ctr"/>
          <a:lstStyle>
            <a:lvl1pPr marL="0" indent="0">
              <a:buNone/>
              <a:defRPr b="0"/>
            </a:lvl1pPr>
          </a:lstStyle>
          <a:p>
            <a:r>
              <a:rPr lang="en-US" sz="1200" noProof="0"/>
              <a:t>www.coredataresearch.com</a:t>
            </a:r>
          </a:p>
        </p:txBody>
      </p:sp>
      <p:sp>
        <p:nvSpPr>
          <p:cNvPr id="4" name="Content Placeholder 2">
            <a:extLst>
              <a:ext uri="{FF2B5EF4-FFF2-40B4-BE49-F238E27FC236}">
                <a16:creationId xmlns:a16="http://schemas.microsoft.com/office/drawing/2014/main" id="{1106B4F4-ED4A-F8A9-5C44-3DE49E1CF626}"/>
              </a:ext>
            </a:extLst>
          </p:cNvPr>
          <p:cNvSpPr>
            <a:spLocks noGrp="1"/>
          </p:cNvSpPr>
          <p:nvPr>
            <p:ph sz="quarter" idx="14" hasCustomPrompt="1"/>
          </p:nvPr>
        </p:nvSpPr>
        <p:spPr>
          <a:xfrm>
            <a:off x="9476740" y="5934676"/>
            <a:ext cx="2055353" cy="276225"/>
          </a:xfrm>
        </p:spPr>
        <p:txBody>
          <a:bodyPr anchor="ctr"/>
          <a:lstStyle>
            <a:lvl1pPr marL="0" indent="0" algn="r">
              <a:buNone/>
              <a:defRPr b="0"/>
            </a:lvl1pPr>
          </a:lstStyle>
          <a:p>
            <a:r>
              <a:rPr lang="en-US" sz="1200" noProof="0"/>
              <a:t>YYYY/MM/DD</a:t>
            </a:r>
          </a:p>
        </p:txBody>
      </p:sp>
    </p:spTree>
    <p:extLst>
      <p:ext uri="{BB962C8B-B14F-4D97-AF65-F5344CB8AC3E}">
        <p14:creationId xmlns:p14="http://schemas.microsoft.com/office/powerpoint/2010/main" val="155539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10" name="Content Placeholder 4">
            <a:extLst>
              <a:ext uri="{FF2B5EF4-FFF2-40B4-BE49-F238E27FC236}">
                <a16:creationId xmlns:a16="http://schemas.microsoft.com/office/drawing/2014/main" id="{47182F68-6B29-FE1F-20F0-8A7E140CAFF2}"/>
              </a:ext>
            </a:extLst>
          </p:cNvPr>
          <p:cNvSpPr>
            <a:spLocks noGrp="1"/>
          </p:cNvSpPr>
          <p:nvPr>
            <p:ph sz="quarter" idx="11" hasCustomPrompt="1"/>
          </p:nvPr>
        </p:nvSpPr>
        <p:spPr>
          <a:xfrm>
            <a:off x="746125"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4">
            <a:extLst>
              <a:ext uri="{FF2B5EF4-FFF2-40B4-BE49-F238E27FC236}">
                <a16:creationId xmlns:a16="http://schemas.microsoft.com/office/drawing/2014/main" id="{5737B1F9-EA73-F08B-A5D5-119AEB7B03DE}"/>
              </a:ext>
            </a:extLst>
          </p:cNvPr>
          <p:cNvSpPr>
            <a:spLocks noGrp="1"/>
          </p:cNvSpPr>
          <p:nvPr>
            <p:ph sz="quarter" idx="12" hasCustomPrompt="1"/>
          </p:nvPr>
        </p:nvSpPr>
        <p:spPr>
          <a:xfrm>
            <a:off x="3457004"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3D3F7808-30C2-EF0D-41E9-34C5535560E3}"/>
              </a:ext>
            </a:extLst>
          </p:cNvPr>
          <p:cNvSpPr>
            <a:spLocks noGrp="1"/>
          </p:cNvSpPr>
          <p:nvPr>
            <p:ph sz="quarter" idx="13" hasCustomPrompt="1"/>
          </p:nvPr>
        </p:nvSpPr>
        <p:spPr>
          <a:xfrm>
            <a:off x="616788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ontent Placeholder 4">
            <a:extLst>
              <a:ext uri="{FF2B5EF4-FFF2-40B4-BE49-F238E27FC236}">
                <a16:creationId xmlns:a16="http://schemas.microsoft.com/office/drawing/2014/main" id="{7C08C06B-A526-0E3C-78B8-663DA72ECFAF}"/>
              </a:ext>
            </a:extLst>
          </p:cNvPr>
          <p:cNvSpPr>
            <a:spLocks noGrp="1"/>
          </p:cNvSpPr>
          <p:nvPr>
            <p:ph sz="quarter" idx="14" hasCustomPrompt="1"/>
          </p:nvPr>
        </p:nvSpPr>
        <p:spPr>
          <a:xfrm>
            <a:off x="887876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55353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hart - Side by side w/ Tex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0F1CC167-3B77-40D6-852C-2132CD1A34C1}"/>
              </a:ext>
            </a:extLst>
          </p:cNvPr>
          <p:cNvSpPr>
            <a:spLocks noGrp="1"/>
          </p:cNvSpPr>
          <p:nvPr>
            <p:ph type="body" sz="quarter" idx="15"/>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4990994"/>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4990994"/>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38698891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hart - Ful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10496548"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6341155"/>
            <a:ext cx="973576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26634414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hart - Full w/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2"/>
            <a:ext cx="10496548" cy="548640"/>
          </a:xfrm>
          <a:prstGeom prst="rect">
            <a:avLst/>
          </a:prstGeom>
        </p:spPr>
        <p:txBody>
          <a:bodyPr anchor="t"/>
          <a:lstStyle>
            <a:lvl1pPr marL="0" indent="0" algn="ctr">
              <a:buNone/>
              <a:defRPr sz="1600" b="0" i="0" u="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4979282"/>
            <a:ext cx="10515600" cy="349853"/>
          </a:xfrm>
          <a:prstGeom prst="rect">
            <a:avLst/>
          </a:prstGeom>
        </p:spPr>
        <p:txBody>
          <a:bodyPr anchor="t"/>
          <a:lstStyle>
            <a:lvl1pPr marL="0" indent="0">
              <a:spcBef>
                <a:spcPts val="0"/>
              </a:spcBef>
              <a:buNone/>
              <a:defRPr sz="11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6" name="Text Placeholder 4">
            <a:extLst>
              <a:ext uri="{FF2B5EF4-FFF2-40B4-BE49-F238E27FC236}">
                <a16:creationId xmlns:a16="http://schemas.microsoft.com/office/drawing/2014/main" id="{0F1CC167-3B77-40D6-852C-2132CD1A34C1}"/>
              </a:ext>
            </a:extLst>
          </p:cNvPr>
          <p:cNvSpPr>
            <a:spLocks noGrp="1"/>
          </p:cNvSpPr>
          <p:nvPr>
            <p:ph type="body" sz="quarter" idx="14"/>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78347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752475" y="1590678"/>
            <a:ext cx="10601325" cy="4586285"/>
          </a:xfrm>
          <a:prstGeom prst="rect">
            <a:avLst/>
          </a:prstGeom>
        </p:spPr>
        <p:txBody>
          <a:bodyPr lIns="90000" rIns="9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Slide Number Placeholder 7"/>
          <p:cNvSpPr txBox="1">
            <a:spLocks/>
          </p:cNvSpPr>
          <p:nvPr userDrawn="1"/>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12" name="Straight Connector 11">
            <a:extLst>
              <a:ext uri="{FF2B5EF4-FFF2-40B4-BE49-F238E27FC236}">
                <a16:creationId xmlns:a16="http://schemas.microsoft.com/office/drawing/2014/main" id="{1DD4C9DD-DEC0-4772-8C76-75542D1553D3}"/>
              </a:ext>
            </a:extLst>
          </p:cNvPr>
          <p:cNvCxnSpPr/>
          <p:nvPr userDrawn="1"/>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018888"/>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A7B8-E197-48B7-BB3C-4CA3D43E4413}"/>
              </a:ext>
            </a:extLst>
          </p:cNvPr>
          <p:cNvSpPr>
            <a:spLocks noGrp="1"/>
          </p:cNvSpPr>
          <p:nvPr>
            <p:ph type="ctrTitle"/>
          </p:nvPr>
        </p:nvSpPr>
        <p:spPr>
          <a:xfrm>
            <a:off x="1524000" y="1122363"/>
            <a:ext cx="9144000" cy="2387600"/>
          </a:xfrm>
          <a:prstGeom prst="rect">
            <a:avLst/>
          </a:prstGeom>
        </p:spPr>
        <p:txBody>
          <a:bodyPr anchor="b"/>
          <a:lstStyle>
            <a:lvl1pPr algn="ctr">
              <a:defRPr sz="5400">
                <a:solidFill>
                  <a:schemeClr val="tx2"/>
                </a:solidFill>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7466EC67-2C30-4926-93E4-6DA438D692C8}"/>
              </a:ext>
            </a:extLst>
          </p:cNvPr>
          <p:cNvSpPr>
            <a:spLocks noGrp="1"/>
          </p:cNvSpPr>
          <p:nvPr>
            <p:ph type="subTitle" idx="1"/>
          </p:nvPr>
        </p:nvSpPr>
        <p:spPr>
          <a:xfrm>
            <a:off x="1524000" y="3735388"/>
            <a:ext cx="9144000" cy="1655762"/>
          </a:xfrm>
          <a:prstGeom prst="rect">
            <a:avLst/>
          </a:prstGeo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7">
            <a:extLst>
              <a:ext uri="{FF2B5EF4-FFF2-40B4-BE49-F238E27FC236}">
                <a16:creationId xmlns:a16="http://schemas.microsoft.com/office/drawing/2014/main" id="{AD62FE6C-2632-4789-898C-54BE851FCF35}"/>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10" name="Straight Connector 9">
            <a:extLst>
              <a:ext uri="{FF2B5EF4-FFF2-40B4-BE49-F238E27FC236}">
                <a16:creationId xmlns:a16="http://schemas.microsoft.com/office/drawing/2014/main" id="{07CB922A-ED10-451F-A426-DB8F926F6759}"/>
              </a:ext>
            </a:extLst>
          </p:cNvPr>
          <p:cNvCxnSpPr/>
          <p:nvPr/>
        </p:nvCxnSpPr>
        <p:spPr>
          <a:xfrm>
            <a:off x="1524000" y="3590925"/>
            <a:ext cx="9144000" cy="0"/>
          </a:xfrm>
          <a:prstGeom prst="line">
            <a:avLst/>
          </a:prstGeom>
          <a:ln w="38100">
            <a:solidFill>
              <a:schemeClr val="accent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7872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86CEA16-39ED-F1E5-A20A-F9177DF8DF8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70" y="0"/>
            <a:ext cx="6082665" cy="6871630"/>
          </a:xfrm>
          <a:prstGeom prst="rect">
            <a:avLst/>
          </a:prstGeom>
        </p:spPr>
      </p:pic>
      <p:pic>
        <p:nvPicPr>
          <p:cNvPr id="24" name="Graphic 23">
            <a:extLst>
              <a:ext uri="{FF2B5EF4-FFF2-40B4-BE49-F238E27FC236}">
                <a16:creationId xmlns:a16="http://schemas.microsoft.com/office/drawing/2014/main" id="{2392B91B-D55B-E063-CA85-CA8E76FE9D9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926142" y="280987"/>
            <a:ext cx="1543050" cy="504825"/>
          </a:xfrm>
          <a:prstGeom prst="rect">
            <a:avLst/>
          </a:prstGeom>
        </p:spPr>
      </p:pic>
      <p:sp>
        <p:nvSpPr>
          <p:cNvPr id="30" name="Text Placeholder 29">
            <a:extLst>
              <a:ext uri="{FF2B5EF4-FFF2-40B4-BE49-F238E27FC236}">
                <a16:creationId xmlns:a16="http://schemas.microsoft.com/office/drawing/2014/main" id="{D44B5C47-5F8E-A784-5303-6920BAB2BAD6}"/>
              </a:ext>
            </a:extLst>
          </p:cNvPr>
          <p:cNvSpPr>
            <a:spLocks noGrp="1"/>
          </p:cNvSpPr>
          <p:nvPr>
            <p:ph type="body" sz="quarter" idx="10" hasCustomPrompt="1"/>
          </p:nvPr>
        </p:nvSpPr>
        <p:spPr>
          <a:xfrm>
            <a:off x="6608763" y="1846555"/>
            <a:ext cx="4313237" cy="1540377"/>
          </a:xfrm>
        </p:spPr>
        <p:txBody>
          <a:bodyPr anchor="b"/>
          <a:lstStyle>
            <a:lvl1pPr marL="0" indent="0">
              <a:buNone/>
              <a:defRPr sz="3200" cap="all" baseline="0">
                <a:solidFill>
                  <a:schemeClr val="tx1"/>
                </a:solidFill>
              </a:defRPr>
            </a:lvl1pPr>
          </a:lstStyle>
          <a:p>
            <a:pPr lvl="0"/>
            <a:r>
              <a:rPr lang="en-US"/>
              <a:t>Click to add presentation title</a:t>
            </a:r>
          </a:p>
        </p:txBody>
      </p:sp>
      <p:sp>
        <p:nvSpPr>
          <p:cNvPr id="31" name="Text Placeholder 29">
            <a:extLst>
              <a:ext uri="{FF2B5EF4-FFF2-40B4-BE49-F238E27FC236}">
                <a16:creationId xmlns:a16="http://schemas.microsoft.com/office/drawing/2014/main" id="{5AB0E21D-7EA9-DD52-9991-147CE0312515}"/>
              </a:ext>
            </a:extLst>
          </p:cNvPr>
          <p:cNvSpPr>
            <a:spLocks noGrp="1"/>
          </p:cNvSpPr>
          <p:nvPr>
            <p:ph type="body" sz="quarter" idx="11" hasCustomPrompt="1"/>
          </p:nvPr>
        </p:nvSpPr>
        <p:spPr>
          <a:xfrm>
            <a:off x="6608763" y="3466446"/>
            <a:ext cx="4313237" cy="901368"/>
          </a:xfrm>
        </p:spPr>
        <p:txBody>
          <a:bodyPr>
            <a:normAutofit/>
          </a:bodyPr>
          <a:lstStyle>
            <a:lvl1pPr marL="0" indent="0">
              <a:buNone/>
              <a:defRPr sz="1800" b="0">
                <a:solidFill>
                  <a:schemeClr val="tx1"/>
                </a:solidFill>
              </a:defRPr>
            </a:lvl1pPr>
          </a:lstStyle>
          <a:p>
            <a:pPr lvl="0"/>
            <a:r>
              <a:rPr lang="en-US"/>
              <a:t>Click to add subtitle</a:t>
            </a:r>
          </a:p>
        </p:txBody>
      </p:sp>
      <p:sp>
        <p:nvSpPr>
          <p:cNvPr id="11" name="Picture Placeholder 10">
            <a:extLst>
              <a:ext uri="{FF2B5EF4-FFF2-40B4-BE49-F238E27FC236}">
                <a16:creationId xmlns:a16="http://schemas.microsoft.com/office/drawing/2014/main" id="{9FFEE0E0-B4B6-814E-08D4-6EA032AE62C4}"/>
              </a:ext>
            </a:extLst>
          </p:cNvPr>
          <p:cNvSpPr>
            <a:spLocks noGrp="1"/>
          </p:cNvSpPr>
          <p:nvPr>
            <p:ph type="pic" sz="quarter" idx="12" hasCustomPrompt="1"/>
          </p:nvPr>
        </p:nvSpPr>
        <p:spPr>
          <a:xfrm>
            <a:off x="1217834" y="1283080"/>
            <a:ext cx="4305470" cy="4305470"/>
          </a:xfrm>
          <a:custGeom>
            <a:avLst/>
            <a:gdLst>
              <a:gd name="connsiteX0" fmla="*/ 2152735 w 4305470"/>
              <a:gd name="connsiteY0" fmla="*/ 0 h 4305470"/>
              <a:gd name="connsiteX1" fmla="*/ 4305470 w 4305470"/>
              <a:gd name="connsiteY1" fmla="*/ 2152735 h 4305470"/>
              <a:gd name="connsiteX2" fmla="*/ 2152735 w 4305470"/>
              <a:gd name="connsiteY2" fmla="*/ 4305470 h 4305470"/>
              <a:gd name="connsiteX3" fmla="*/ 0 w 4305470"/>
              <a:gd name="connsiteY3" fmla="*/ 2152735 h 4305470"/>
              <a:gd name="connsiteX4" fmla="*/ 2152735 w 4305470"/>
              <a:gd name="connsiteY4" fmla="*/ 0 h 43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70" h="4305470">
                <a:moveTo>
                  <a:pt x="2152735" y="0"/>
                </a:moveTo>
                <a:cubicBezTo>
                  <a:pt x="3341658" y="0"/>
                  <a:pt x="4305470" y="963812"/>
                  <a:pt x="4305470" y="2152735"/>
                </a:cubicBezTo>
                <a:cubicBezTo>
                  <a:pt x="4305470" y="3341658"/>
                  <a:pt x="3341658" y="4305470"/>
                  <a:pt x="2152735" y="4305470"/>
                </a:cubicBezTo>
                <a:cubicBezTo>
                  <a:pt x="963812" y="4305470"/>
                  <a:pt x="0" y="3341658"/>
                  <a:pt x="0" y="2152735"/>
                </a:cubicBezTo>
                <a:cubicBezTo>
                  <a:pt x="0" y="963812"/>
                  <a:pt x="963812" y="0"/>
                  <a:pt x="2152735" y="0"/>
                </a:cubicBezTo>
                <a:close/>
              </a:path>
            </a:pathLst>
          </a:custGeom>
        </p:spPr>
        <p:txBody>
          <a:bodyPr wrap="square">
            <a:noAutofit/>
          </a:bodyPr>
          <a:lstStyle>
            <a:lvl1pPr marL="0" indent="0" algn="ctr">
              <a:buNone/>
              <a:defRPr sz="1000" i="1"/>
            </a:lvl1pPr>
          </a:lstStyle>
          <a:p>
            <a:r>
              <a:rPr lang="en-PH"/>
              <a:t>Click to add image</a:t>
            </a:r>
          </a:p>
        </p:txBody>
      </p:sp>
      <p:sp>
        <p:nvSpPr>
          <p:cNvPr id="3" name="Content Placeholder 2">
            <a:extLst>
              <a:ext uri="{FF2B5EF4-FFF2-40B4-BE49-F238E27FC236}">
                <a16:creationId xmlns:a16="http://schemas.microsoft.com/office/drawing/2014/main" id="{14D50BF3-2676-1AF3-E8B6-F1F4C60D2B63}"/>
              </a:ext>
            </a:extLst>
          </p:cNvPr>
          <p:cNvSpPr>
            <a:spLocks noGrp="1"/>
          </p:cNvSpPr>
          <p:nvPr>
            <p:ph sz="quarter" idx="13" hasCustomPrompt="1"/>
          </p:nvPr>
        </p:nvSpPr>
        <p:spPr>
          <a:xfrm>
            <a:off x="6608763" y="5934676"/>
            <a:ext cx="2320925" cy="276225"/>
          </a:xfrm>
        </p:spPr>
        <p:txBody>
          <a:bodyPr anchor="ctr"/>
          <a:lstStyle>
            <a:lvl1pPr marL="0" indent="0">
              <a:buNone/>
              <a:defRPr b="0"/>
            </a:lvl1pPr>
          </a:lstStyle>
          <a:p>
            <a:r>
              <a:rPr lang="en-US" sz="1200" noProof="0"/>
              <a:t>www.coredataresearch.com</a:t>
            </a:r>
          </a:p>
        </p:txBody>
      </p:sp>
      <p:sp>
        <p:nvSpPr>
          <p:cNvPr id="4" name="Content Placeholder 2">
            <a:extLst>
              <a:ext uri="{FF2B5EF4-FFF2-40B4-BE49-F238E27FC236}">
                <a16:creationId xmlns:a16="http://schemas.microsoft.com/office/drawing/2014/main" id="{1106B4F4-ED4A-F8A9-5C44-3DE49E1CF626}"/>
              </a:ext>
            </a:extLst>
          </p:cNvPr>
          <p:cNvSpPr>
            <a:spLocks noGrp="1"/>
          </p:cNvSpPr>
          <p:nvPr>
            <p:ph sz="quarter" idx="14" hasCustomPrompt="1"/>
          </p:nvPr>
        </p:nvSpPr>
        <p:spPr>
          <a:xfrm>
            <a:off x="9476740" y="5934676"/>
            <a:ext cx="2055353" cy="276225"/>
          </a:xfrm>
        </p:spPr>
        <p:txBody>
          <a:bodyPr anchor="ctr"/>
          <a:lstStyle>
            <a:lvl1pPr marL="0" indent="0" algn="r">
              <a:buNone/>
              <a:defRPr b="0"/>
            </a:lvl1pPr>
          </a:lstStyle>
          <a:p>
            <a:r>
              <a:rPr lang="en-US" sz="1200" noProof="0"/>
              <a:t>YYYY/MM/DD</a:t>
            </a:r>
          </a:p>
        </p:txBody>
      </p:sp>
    </p:spTree>
    <p:extLst>
      <p:ext uri="{BB962C8B-B14F-4D97-AF65-F5344CB8AC3E}">
        <p14:creationId xmlns:p14="http://schemas.microsoft.com/office/powerpoint/2010/main" val="10613809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s_Agend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AACADC-4DCE-9937-CAE6-5806FBC3C89C}"/>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093508"/>
            <a:ext cx="10421526" cy="736848"/>
          </a:xfrm>
        </p:spPr>
        <p:txBody>
          <a:bodyPr/>
          <a:lstStyle>
            <a:lvl1pPr>
              <a:defRPr>
                <a:solidFill>
                  <a:schemeClr val="bg1"/>
                </a:solidFill>
              </a:defRPr>
            </a:lvl1pPr>
          </a:lstStyle>
          <a:p>
            <a:r>
              <a:rPr lang="en-US"/>
              <a:t>CONTENTS / AGENDA</a:t>
            </a:r>
            <a:endParaRPr lang="en-AU"/>
          </a:p>
        </p:txBody>
      </p:sp>
      <p:cxnSp>
        <p:nvCxnSpPr>
          <p:cNvPr id="5" name="Straight Connector 4">
            <a:extLst>
              <a:ext uri="{FF2B5EF4-FFF2-40B4-BE49-F238E27FC236}">
                <a16:creationId xmlns:a16="http://schemas.microsoft.com/office/drawing/2014/main" id="{85EFE079-CF81-451F-66AF-6A2101CF8077}"/>
              </a:ext>
            </a:extLst>
          </p:cNvPr>
          <p:cNvCxnSpPr>
            <a:cxnSpLocks/>
          </p:cNvCxnSpPr>
          <p:nvPr userDrawn="1"/>
        </p:nvCxnSpPr>
        <p:spPr>
          <a:xfrm>
            <a:off x="970961" y="1093508"/>
            <a:ext cx="0" cy="782425"/>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222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D2F425-4850-2667-09BF-844EC6CB9EEF}"/>
              </a:ext>
            </a:extLst>
          </p:cNvPr>
          <p:cNvSpPr/>
          <p:nvPr userDrawn="1"/>
        </p:nvSpPr>
        <p:spPr>
          <a:xfrm>
            <a:off x="0" y="2286000"/>
            <a:ext cx="12192000" cy="2317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Freeform: Shape 10">
            <a:extLst>
              <a:ext uri="{FF2B5EF4-FFF2-40B4-BE49-F238E27FC236}">
                <a16:creationId xmlns:a16="http://schemas.microsoft.com/office/drawing/2014/main" id="{CE5B74D4-AFA4-24A9-E942-FC9E171A93B4}"/>
              </a:ext>
            </a:extLst>
          </p:cNvPr>
          <p:cNvSpPr/>
          <p:nvPr/>
        </p:nvSpPr>
        <p:spPr>
          <a:xfrm>
            <a:off x="1051235" y="1923537"/>
            <a:ext cx="2484635" cy="3009922"/>
          </a:xfrm>
          <a:custGeom>
            <a:avLst/>
            <a:gdLst>
              <a:gd name="connsiteX0" fmla="*/ 2484635 w 2484635"/>
              <a:gd name="connsiteY0" fmla="*/ 2839304 h 3009922"/>
              <a:gd name="connsiteX1" fmla="*/ 2210286 w 2484635"/>
              <a:gd name="connsiteY1" fmla="*/ 3009922 h 3009922"/>
              <a:gd name="connsiteX2" fmla="*/ 721991 w 2484635"/>
              <a:gd name="connsiteY2" fmla="*/ 3009922 h 3009922"/>
              <a:gd name="connsiteX3" fmla="*/ 0 w 2484635"/>
              <a:gd name="connsiteY3" fmla="*/ 2322880 h 3009922"/>
              <a:gd name="connsiteX4" fmla="*/ 0 w 2484635"/>
              <a:gd name="connsiteY4" fmla="*/ 687043 h 3009922"/>
              <a:gd name="connsiteX5" fmla="*/ 721991 w 2484635"/>
              <a:gd name="connsiteY5" fmla="*/ 0 h 3009922"/>
              <a:gd name="connsiteX6" fmla="*/ 2210286 w 2484635"/>
              <a:gd name="connsiteY6" fmla="*/ 0 h 3009922"/>
              <a:gd name="connsiteX7" fmla="*/ 2461615 w 2484635"/>
              <a:gd name="connsiteY7" fmla="*/ 153395 h 3009922"/>
              <a:gd name="connsiteX8" fmla="*/ 2114415 w 2484635"/>
              <a:gd name="connsiteY8" fmla="*/ 500595 h 3009922"/>
              <a:gd name="connsiteX9" fmla="*/ 2038665 w 2484635"/>
              <a:gd name="connsiteY9" fmla="*/ 576344 h 3009922"/>
              <a:gd name="connsiteX10" fmla="*/ 1466167 w 2484635"/>
              <a:gd name="connsiteY10" fmla="*/ 414199 h 3009922"/>
              <a:gd name="connsiteX11" fmla="*/ 1131787 w 2484635"/>
              <a:gd name="connsiteY11" fmla="*/ 466426 h 3009922"/>
              <a:gd name="connsiteX12" fmla="*/ 375348 w 2484635"/>
              <a:gd name="connsiteY12" fmla="*/ 1504961 h 3009922"/>
              <a:gd name="connsiteX13" fmla="*/ 1275761 w 2484635"/>
              <a:gd name="connsiteY13" fmla="*/ 2579225 h 3009922"/>
              <a:gd name="connsiteX14" fmla="*/ 1466167 w 2484635"/>
              <a:gd name="connsiteY14" fmla="*/ 2595779 h 3009922"/>
              <a:gd name="connsiteX15" fmla="*/ 1579763 w 2484635"/>
              <a:gd name="connsiteY15" fmla="*/ 2589927 h 3009922"/>
              <a:gd name="connsiteX16" fmla="*/ 2063246 w 2484635"/>
              <a:gd name="connsiteY16" fmla="*/ 2417915 h 3009922"/>
              <a:gd name="connsiteX17" fmla="*/ 2138661 w 2484635"/>
              <a:gd name="connsiteY17" fmla="*/ 2493331 h 3009922"/>
              <a:gd name="connsiteX18" fmla="*/ 2484635 w 2484635"/>
              <a:gd name="connsiteY18" fmla="*/ 2839304 h 300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4635" h="3009922">
                <a:moveTo>
                  <a:pt x="2484635" y="2839304"/>
                </a:moveTo>
                <a:cubicBezTo>
                  <a:pt x="2399243" y="2904575"/>
                  <a:pt x="2307440" y="2961820"/>
                  <a:pt x="2210286" y="3009922"/>
                </a:cubicBezTo>
                <a:lnTo>
                  <a:pt x="721991" y="3009922"/>
                </a:lnTo>
                <a:cubicBezTo>
                  <a:pt x="417487" y="2859092"/>
                  <a:pt x="165323" y="2618577"/>
                  <a:pt x="0" y="2322880"/>
                </a:cubicBezTo>
                <a:lnTo>
                  <a:pt x="0" y="687043"/>
                </a:lnTo>
                <a:cubicBezTo>
                  <a:pt x="165323" y="391346"/>
                  <a:pt x="417487" y="150831"/>
                  <a:pt x="721991" y="0"/>
                </a:cubicBezTo>
                <a:lnTo>
                  <a:pt x="2210286" y="0"/>
                </a:lnTo>
                <a:cubicBezTo>
                  <a:pt x="2298801" y="43811"/>
                  <a:pt x="2382855" y="95258"/>
                  <a:pt x="2461615" y="153395"/>
                </a:cubicBezTo>
                <a:lnTo>
                  <a:pt x="2114415" y="500595"/>
                </a:lnTo>
                <a:lnTo>
                  <a:pt x="2038665" y="576344"/>
                </a:lnTo>
                <a:cubicBezTo>
                  <a:pt x="1872227" y="473561"/>
                  <a:pt x="1676137" y="414199"/>
                  <a:pt x="1466167" y="414199"/>
                </a:cubicBezTo>
                <a:cubicBezTo>
                  <a:pt x="1349504" y="414199"/>
                  <a:pt x="1237190" y="432481"/>
                  <a:pt x="1131787" y="466426"/>
                </a:cubicBezTo>
                <a:cubicBezTo>
                  <a:pt x="692895" y="607558"/>
                  <a:pt x="375348" y="1019137"/>
                  <a:pt x="375348" y="1504961"/>
                </a:cubicBezTo>
                <a:cubicBezTo>
                  <a:pt x="375348" y="2042455"/>
                  <a:pt x="764130" y="2489206"/>
                  <a:pt x="1275761" y="2579225"/>
                </a:cubicBezTo>
                <a:cubicBezTo>
                  <a:pt x="1337576" y="2590094"/>
                  <a:pt x="1401175" y="2595779"/>
                  <a:pt x="1466167" y="2595779"/>
                </a:cubicBezTo>
                <a:cubicBezTo>
                  <a:pt x="1504515" y="2595779"/>
                  <a:pt x="1542418" y="2593773"/>
                  <a:pt x="1579763" y="2589927"/>
                </a:cubicBezTo>
                <a:cubicBezTo>
                  <a:pt x="1756959" y="2571589"/>
                  <a:pt x="1921613" y="2510833"/>
                  <a:pt x="2063246" y="2417915"/>
                </a:cubicBezTo>
                <a:lnTo>
                  <a:pt x="2138661" y="2493331"/>
                </a:lnTo>
                <a:lnTo>
                  <a:pt x="2484635" y="2839304"/>
                </a:lnTo>
                <a:close/>
              </a:path>
            </a:pathLst>
          </a:custGeom>
          <a:solidFill>
            <a:srgbClr val="288FCE"/>
          </a:solidFill>
          <a:ln w="5556" cap="flat">
            <a:noFill/>
            <a:prstDash val="solid"/>
            <a:miter/>
          </a:ln>
        </p:spPr>
        <p:txBody>
          <a:bodyPr rtlCol="0" anchor="ctr"/>
          <a:lstStyle/>
          <a:p>
            <a:endParaRPr lang="en-PH"/>
          </a:p>
        </p:txBody>
      </p:sp>
      <p:sp>
        <p:nvSpPr>
          <p:cNvPr id="12" name="Freeform: Shape 11">
            <a:extLst>
              <a:ext uri="{FF2B5EF4-FFF2-40B4-BE49-F238E27FC236}">
                <a16:creationId xmlns:a16="http://schemas.microsoft.com/office/drawing/2014/main" id="{1DF1C55A-ADFA-1B69-1395-B7C54117A080}"/>
              </a:ext>
            </a:extLst>
          </p:cNvPr>
          <p:cNvSpPr/>
          <p:nvPr/>
        </p:nvSpPr>
        <p:spPr>
          <a:xfrm>
            <a:off x="838200" y="1745673"/>
            <a:ext cx="2703523" cy="3365650"/>
          </a:xfrm>
          <a:custGeom>
            <a:avLst/>
            <a:gdLst>
              <a:gd name="connsiteX0" fmla="*/ 1682825 w 2703523"/>
              <a:gd name="connsiteY0" fmla="*/ 2764335 h 3365650"/>
              <a:gd name="connsiteX1" fmla="*/ 601316 w 2703523"/>
              <a:gd name="connsiteY1" fmla="*/ 1682825 h 3365650"/>
              <a:gd name="connsiteX2" fmla="*/ 1682825 w 2703523"/>
              <a:gd name="connsiteY2" fmla="*/ 601316 h 3365650"/>
              <a:gd name="connsiteX3" fmla="*/ 2247130 w 2703523"/>
              <a:gd name="connsiteY3" fmla="*/ 760117 h 3365650"/>
              <a:gd name="connsiteX4" fmla="*/ 2676992 w 2703523"/>
              <a:gd name="connsiteY4" fmla="*/ 325072 h 3365650"/>
              <a:gd name="connsiteX5" fmla="*/ 1682825 w 2703523"/>
              <a:gd name="connsiteY5" fmla="*/ 0 h 3365650"/>
              <a:gd name="connsiteX6" fmla="*/ 0 w 2703523"/>
              <a:gd name="connsiteY6" fmla="*/ 1682825 h 3365650"/>
              <a:gd name="connsiteX7" fmla="*/ 1682825 w 2703523"/>
              <a:gd name="connsiteY7" fmla="*/ 3365651 h 3365650"/>
              <a:gd name="connsiteX8" fmla="*/ 2703523 w 2703523"/>
              <a:gd name="connsiteY8" fmla="*/ 3020736 h 3365650"/>
              <a:gd name="connsiteX9" fmla="*/ 2268590 w 2703523"/>
              <a:gd name="connsiteY9" fmla="*/ 2592101 h 3365650"/>
              <a:gd name="connsiteX10" fmla="*/ 1682881 w 2703523"/>
              <a:gd name="connsiteY10" fmla="*/ 2764335 h 33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23" h="3365650">
                <a:moveTo>
                  <a:pt x="1682825" y="2764335"/>
                </a:moveTo>
                <a:cubicBezTo>
                  <a:pt x="1085523" y="2764335"/>
                  <a:pt x="601316" y="2280128"/>
                  <a:pt x="601316" y="1682825"/>
                </a:cubicBezTo>
                <a:cubicBezTo>
                  <a:pt x="601316" y="1085523"/>
                  <a:pt x="1085523" y="601316"/>
                  <a:pt x="1682825" y="601316"/>
                </a:cubicBezTo>
                <a:cubicBezTo>
                  <a:pt x="1889618" y="601316"/>
                  <a:pt x="2082866" y="659396"/>
                  <a:pt x="2247130" y="760117"/>
                </a:cubicBezTo>
                <a:lnTo>
                  <a:pt x="2676992" y="325072"/>
                </a:lnTo>
                <a:cubicBezTo>
                  <a:pt x="2398462" y="120731"/>
                  <a:pt x="2054774" y="0"/>
                  <a:pt x="1682825" y="0"/>
                </a:cubicBezTo>
                <a:cubicBezTo>
                  <a:pt x="753428" y="0"/>
                  <a:pt x="0" y="753428"/>
                  <a:pt x="0" y="1682825"/>
                </a:cubicBezTo>
                <a:cubicBezTo>
                  <a:pt x="0" y="2612223"/>
                  <a:pt x="753428" y="3365651"/>
                  <a:pt x="1682825" y="3365651"/>
                </a:cubicBezTo>
                <a:cubicBezTo>
                  <a:pt x="2066646" y="3365651"/>
                  <a:pt x="2420368" y="3237060"/>
                  <a:pt x="2703523" y="3020736"/>
                </a:cubicBezTo>
                <a:lnTo>
                  <a:pt x="2268590" y="2592101"/>
                </a:lnTo>
                <a:cubicBezTo>
                  <a:pt x="2099811" y="2701071"/>
                  <a:pt x="1898704" y="2764335"/>
                  <a:pt x="1682881" y="2764335"/>
                </a:cubicBezTo>
                <a:close/>
              </a:path>
            </a:pathLst>
          </a:custGeom>
          <a:solidFill>
            <a:srgbClr val="288FCE"/>
          </a:solidFill>
          <a:ln w="76200" cap="flat">
            <a:solidFill>
              <a:schemeClr val="bg1"/>
            </a:solidFill>
            <a:prstDash val="solid"/>
            <a:miter/>
          </a:ln>
        </p:spPr>
        <p:txBody>
          <a:bodyPr rtlCol="0" anchor="ctr"/>
          <a:lstStyle/>
          <a:p>
            <a:endParaRPr lang="en-PH"/>
          </a:p>
        </p:txBody>
      </p:sp>
      <p:sp>
        <p:nvSpPr>
          <p:cNvPr id="13" name="Freeform: Shape 12">
            <a:extLst>
              <a:ext uri="{FF2B5EF4-FFF2-40B4-BE49-F238E27FC236}">
                <a16:creationId xmlns:a16="http://schemas.microsoft.com/office/drawing/2014/main" id="{AE2236B8-A7E2-4684-FC7F-CD4C76BAE425}"/>
              </a:ext>
            </a:extLst>
          </p:cNvPr>
          <p:cNvSpPr/>
          <p:nvPr/>
        </p:nvSpPr>
        <p:spPr>
          <a:xfrm>
            <a:off x="1328036" y="2235510"/>
            <a:ext cx="2385976" cy="2385976"/>
          </a:xfrm>
          <a:custGeom>
            <a:avLst/>
            <a:gdLst>
              <a:gd name="connsiteX0" fmla="*/ 2385977 w 2385976"/>
              <a:gd name="connsiteY0" fmla="*/ 1192988 h 2385976"/>
              <a:gd name="connsiteX1" fmla="*/ 1192988 w 2385976"/>
              <a:gd name="connsiteY1" fmla="*/ 2385977 h 2385976"/>
              <a:gd name="connsiteX2" fmla="*/ 0 w 2385976"/>
              <a:gd name="connsiteY2" fmla="*/ 1192988 h 2385976"/>
              <a:gd name="connsiteX3" fmla="*/ 1192988 w 2385976"/>
              <a:gd name="connsiteY3" fmla="*/ 0 h 2385976"/>
              <a:gd name="connsiteX4" fmla="*/ 2385977 w 2385976"/>
              <a:gd name="connsiteY4" fmla="*/ 1192988 h 238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976" h="2385976">
                <a:moveTo>
                  <a:pt x="2385977" y="1192988"/>
                </a:moveTo>
                <a:cubicBezTo>
                  <a:pt x="2385977" y="1851858"/>
                  <a:pt x="1851858" y="2385977"/>
                  <a:pt x="1192988" y="2385977"/>
                </a:cubicBezTo>
                <a:cubicBezTo>
                  <a:pt x="534119" y="2385977"/>
                  <a:pt x="0" y="1851858"/>
                  <a:pt x="0" y="1192988"/>
                </a:cubicBezTo>
                <a:cubicBezTo>
                  <a:pt x="0" y="534119"/>
                  <a:pt x="534119" y="0"/>
                  <a:pt x="1192988" y="0"/>
                </a:cubicBezTo>
                <a:cubicBezTo>
                  <a:pt x="1851858" y="0"/>
                  <a:pt x="2385977" y="534119"/>
                  <a:pt x="2385977" y="1192988"/>
                </a:cubicBezTo>
                <a:close/>
              </a:path>
            </a:pathLst>
          </a:custGeom>
          <a:solidFill>
            <a:srgbClr val="42B7E5"/>
          </a:solidFill>
          <a:ln w="5556" cap="flat">
            <a:noFill/>
            <a:prstDash val="solid"/>
            <a:miter/>
          </a:ln>
        </p:spPr>
        <p:txBody>
          <a:bodyPr rtlCol="0" anchor="ctr"/>
          <a:lstStyle/>
          <a:p>
            <a:endParaRPr lang="en-PH"/>
          </a:p>
        </p:txBody>
      </p:sp>
      <p:sp>
        <p:nvSpPr>
          <p:cNvPr id="14" name="Freeform: Shape 13">
            <a:extLst>
              <a:ext uri="{FF2B5EF4-FFF2-40B4-BE49-F238E27FC236}">
                <a16:creationId xmlns:a16="http://schemas.microsoft.com/office/drawing/2014/main" id="{E522BBE9-CB45-5ACD-4AB4-7A1207EE8856}"/>
              </a:ext>
            </a:extLst>
          </p:cNvPr>
          <p:cNvSpPr/>
          <p:nvPr/>
        </p:nvSpPr>
        <p:spPr>
          <a:xfrm>
            <a:off x="1439515" y="2346988"/>
            <a:ext cx="2163019" cy="2163019"/>
          </a:xfrm>
          <a:custGeom>
            <a:avLst/>
            <a:gdLst>
              <a:gd name="connsiteX0" fmla="*/ 2163020 w 2163019"/>
              <a:gd name="connsiteY0" fmla="*/ 1081510 h 2163019"/>
              <a:gd name="connsiteX1" fmla="*/ 1081510 w 2163019"/>
              <a:gd name="connsiteY1" fmla="*/ 2163020 h 2163019"/>
              <a:gd name="connsiteX2" fmla="*/ 0 w 2163019"/>
              <a:gd name="connsiteY2" fmla="*/ 1081510 h 2163019"/>
              <a:gd name="connsiteX3" fmla="*/ 1081510 w 2163019"/>
              <a:gd name="connsiteY3" fmla="*/ 0 h 2163019"/>
              <a:gd name="connsiteX4" fmla="*/ 2163020 w 2163019"/>
              <a:gd name="connsiteY4" fmla="*/ 1081510 h 21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019" h="2163019">
                <a:moveTo>
                  <a:pt x="2163020" y="1081510"/>
                </a:moveTo>
                <a:cubicBezTo>
                  <a:pt x="2163020" y="1678811"/>
                  <a:pt x="1678811" y="2163020"/>
                  <a:pt x="1081510" y="2163020"/>
                </a:cubicBezTo>
                <a:cubicBezTo>
                  <a:pt x="484208" y="2163020"/>
                  <a:pt x="0" y="1678811"/>
                  <a:pt x="0" y="1081510"/>
                </a:cubicBezTo>
                <a:cubicBezTo>
                  <a:pt x="0" y="484208"/>
                  <a:pt x="484208" y="0"/>
                  <a:pt x="1081510" y="0"/>
                </a:cubicBezTo>
                <a:cubicBezTo>
                  <a:pt x="1678811" y="0"/>
                  <a:pt x="2163020" y="484208"/>
                  <a:pt x="2163020" y="1081510"/>
                </a:cubicBezTo>
                <a:close/>
              </a:path>
            </a:pathLst>
          </a:custGeom>
          <a:solidFill>
            <a:srgbClr val="FFFFFF"/>
          </a:solidFill>
          <a:ln w="5556" cap="flat">
            <a:noFill/>
            <a:prstDash val="solid"/>
            <a:miter/>
          </a:ln>
        </p:spPr>
        <p:txBody>
          <a:bodyPr rtlCol="0" anchor="ctr"/>
          <a:lstStyle/>
          <a:p>
            <a:endParaRPr lang="en-PH"/>
          </a:p>
        </p:txBody>
      </p:sp>
      <p:sp>
        <p:nvSpPr>
          <p:cNvPr id="15" name="Text Placeholder 29">
            <a:extLst>
              <a:ext uri="{FF2B5EF4-FFF2-40B4-BE49-F238E27FC236}">
                <a16:creationId xmlns:a16="http://schemas.microsoft.com/office/drawing/2014/main" id="{49A97FF1-00BE-1781-925C-941CDCBCDCC3}"/>
              </a:ext>
            </a:extLst>
          </p:cNvPr>
          <p:cNvSpPr>
            <a:spLocks noGrp="1"/>
          </p:cNvSpPr>
          <p:nvPr>
            <p:ph type="body" sz="quarter" idx="13" hasCustomPrompt="1"/>
          </p:nvPr>
        </p:nvSpPr>
        <p:spPr>
          <a:xfrm>
            <a:off x="4297363" y="2865960"/>
            <a:ext cx="6976773" cy="1125073"/>
          </a:xfrm>
        </p:spPr>
        <p:txBody>
          <a:bodyPr/>
          <a:lstStyle>
            <a:lvl1pPr marL="0" indent="0">
              <a:buNone/>
              <a:defRPr sz="2800" b="1" cap="all" baseline="0">
                <a:solidFill>
                  <a:schemeClr val="bg1"/>
                </a:solidFill>
              </a:defRPr>
            </a:lvl1pPr>
          </a:lstStyle>
          <a:p>
            <a:pPr lvl="0"/>
            <a:r>
              <a:rPr lang="en-US"/>
              <a:t>Click to add section title</a:t>
            </a:r>
          </a:p>
        </p:txBody>
      </p:sp>
      <p:sp>
        <p:nvSpPr>
          <p:cNvPr id="16" name="Text Placeholder 29">
            <a:extLst>
              <a:ext uri="{FF2B5EF4-FFF2-40B4-BE49-F238E27FC236}">
                <a16:creationId xmlns:a16="http://schemas.microsoft.com/office/drawing/2014/main" id="{D98BD7DB-F29B-BED9-063F-87E1E3299E63}"/>
              </a:ext>
            </a:extLst>
          </p:cNvPr>
          <p:cNvSpPr>
            <a:spLocks noGrp="1"/>
          </p:cNvSpPr>
          <p:nvPr>
            <p:ph type="body" sz="quarter" idx="14" hasCustomPrompt="1"/>
          </p:nvPr>
        </p:nvSpPr>
        <p:spPr>
          <a:xfrm>
            <a:off x="1968257" y="2806889"/>
            <a:ext cx="1074736" cy="1125073"/>
          </a:xfrm>
        </p:spPr>
        <p:txBody>
          <a:bodyPr>
            <a:normAutofit/>
          </a:bodyPr>
          <a:lstStyle>
            <a:lvl1pPr marL="0" indent="0" algn="ctr">
              <a:buNone/>
              <a:defRPr sz="6000">
                <a:solidFill>
                  <a:schemeClr val="accent1"/>
                </a:solidFill>
              </a:defRPr>
            </a:lvl1pPr>
          </a:lstStyle>
          <a:p>
            <a:pPr lvl="0"/>
            <a:r>
              <a:rPr lang="en-US"/>
              <a:t>1</a:t>
            </a:r>
          </a:p>
        </p:txBody>
      </p:sp>
      <p:sp>
        <p:nvSpPr>
          <p:cNvPr id="18" name="Picture Placeholder 17">
            <a:extLst>
              <a:ext uri="{FF2B5EF4-FFF2-40B4-BE49-F238E27FC236}">
                <a16:creationId xmlns:a16="http://schemas.microsoft.com/office/drawing/2014/main" id="{47131A42-EF38-0565-2D6A-320941C06554}"/>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03172 h 6858000"/>
              <a:gd name="connsiteX5" fmla="*/ 1258723 w 12192000"/>
              <a:gd name="connsiteY5" fmla="*/ 4603172 h 6858000"/>
              <a:gd name="connsiteX6" fmla="*/ 1297133 w 12192000"/>
              <a:gd name="connsiteY6" fmla="*/ 4644566 h 6858000"/>
              <a:gd name="connsiteX7" fmla="*/ 2538189 w 12192000"/>
              <a:gd name="connsiteY7" fmla="*/ 5148071 h 6858000"/>
              <a:gd name="connsiteX8" fmla="*/ 3602736 w 12192000"/>
              <a:gd name="connsiteY8" fmla="*/ 4795727 h 6858000"/>
              <a:gd name="connsiteX9" fmla="*/ 3403255 w 12192000"/>
              <a:gd name="connsiteY9" fmla="*/ 4603172 h 6858000"/>
              <a:gd name="connsiteX10" fmla="*/ 12191997 w 12192000"/>
              <a:gd name="connsiteY10" fmla="*/ 4603172 h 6858000"/>
              <a:gd name="connsiteX11" fmla="*/ 12191997 w 12192000"/>
              <a:gd name="connsiteY11" fmla="*/ 2285999 h 6858000"/>
              <a:gd name="connsiteX12" fmla="*/ 3328919 w 12192000"/>
              <a:gd name="connsiteY12" fmla="*/ 2285999 h 6858000"/>
              <a:gd name="connsiteX13" fmla="*/ 3575066 w 12192000"/>
              <a:gd name="connsiteY13" fmla="*/ 2042001 h 6858000"/>
              <a:gd name="connsiteX14" fmla="*/ 2538189 w 12192000"/>
              <a:gd name="connsiteY14" fmla="*/ 1709927 h 6858000"/>
              <a:gd name="connsiteX15" fmla="*/ 1297133 w 12192000"/>
              <a:gd name="connsiteY15" fmla="*/ 2213432 h 6858000"/>
              <a:gd name="connsiteX16" fmla="*/ 1229797 w 12192000"/>
              <a:gd name="connsiteY16" fmla="*/ 2285999 h 6858000"/>
              <a:gd name="connsiteX17" fmla="*/ 0 w 12192000"/>
              <a:gd name="connsiteY17" fmla="*/ 2285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0" y="0"/>
                </a:moveTo>
                <a:lnTo>
                  <a:pt x="12192000" y="0"/>
                </a:lnTo>
                <a:lnTo>
                  <a:pt x="12192000" y="6858000"/>
                </a:lnTo>
                <a:lnTo>
                  <a:pt x="0" y="6858000"/>
                </a:lnTo>
                <a:lnTo>
                  <a:pt x="0" y="4603172"/>
                </a:lnTo>
                <a:lnTo>
                  <a:pt x="1258723" y="4603172"/>
                </a:lnTo>
                <a:lnTo>
                  <a:pt x="1297133" y="4644566"/>
                </a:lnTo>
                <a:cubicBezTo>
                  <a:pt x="1614748" y="4955657"/>
                  <a:pt x="2053527" y="5148071"/>
                  <a:pt x="2538189" y="5148071"/>
                </a:cubicBezTo>
                <a:cubicBezTo>
                  <a:pt x="2938499" y="5148071"/>
                  <a:pt x="3307417" y="5016710"/>
                  <a:pt x="3602736" y="4795727"/>
                </a:cubicBezTo>
                <a:lnTo>
                  <a:pt x="3403255" y="4603172"/>
                </a:lnTo>
                <a:lnTo>
                  <a:pt x="12191997" y="4603172"/>
                </a:lnTo>
                <a:lnTo>
                  <a:pt x="12191997" y="2285999"/>
                </a:lnTo>
                <a:lnTo>
                  <a:pt x="3328919" y="2285999"/>
                </a:lnTo>
                <a:lnTo>
                  <a:pt x="3575066" y="2042001"/>
                </a:lnTo>
                <a:cubicBezTo>
                  <a:pt x="3284570" y="1833258"/>
                  <a:pt x="2926117" y="1709927"/>
                  <a:pt x="2538189" y="1709927"/>
                </a:cubicBezTo>
                <a:cubicBezTo>
                  <a:pt x="2053527" y="1709927"/>
                  <a:pt x="1614748" y="1902341"/>
                  <a:pt x="1297133" y="2213432"/>
                </a:cubicBezTo>
                <a:lnTo>
                  <a:pt x="1229797" y="2285999"/>
                </a:lnTo>
                <a:lnTo>
                  <a:pt x="0" y="2285999"/>
                </a:lnTo>
                <a:close/>
              </a:path>
            </a:pathLst>
          </a:custGeom>
        </p:spPr>
        <p:txBody>
          <a:bodyPr wrap="square">
            <a:noAutofit/>
          </a:bodyPr>
          <a:lstStyle>
            <a:lvl1pPr marL="0" indent="0">
              <a:buNone/>
              <a:defRPr sz="1000" i="1"/>
            </a:lvl1pPr>
          </a:lstStyle>
          <a:p>
            <a:r>
              <a:rPr lang="en-AU"/>
              <a:t>Click to add image</a:t>
            </a:r>
          </a:p>
        </p:txBody>
      </p:sp>
    </p:spTree>
    <p:extLst>
      <p:ext uri="{BB962C8B-B14F-4D97-AF65-F5344CB8AC3E}">
        <p14:creationId xmlns:p14="http://schemas.microsoft.com/office/powerpoint/2010/main" val="42096008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562100"/>
            <a:ext cx="9819374" cy="3800013"/>
          </a:xfrm>
        </p:spPr>
        <p:txBody>
          <a:bodyPr anchor="t"/>
          <a:lstStyle>
            <a:lvl1pPr>
              <a:lnSpc>
                <a:spcPts val="4400"/>
              </a:lnSpc>
              <a:defRPr sz="4400" b="0" cap="none" baseline="0">
                <a:solidFill>
                  <a:schemeClr val="bg1"/>
                </a:solidFill>
              </a:defRPr>
            </a:lvl1pPr>
          </a:lstStyle>
          <a:p>
            <a:r>
              <a:rPr lang="en-US"/>
              <a:t>Click to add text</a:t>
            </a:r>
            <a:endParaRPr lang="en-AU"/>
          </a:p>
        </p:txBody>
      </p: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7251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_x1">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4167121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Tree>
    <p:extLst>
      <p:ext uri="{BB962C8B-B14F-4D97-AF65-F5344CB8AC3E}">
        <p14:creationId xmlns:p14="http://schemas.microsoft.com/office/powerpoint/2010/main" val="3322308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_x1 grey half">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C490A13-9BD3-1739-85E5-91A2FB45F4CC}"/>
              </a:ext>
            </a:extLst>
          </p:cNvPr>
          <p:cNvSpPr/>
          <p:nvPr userDrawn="1"/>
        </p:nvSpPr>
        <p:spPr>
          <a:xfrm>
            <a:off x="0" y="2590800"/>
            <a:ext cx="12192000" cy="4267200"/>
          </a:xfrm>
          <a:prstGeom prst="round2SameRect">
            <a:avLst>
              <a:gd name="adj1" fmla="val 7221"/>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Single Corner Rounded 10">
            <a:extLst>
              <a:ext uri="{FF2B5EF4-FFF2-40B4-BE49-F238E27FC236}">
                <a16:creationId xmlns:a16="http://schemas.microsoft.com/office/drawing/2014/main" id="{96EDB6C0-DCAC-70D8-E9FE-FD29FE5105BD}"/>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904358"/>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pic>
        <p:nvPicPr>
          <p:cNvPr id="7" name="Picture 6">
            <a:extLst>
              <a:ext uri="{FF2B5EF4-FFF2-40B4-BE49-F238E27FC236}">
                <a16:creationId xmlns:a16="http://schemas.microsoft.com/office/drawing/2014/main" id="{38FE15FA-DE78-DC5B-C1BA-A87D5A31A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8D6A9A53-B6C1-DCC3-23DA-4F3A72A6C8B8}"/>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1040F61A-2DB2-5A4F-2898-B8504FC8B1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0" name="Content Placeholder 4">
            <a:extLst>
              <a:ext uri="{FF2B5EF4-FFF2-40B4-BE49-F238E27FC236}">
                <a16:creationId xmlns:a16="http://schemas.microsoft.com/office/drawing/2014/main" id="{36DC63B2-4635-8F56-2975-C95D20FADC99}"/>
              </a:ext>
            </a:extLst>
          </p:cNvPr>
          <p:cNvSpPr>
            <a:spLocks noGrp="1"/>
          </p:cNvSpPr>
          <p:nvPr>
            <p:ph sz="quarter" idx="12" hasCustomPrompt="1"/>
          </p:nvPr>
        </p:nvSpPr>
        <p:spPr>
          <a:xfrm>
            <a:off x="746125" y="2697018"/>
            <a:ext cx="10688638" cy="341962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058754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_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Content Placeholder 4">
            <a:extLst>
              <a:ext uri="{FF2B5EF4-FFF2-40B4-BE49-F238E27FC236}">
                <a16:creationId xmlns:a16="http://schemas.microsoft.com/office/drawing/2014/main" id="{F10E528C-3782-5576-99FA-64782333F9BA}"/>
              </a:ext>
            </a:extLst>
          </p:cNvPr>
          <p:cNvSpPr>
            <a:spLocks noGrp="1"/>
          </p:cNvSpPr>
          <p:nvPr>
            <p:ph sz="quarter" idx="11" hasCustomPrompt="1"/>
          </p:nvPr>
        </p:nvSpPr>
        <p:spPr>
          <a:xfrm>
            <a:off x="746125"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4">
            <a:extLst>
              <a:ext uri="{FF2B5EF4-FFF2-40B4-BE49-F238E27FC236}">
                <a16:creationId xmlns:a16="http://schemas.microsoft.com/office/drawing/2014/main" id="{4CC00FD0-3C2E-25CE-CE5E-9A8BA4FEB070}"/>
              </a:ext>
            </a:extLst>
          </p:cNvPr>
          <p:cNvSpPr>
            <a:spLocks noGrp="1"/>
          </p:cNvSpPr>
          <p:nvPr>
            <p:ph sz="quarter" idx="12" hasCustomPrompt="1"/>
          </p:nvPr>
        </p:nvSpPr>
        <p:spPr>
          <a:xfrm>
            <a:off x="6178763"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917872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9" name="Text Placeholder 8">
            <a:extLst>
              <a:ext uri="{FF2B5EF4-FFF2-40B4-BE49-F238E27FC236}">
                <a16:creationId xmlns:a16="http://schemas.microsoft.com/office/drawing/2014/main" id="{23210FA0-9D39-E371-32E0-90DEB276C922}"/>
              </a:ext>
            </a:extLst>
          </p:cNvPr>
          <p:cNvSpPr>
            <a:spLocks noGrp="1"/>
          </p:cNvSpPr>
          <p:nvPr>
            <p:ph type="body" sz="quarter" idx="15" hasCustomPrompt="1"/>
          </p:nvPr>
        </p:nvSpPr>
        <p:spPr>
          <a:xfrm>
            <a:off x="746125"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0" name="Text Placeholder 8">
            <a:extLst>
              <a:ext uri="{FF2B5EF4-FFF2-40B4-BE49-F238E27FC236}">
                <a16:creationId xmlns:a16="http://schemas.microsoft.com/office/drawing/2014/main" id="{78A3EB2C-DE0D-55C4-EBA0-C3F8148FF2DC}"/>
              </a:ext>
            </a:extLst>
          </p:cNvPr>
          <p:cNvSpPr>
            <a:spLocks noGrp="1"/>
          </p:cNvSpPr>
          <p:nvPr>
            <p:ph type="body" sz="quarter" idx="16" hasCustomPrompt="1"/>
          </p:nvPr>
        </p:nvSpPr>
        <p:spPr>
          <a:xfrm>
            <a:off x="6179583"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1" name="Content Placeholder 4">
            <a:extLst>
              <a:ext uri="{FF2B5EF4-FFF2-40B4-BE49-F238E27FC236}">
                <a16:creationId xmlns:a16="http://schemas.microsoft.com/office/drawing/2014/main" id="{C0AF7AA6-981A-7114-556E-BF658A9ED1A4}"/>
              </a:ext>
            </a:extLst>
          </p:cNvPr>
          <p:cNvSpPr>
            <a:spLocks noGrp="1"/>
          </p:cNvSpPr>
          <p:nvPr>
            <p:ph sz="quarter" idx="11" hasCustomPrompt="1"/>
          </p:nvPr>
        </p:nvSpPr>
        <p:spPr>
          <a:xfrm>
            <a:off x="746125"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FC8DE1A7-44C7-412F-D0BC-235FAD89B753}"/>
              </a:ext>
            </a:extLst>
          </p:cNvPr>
          <p:cNvSpPr>
            <a:spLocks noGrp="1"/>
          </p:cNvSpPr>
          <p:nvPr>
            <p:ph sz="quarter" idx="12" hasCustomPrompt="1"/>
          </p:nvPr>
        </p:nvSpPr>
        <p:spPr>
          <a:xfrm>
            <a:off x="6178763"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396828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_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7" name="Content Placeholder 4">
            <a:extLst>
              <a:ext uri="{FF2B5EF4-FFF2-40B4-BE49-F238E27FC236}">
                <a16:creationId xmlns:a16="http://schemas.microsoft.com/office/drawing/2014/main" id="{78B25C7D-3F8B-25FC-6109-59CD4E520983}"/>
              </a:ext>
            </a:extLst>
          </p:cNvPr>
          <p:cNvSpPr>
            <a:spLocks noGrp="1"/>
          </p:cNvSpPr>
          <p:nvPr>
            <p:ph sz="quarter" idx="11" hasCustomPrompt="1"/>
          </p:nvPr>
        </p:nvSpPr>
        <p:spPr>
          <a:xfrm>
            <a:off x="746125"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4">
            <a:extLst>
              <a:ext uri="{FF2B5EF4-FFF2-40B4-BE49-F238E27FC236}">
                <a16:creationId xmlns:a16="http://schemas.microsoft.com/office/drawing/2014/main" id="{0725A7A8-7FAB-EC4B-5150-D4CE757D0DA2}"/>
              </a:ext>
            </a:extLst>
          </p:cNvPr>
          <p:cNvSpPr>
            <a:spLocks noGrp="1"/>
          </p:cNvSpPr>
          <p:nvPr>
            <p:ph sz="quarter" idx="12" hasCustomPrompt="1"/>
          </p:nvPr>
        </p:nvSpPr>
        <p:spPr>
          <a:xfrm>
            <a:off x="4349844"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4">
            <a:extLst>
              <a:ext uri="{FF2B5EF4-FFF2-40B4-BE49-F238E27FC236}">
                <a16:creationId xmlns:a16="http://schemas.microsoft.com/office/drawing/2014/main" id="{F4C0F800-654B-30C3-D237-6792F34CA1D6}"/>
              </a:ext>
            </a:extLst>
          </p:cNvPr>
          <p:cNvSpPr>
            <a:spLocks noGrp="1"/>
          </p:cNvSpPr>
          <p:nvPr>
            <p:ph sz="quarter" idx="13" hasCustomPrompt="1"/>
          </p:nvPr>
        </p:nvSpPr>
        <p:spPr>
          <a:xfrm>
            <a:off x="7953563"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306026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_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10" name="Content Placeholder 4">
            <a:extLst>
              <a:ext uri="{FF2B5EF4-FFF2-40B4-BE49-F238E27FC236}">
                <a16:creationId xmlns:a16="http://schemas.microsoft.com/office/drawing/2014/main" id="{47182F68-6B29-FE1F-20F0-8A7E140CAFF2}"/>
              </a:ext>
            </a:extLst>
          </p:cNvPr>
          <p:cNvSpPr>
            <a:spLocks noGrp="1"/>
          </p:cNvSpPr>
          <p:nvPr>
            <p:ph sz="quarter" idx="11" hasCustomPrompt="1"/>
          </p:nvPr>
        </p:nvSpPr>
        <p:spPr>
          <a:xfrm>
            <a:off x="746125"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4">
            <a:extLst>
              <a:ext uri="{FF2B5EF4-FFF2-40B4-BE49-F238E27FC236}">
                <a16:creationId xmlns:a16="http://schemas.microsoft.com/office/drawing/2014/main" id="{5737B1F9-EA73-F08B-A5D5-119AEB7B03DE}"/>
              </a:ext>
            </a:extLst>
          </p:cNvPr>
          <p:cNvSpPr>
            <a:spLocks noGrp="1"/>
          </p:cNvSpPr>
          <p:nvPr>
            <p:ph sz="quarter" idx="12" hasCustomPrompt="1"/>
          </p:nvPr>
        </p:nvSpPr>
        <p:spPr>
          <a:xfrm>
            <a:off x="3457004"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3D3F7808-30C2-EF0D-41E9-34C5535560E3}"/>
              </a:ext>
            </a:extLst>
          </p:cNvPr>
          <p:cNvSpPr>
            <a:spLocks noGrp="1"/>
          </p:cNvSpPr>
          <p:nvPr>
            <p:ph sz="quarter" idx="13" hasCustomPrompt="1"/>
          </p:nvPr>
        </p:nvSpPr>
        <p:spPr>
          <a:xfrm>
            <a:off x="616788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ontent Placeholder 4">
            <a:extLst>
              <a:ext uri="{FF2B5EF4-FFF2-40B4-BE49-F238E27FC236}">
                <a16:creationId xmlns:a16="http://schemas.microsoft.com/office/drawing/2014/main" id="{7C08C06B-A526-0E3C-78B8-663DA72ECFAF}"/>
              </a:ext>
            </a:extLst>
          </p:cNvPr>
          <p:cNvSpPr>
            <a:spLocks noGrp="1"/>
          </p:cNvSpPr>
          <p:nvPr>
            <p:ph sz="quarter" idx="14" hasCustomPrompt="1"/>
          </p:nvPr>
        </p:nvSpPr>
        <p:spPr>
          <a:xfrm>
            <a:off x="887876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805780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Tree>
    <p:extLst>
      <p:ext uri="{BB962C8B-B14F-4D97-AF65-F5344CB8AC3E}">
        <p14:creationId xmlns:p14="http://schemas.microsoft.com/office/powerpoint/2010/main" val="8027025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B3738DD-19C3-8661-B62F-551565041D8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BA6EC15-34FE-B1AB-FEAA-20EB66CAD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6" name="Straight Connector 5">
            <a:extLst>
              <a:ext uri="{FF2B5EF4-FFF2-40B4-BE49-F238E27FC236}">
                <a16:creationId xmlns:a16="http://schemas.microsoft.com/office/drawing/2014/main" id="{45B26D6A-AD0D-43ED-67AD-5EDBEAB7C686}"/>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BA0E38C7-FD0C-1B92-4415-DEDB5C673D3C}"/>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8" name="Footer Placeholder 16">
            <a:extLst>
              <a:ext uri="{FF2B5EF4-FFF2-40B4-BE49-F238E27FC236}">
                <a16:creationId xmlns:a16="http://schemas.microsoft.com/office/drawing/2014/main" id="{6185A7CD-66B3-88C8-1D64-A52CDBEC9A9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600"/>
              </a:spcBef>
              <a:defRPr sz="800" i="1">
                <a:solidFill>
                  <a:schemeClr val="tx1"/>
                </a:solidFill>
              </a:defRPr>
            </a:lvl1pPr>
          </a:lstStyle>
          <a:p>
            <a:endParaRPr lang="en-AU"/>
          </a:p>
        </p:txBody>
      </p:sp>
    </p:spTree>
    <p:extLst>
      <p:ext uri="{BB962C8B-B14F-4D97-AF65-F5344CB8AC3E}">
        <p14:creationId xmlns:p14="http://schemas.microsoft.com/office/powerpoint/2010/main" val="4110905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xecutive Summary_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2969651" y="2500012"/>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2969651" y="156464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2969651" y="3435380"/>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2969651" y="4370748"/>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2969651" y="530611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4" name="Graphic 13">
            <a:extLst>
              <a:ext uri="{FF2B5EF4-FFF2-40B4-BE49-F238E27FC236}">
                <a16:creationId xmlns:a16="http://schemas.microsoft.com/office/drawing/2014/main" id="{2E364BB4-3BF7-B8A0-5904-5A22501F56B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40871" y="5306114"/>
            <a:ext cx="2135476" cy="810524"/>
          </a:xfrm>
          <a:prstGeom prst="rect">
            <a:avLst/>
          </a:prstGeom>
        </p:spPr>
      </p:pic>
      <p:pic>
        <p:nvPicPr>
          <p:cNvPr id="15" name="Graphic 14">
            <a:extLst>
              <a:ext uri="{FF2B5EF4-FFF2-40B4-BE49-F238E27FC236}">
                <a16:creationId xmlns:a16="http://schemas.microsoft.com/office/drawing/2014/main" id="{C27FDC14-62DF-17A3-8B00-CFE3736082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0871" y="1564644"/>
            <a:ext cx="2135476" cy="810524"/>
          </a:xfrm>
          <a:prstGeom prst="rect">
            <a:avLst/>
          </a:prstGeom>
        </p:spPr>
      </p:pic>
      <p:pic>
        <p:nvPicPr>
          <p:cNvPr id="17" name="Graphic 16">
            <a:extLst>
              <a:ext uri="{FF2B5EF4-FFF2-40B4-BE49-F238E27FC236}">
                <a16:creationId xmlns:a16="http://schemas.microsoft.com/office/drawing/2014/main" id="{9277AF55-98C9-5132-3B18-E9B28212E74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871" y="2500012"/>
            <a:ext cx="2135476" cy="810524"/>
          </a:xfrm>
          <a:prstGeom prst="rect">
            <a:avLst/>
          </a:prstGeom>
        </p:spPr>
      </p:pic>
      <p:pic>
        <p:nvPicPr>
          <p:cNvPr id="19" name="Graphic 18">
            <a:extLst>
              <a:ext uri="{FF2B5EF4-FFF2-40B4-BE49-F238E27FC236}">
                <a16:creationId xmlns:a16="http://schemas.microsoft.com/office/drawing/2014/main" id="{59E3E41E-CD24-1F07-BC5A-6B4B466D44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0871" y="3435380"/>
            <a:ext cx="2135476" cy="810524"/>
          </a:xfrm>
          <a:prstGeom prst="rect">
            <a:avLst/>
          </a:prstGeom>
        </p:spPr>
      </p:pic>
      <p:pic>
        <p:nvPicPr>
          <p:cNvPr id="21" name="Graphic 20">
            <a:extLst>
              <a:ext uri="{FF2B5EF4-FFF2-40B4-BE49-F238E27FC236}">
                <a16:creationId xmlns:a16="http://schemas.microsoft.com/office/drawing/2014/main" id="{A531487F-18DA-CB7D-D873-1CFDF256CFA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871" y="4370748"/>
            <a:ext cx="2135476" cy="810524"/>
          </a:xfrm>
          <a:prstGeom prst="rect">
            <a:avLst/>
          </a:prstGeom>
        </p:spPr>
      </p:pic>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3124200" y="1630135"/>
            <a:ext cx="8239217" cy="679542"/>
          </a:xfrm>
        </p:spPr>
        <p:txBody>
          <a:bodyPr anchor="ctr"/>
          <a:lstStyle>
            <a:lvl1pPr marL="0" indent="0">
              <a:buNone/>
              <a:defRPr sz="1200"/>
            </a:lvl1pPr>
          </a:lstStyle>
          <a:p>
            <a:pPr lvl="0"/>
            <a:r>
              <a:rPr lang="en-US"/>
              <a:t>Click to add text</a:t>
            </a:r>
            <a:endParaRPr lang="en-AU"/>
          </a:p>
        </p:txBody>
      </p:sp>
      <p:sp>
        <p:nvSpPr>
          <p:cNvPr id="26" name="Text Placeholder 24">
            <a:extLst>
              <a:ext uri="{FF2B5EF4-FFF2-40B4-BE49-F238E27FC236}">
                <a16:creationId xmlns:a16="http://schemas.microsoft.com/office/drawing/2014/main" id="{3715A778-3306-9753-2026-E20E3D958952}"/>
              </a:ext>
            </a:extLst>
          </p:cNvPr>
          <p:cNvSpPr>
            <a:spLocks noGrp="1"/>
          </p:cNvSpPr>
          <p:nvPr>
            <p:ph type="body" sz="quarter" idx="12" hasCustomPrompt="1"/>
          </p:nvPr>
        </p:nvSpPr>
        <p:spPr>
          <a:xfrm>
            <a:off x="798252" y="163013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3124200" y="2565503"/>
            <a:ext cx="8239217" cy="679542"/>
          </a:xfrm>
        </p:spPr>
        <p:txBody>
          <a:bodyPr anchor="ctr"/>
          <a:lstStyle>
            <a:lvl1pPr marL="0" indent="0">
              <a:buNone/>
              <a:defRPr sz="1200"/>
            </a:lvl1pPr>
          </a:lstStyle>
          <a:p>
            <a:pPr lvl="0"/>
            <a:r>
              <a:rPr lang="en-US"/>
              <a:t>Click to add text</a:t>
            </a:r>
            <a:endParaRPr lang="en-AU"/>
          </a:p>
        </p:txBody>
      </p:sp>
      <p:sp>
        <p:nvSpPr>
          <p:cNvPr id="28" name="Text Placeholder 24">
            <a:extLst>
              <a:ext uri="{FF2B5EF4-FFF2-40B4-BE49-F238E27FC236}">
                <a16:creationId xmlns:a16="http://schemas.microsoft.com/office/drawing/2014/main" id="{50FACA3F-447D-D033-7559-3612D95BCC8F}"/>
              </a:ext>
            </a:extLst>
          </p:cNvPr>
          <p:cNvSpPr>
            <a:spLocks noGrp="1"/>
          </p:cNvSpPr>
          <p:nvPr>
            <p:ph type="body" sz="quarter" idx="14" hasCustomPrompt="1"/>
          </p:nvPr>
        </p:nvSpPr>
        <p:spPr>
          <a:xfrm>
            <a:off x="798252" y="2565503"/>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3124200" y="3500871"/>
            <a:ext cx="8239217" cy="679542"/>
          </a:xfrm>
        </p:spPr>
        <p:txBody>
          <a:bodyPr anchor="ctr"/>
          <a:lstStyle>
            <a:lvl1pPr marL="0" indent="0">
              <a:buNone/>
              <a:defRPr sz="1200"/>
            </a:lvl1pPr>
          </a:lstStyle>
          <a:p>
            <a:pPr lvl="0"/>
            <a:r>
              <a:rPr lang="en-US"/>
              <a:t>Click to add text</a:t>
            </a:r>
            <a:endParaRPr lang="en-AU"/>
          </a:p>
        </p:txBody>
      </p:sp>
      <p:sp>
        <p:nvSpPr>
          <p:cNvPr id="30" name="Text Placeholder 24">
            <a:extLst>
              <a:ext uri="{FF2B5EF4-FFF2-40B4-BE49-F238E27FC236}">
                <a16:creationId xmlns:a16="http://schemas.microsoft.com/office/drawing/2014/main" id="{FBE1FB8F-03BC-40C6-1692-3F2EAC9635D8}"/>
              </a:ext>
            </a:extLst>
          </p:cNvPr>
          <p:cNvSpPr>
            <a:spLocks noGrp="1"/>
          </p:cNvSpPr>
          <p:nvPr>
            <p:ph type="body" sz="quarter" idx="16" hasCustomPrompt="1"/>
          </p:nvPr>
        </p:nvSpPr>
        <p:spPr>
          <a:xfrm>
            <a:off x="798252" y="3500871"/>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3124200" y="4436239"/>
            <a:ext cx="8239217" cy="679542"/>
          </a:xfrm>
        </p:spPr>
        <p:txBody>
          <a:bodyPr anchor="ctr"/>
          <a:lstStyle>
            <a:lvl1pPr marL="0" indent="0">
              <a:buNone/>
              <a:defRPr sz="1200"/>
            </a:lvl1pPr>
          </a:lstStyle>
          <a:p>
            <a:pPr lvl="0"/>
            <a:r>
              <a:rPr lang="en-US"/>
              <a:t>Click to add text</a:t>
            </a:r>
            <a:endParaRPr lang="en-AU"/>
          </a:p>
        </p:txBody>
      </p:sp>
      <p:sp>
        <p:nvSpPr>
          <p:cNvPr id="32" name="Text Placeholder 24">
            <a:extLst>
              <a:ext uri="{FF2B5EF4-FFF2-40B4-BE49-F238E27FC236}">
                <a16:creationId xmlns:a16="http://schemas.microsoft.com/office/drawing/2014/main" id="{60BA0FAD-A0CE-2A8B-9BB6-635A998ABE23}"/>
              </a:ext>
            </a:extLst>
          </p:cNvPr>
          <p:cNvSpPr>
            <a:spLocks noGrp="1"/>
          </p:cNvSpPr>
          <p:nvPr>
            <p:ph type="body" sz="quarter" idx="18" hasCustomPrompt="1"/>
          </p:nvPr>
        </p:nvSpPr>
        <p:spPr>
          <a:xfrm>
            <a:off x="798252" y="4436239"/>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3124200" y="5371605"/>
            <a:ext cx="8239217" cy="679542"/>
          </a:xfrm>
        </p:spPr>
        <p:txBody>
          <a:bodyPr anchor="ctr"/>
          <a:lstStyle>
            <a:lvl1pPr marL="0" indent="0">
              <a:buNone/>
              <a:defRPr sz="1200"/>
            </a:lvl1pPr>
          </a:lstStyle>
          <a:p>
            <a:pPr lvl="0"/>
            <a:r>
              <a:rPr lang="en-US"/>
              <a:t>Click to add text</a:t>
            </a:r>
            <a:endParaRPr lang="en-AU"/>
          </a:p>
        </p:txBody>
      </p:sp>
      <p:sp>
        <p:nvSpPr>
          <p:cNvPr id="34" name="Text Placeholder 24">
            <a:extLst>
              <a:ext uri="{FF2B5EF4-FFF2-40B4-BE49-F238E27FC236}">
                <a16:creationId xmlns:a16="http://schemas.microsoft.com/office/drawing/2014/main" id="{EF17BF5B-6D0E-C455-17BD-A315153D2C50}"/>
              </a:ext>
            </a:extLst>
          </p:cNvPr>
          <p:cNvSpPr>
            <a:spLocks noGrp="1"/>
          </p:cNvSpPr>
          <p:nvPr>
            <p:ph type="body" sz="quarter" idx="20" hasCustomPrompt="1"/>
          </p:nvPr>
        </p:nvSpPr>
        <p:spPr>
          <a:xfrm>
            <a:off x="798252" y="537160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Tree>
    <p:extLst>
      <p:ext uri="{BB962C8B-B14F-4D97-AF65-F5344CB8AC3E}">
        <p14:creationId xmlns:p14="http://schemas.microsoft.com/office/powerpoint/2010/main" val="14734558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xecutive Summary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730251" y="2500012"/>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730251" y="156464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730251" y="3435380"/>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730251" y="4370748"/>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730251" y="530611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816746" y="1828799"/>
            <a:ext cx="10618017" cy="489755"/>
          </a:xfrm>
        </p:spPr>
        <p:txBody>
          <a:bodyPr anchor="t"/>
          <a:lstStyle>
            <a:lvl1pPr marL="0" indent="0">
              <a:buNone/>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816746" y="2764166"/>
            <a:ext cx="10618017" cy="489755"/>
          </a:xfrm>
        </p:spPr>
        <p:txBody>
          <a:bodyPr anchor="t"/>
          <a:lstStyle>
            <a:lvl1pPr marL="0" indent="0">
              <a:buNone/>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816746" y="3699533"/>
            <a:ext cx="10618017" cy="489755"/>
          </a:xfrm>
        </p:spPr>
        <p:txBody>
          <a:bodyPr anchor="t"/>
          <a:lstStyle>
            <a:lvl1pPr marL="0" indent="0">
              <a:buNone/>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816746" y="4634900"/>
            <a:ext cx="10618017" cy="489755"/>
          </a:xfrm>
        </p:spPr>
        <p:txBody>
          <a:bodyPr anchor="t"/>
          <a:lstStyle>
            <a:lvl1pPr marL="0" indent="0">
              <a:buNone/>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816746" y="5570269"/>
            <a:ext cx="10618017" cy="489755"/>
          </a:xfrm>
        </p:spPr>
        <p:txBody>
          <a:bodyPr anchor="t"/>
          <a:lstStyle>
            <a:lvl1pPr marL="0" indent="0">
              <a:buNone/>
              <a:defRPr/>
            </a:lvl1pPr>
          </a:lstStyle>
          <a:p>
            <a:pPr lvl="0"/>
            <a:r>
              <a:rPr lang="en-US"/>
              <a:t>Click to add text</a:t>
            </a:r>
            <a:endParaRPr lang="en-AU"/>
          </a:p>
        </p:txBody>
      </p:sp>
      <p:sp>
        <p:nvSpPr>
          <p:cNvPr id="7" name="Rectangle 6">
            <a:extLst>
              <a:ext uri="{FF2B5EF4-FFF2-40B4-BE49-F238E27FC236}">
                <a16:creationId xmlns:a16="http://schemas.microsoft.com/office/drawing/2014/main" id="{FC848C3D-39A5-837E-C3F3-17B1E63F27C5}"/>
              </a:ext>
            </a:extLst>
          </p:cNvPr>
          <p:cNvSpPr/>
          <p:nvPr userDrawn="1"/>
        </p:nvSpPr>
        <p:spPr>
          <a:xfrm>
            <a:off x="730252" y="2500012"/>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a:extLst>
              <a:ext uri="{FF2B5EF4-FFF2-40B4-BE49-F238E27FC236}">
                <a16:creationId xmlns:a16="http://schemas.microsoft.com/office/drawing/2014/main" id="{9084BA4E-97FC-3F42-5B37-5862B1AB25EB}"/>
              </a:ext>
            </a:extLst>
          </p:cNvPr>
          <p:cNvSpPr/>
          <p:nvPr userDrawn="1"/>
        </p:nvSpPr>
        <p:spPr>
          <a:xfrm>
            <a:off x="730252" y="156464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BD983423-1203-CE0C-D676-C115B3692F0D}"/>
              </a:ext>
            </a:extLst>
          </p:cNvPr>
          <p:cNvSpPr/>
          <p:nvPr userDrawn="1"/>
        </p:nvSpPr>
        <p:spPr>
          <a:xfrm>
            <a:off x="730252" y="3435380"/>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a:extLst>
              <a:ext uri="{FF2B5EF4-FFF2-40B4-BE49-F238E27FC236}">
                <a16:creationId xmlns:a16="http://schemas.microsoft.com/office/drawing/2014/main" id="{1B9B238D-5B88-5177-CDF8-D2B1E8A720D9}"/>
              </a:ext>
            </a:extLst>
          </p:cNvPr>
          <p:cNvSpPr/>
          <p:nvPr userDrawn="1"/>
        </p:nvSpPr>
        <p:spPr>
          <a:xfrm>
            <a:off x="730252" y="4370748"/>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extLst>
              <a:ext uri="{FF2B5EF4-FFF2-40B4-BE49-F238E27FC236}">
                <a16:creationId xmlns:a16="http://schemas.microsoft.com/office/drawing/2014/main" id="{DE5A4921-9563-DED9-95D7-21EE6F66D8E7}"/>
              </a:ext>
            </a:extLst>
          </p:cNvPr>
          <p:cNvSpPr/>
          <p:nvPr userDrawn="1"/>
        </p:nvSpPr>
        <p:spPr>
          <a:xfrm>
            <a:off x="730252" y="530611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Text Placeholder 24">
            <a:extLst>
              <a:ext uri="{FF2B5EF4-FFF2-40B4-BE49-F238E27FC236}">
                <a16:creationId xmlns:a16="http://schemas.microsoft.com/office/drawing/2014/main" id="{2D801ED3-B890-EDCE-F5FF-BFE3DD803B8A}"/>
              </a:ext>
            </a:extLst>
          </p:cNvPr>
          <p:cNvSpPr>
            <a:spLocks noGrp="1"/>
          </p:cNvSpPr>
          <p:nvPr>
            <p:ph type="body" sz="quarter" idx="20" hasCustomPrompt="1"/>
          </p:nvPr>
        </p:nvSpPr>
        <p:spPr>
          <a:xfrm>
            <a:off x="816746" y="1615736"/>
            <a:ext cx="10618017" cy="235728"/>
          </a:xfrm>
        </p:spPr>
        <p:txBody>
          <a:bodyPr anchor="ctr"/>
          <a:lstStyle>
            <a:lvl1pPr marL="0" indent="0">
              <a:buNone/>
              <a:defRPr sz="1400" b="1"/>
            </a:lvl1pPr>
          </a:lstStyle>
          <a:p>
            <a:pPr lvl="0"/>
            <a:r>
              <a:rPr lang="en-US"/>
              <a:t>Click to add heading</a:t>
            </a:r>
            <a:endParaRPr lang="en-AU"/>
          </a:p>
        </p:txBody>
      </p:sp>
      <p:sp>
        <p:nvSpPr>
          <p:cNvPr id="20" name="Text Placeholder 24">
            <a:extLst>
              <a:ext uri="{FF2B5EF4-FFF2-40B4-BE49-F238E27FC236}">
                <a16:creationId xmlns:a16="http://schemas.microsoft.com/office/drawing/2014/main" id="{BE81258D-9858-E6C8-71E8-7BE63D3BD27D}"/>
              </a:ext>
            </a:extLst>
          </p:cNvPr>
          <p:cNvSpPr>
            <a:spLocks noGrp="1"/>
          </p:cNvSpPr>
          <p:nvPr>
            <p:ph type="body" sz="quarter" idx="21" hasCustomPrompt="1"/>
          </p:nvPr>
        </p:nvSpPr>
        <p:spPr>
          <a:xfrm>
            <a:off x="816746" y="2551104"/>
            <a:ext cx="10618017" cy="235728"/>
          </a:xfrm>
        </p:spPr>
        <p:txBody>
          <a:bodyPr anchor="ctr"/>
          <a:lstStyle>
            <a:lvl1pPr marL="0" indent="0">
              <a:buNone/>
              <a:defRPr sz="1400" b="1"/>
            </a:lvl1pPr>
          </a:lstStyle>
          <a:p>
            <a:pPr lvl="0"/>
            <a:r>
              <a:rPr lang="en-US"/>
              <a:t>Click to add heading</a:t>
            </a:r>
            <a:endParaRPr lang="en-AU"/>
          </a:p>
        </p:txBody>
      </p:sp>
      <p:sp>
        <p:nvSpPr>
          <p:cNvPr id="22" name="Text Placeholder 24">
            <a:extLst>
              <a:ext uri="{FF2B5EF4-FFF2-40B4-BE49-F238E27FC236}">
                <a16:creationId xmlns:a16="http://schemas.microsoft.com/office/drawing/2014/main" id="{A545BA7B-C8E2-A0D5-127F-CA0D08D919AB}"/>
              </a:ext>
            </a:extLst>
          </p:cNvPr>
          <p:cNvSpPr>
            <a:spLocks noGrp="1"/>
          </p:cNvSpPr>
          <p:nvPr>
            <p:ph type="body" sz="quarter" idx="22" hasCustomPrompt="1"/>
          </p:nvPr>
        </p:nvSpPr>
        <p:spPr>
          <a:xfrm>
            <a:off x="816746" y="3486472"/>
            <a:ext cx="10618017" cy="235728"/>
          </a:xfrm>
        </p:spPr>
        <p:txBody>
          <a:bodyPr anchor="ctr"/>
          <a:lstStyle>
            <a:lvl1pPr marL="0" indent="0">
              <a:buNone/>
              <a:defRPr sz="1400" b="1"/>
            </a:lvl1pPr>
          </a:lstStyle>
          <a:p>
            <a:pPr lvl="0"/>
            <a:r>
              <a:rPr lang="en-US"/>
              <a:t>Click to add heading</a:t>
            </a:r>
            <a:endParaRPr lang="en-AU"/>
          </a:p>
        </p:txBody>
      </p:sp>
      <p:sp>
        <p:nvSpPr>
          <p:cNvPr id="23" name="Text Placeholder 24">
            <a:extLst>
              <a:ext uri="{FF2B5EF4-FFF2-40B4-BE49-F238E27FC236}">
                <a16:creationId xmlns:a16="http://schemas.microsoft.com/office/drawing/2014/main" id="{37EA4CD2-E11B-2B2C-ECC6-B4E18E4FDAEB}"/>
              </a:ext>
            </a:extLst>
          </p:cNvPr>
          <p:cNvSpPr>
            <a:spLocks noGrp="1"/>
          </p:cNvSpPr>
          <p:nvPr>
            <p:ph type="body" sz="quarter" idx="23" hasCustomPrompt="1"/>
          </p:nvPr>
        </p:nvSpPr>
        <p:spPr>
          <a:xfrm>
            <a:off x="816746" y="4421840"/>
            <a:ext cx="10618017" cy="235728"/>
          </a:xfrm>
        </p:spPr>
        <p:txBody>
          <a:bodyPr anchor="ctr"/>
          <a:lstStyle>
            <a:lvl1pPr marL="0" indent="0">
              <a:buNone/>
              <a:defRPr sz="1400" b="1"/>
            </a:lvl1pPr>
          </a:lstStyle>
          <a:p>
            <a:pPr lvl="0"/>
            <a:r>
              <a:rPr lang="en-US"/>
              <a:t>Click to add heading</a:t>
            </a:r>
            <a:endParaRPr lang="en-AU"/>
          </a:p>
        </p:txBody>
      </p:sp>
      <p:sp>
        <p:nvSpPr>
          <p:cNvPr id="24" name="Text Placeholder 24">
            <a:extLst>
              <a:ext uri="{FF2B5EF4-FFF2-40B4-BE49-F238E27FC236}">
                <a16:creationId xmlns:a16="http://schemas.microsoft.com/office/drawing/2014/main" id="{BB9AF9DF-EB5D-5252-2403-40AE2AC1E43D}"/>
              </a:ext>
            </a:extLst>
          </p:cNvPr>
          <p:cNvSpPr>
            <a:spLocks noGrp="1"/>
          </p:cNvSpPr>
          <p:nvPr>
            <p:ph type="body" sz="quarter" idx="24" hasCustomPrompt="1"/>
          </p:nvPr>
        </p:nvSpPr>
        <p:spPr>
          <a:xfrm>
            <a:off x="816746" y="5357206"/>
            <a:ext cx="10618017" cy="235728"/>
          </a:xfrm>
        </p:spPr>
        <p:txBody>
          <a:bodyPr anchor="ctr"/>
          <a:lstStyle>
            <a:lvl1pPr marL="0" indent="0">
              <a:buNone/>
              <a:defRPr sz="1400" b="1"/>
            </a:lvl1pPr>
          </a:lstStyle>
          <a:p>
            <a:pPr lvl="0"/>
            <a:r>
              <a:rPr lang="en-US"/>
              <a:t>Click to add heading</a:t>
            </a:r>
            <a:endParaRPr lang="en-AU"/>
          </a:p>
        </p:txBody>
      </p:sp>
    </p:spTree>
    <p:extLst>
      <p:ext uri="{BB962C8B-B14F-4D97-AF65-F5344CB8AC3E}">
        <p14:creationId xmlns:p14="http://schemas.microsoft.com/office/powerpoint/2010/main" val="21644249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_1/4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2947386"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2947387"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0503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B3738DD-19C3-8661-B62F-551565041D8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BA6EC15-34FE-B1AB-FEAA-20EB66CAD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6" name="Straight Connector 5">
            <a:extLst>
              <a:ext uri="{FF2B5EF4-FFF2-40B4-BE49-F238E27FC236}">
                <a16:creationId xmlns:a16="http://schemas.microsoft.com/office/drawing/2014/main" id="{45B26D6A-AD0D-43ED-67AD-5EDBEAB7C686}"/>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BA0E38C7-FD0C-1B92-4415-DEDB5C673D3C}"/>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8" name="Footer Placeholder 16">
            <a:extLst>
              <a:ext uri="{FF2B5EF4-FFF2-40B4-BE49-F238E27FC236}">
                <a16:creationId xmlns:a16="http://schemas.microsoft.com/office/drawing/2014/main" id="{6185A7CD-66B3-88C8-1D64-A52CDBEC9A9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600"/>
              </a:spcBef>
              <a:defRPr sz="800" i="1">
                <a:solidFill>
                  <a:schemeClr val="tx1"/>
                </a:solidFill>
              </a:defRPr>
            </a:lvl1pPr>
          </a:lstStyle>
          <a:p>
            <a:endParaRPr lang="en-AU"/>
          </a:p>
        </p:txBody>
      </p:sp>
    </p:spTree>
    <p:extLst>
      <p:ext uri="{BB962C8B-B14F-4D97-AF65-F5344CB8AC3E}">
        <p14:creationId xmlns:p14="http://schemas.microsoft.com/office/powerpoint/2010/main" val="16405957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_1/4 image L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BA8B98A2-E1FD-80D9-7ED1-2431C1817C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976" r="5046"/>
          <a:stretch/>
        </p:blipFill>
        <p:spPr>
          <a:xfrm>
            <a:off x="-1" y="0"/>
            <a:ext cx="2947387" cy="6857999"/>
          </a:xfrm>
          <a:prstGeom prst="round1Rect">
            <a:avLst>
              <a:gd name="adj" fmla="val 4426"/>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483021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_1/3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4133849"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601988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_1/3 image LHS (pattern)">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8894539F-C9C2-4E5F-7864-42D128E2D6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38288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_1/3 + 2/3 content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682434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_1/3 + 2/3 content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EA1C3968-C462-B1CF-7206-4D69F1E857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52760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_1/3 + multi char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19606993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_1/3 + multi chart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D8342CA-0E01-C452-1D82-DC4CA4A04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24408315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_1/3 image RH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2231F146-FE40-AAF7-1E03-6BC18BE8A96C}"/>
              </a:ext>
            </a:extLst>
          </p:cNvPr>
          <p:cNvSpPr/>
          <p:nvPr userDrawn="1"/>
        </p:nvSpPr>
        <p:spPr>
          <a:xfrm flipH="1">
            <a:off x="8058152"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Picture Placeholder 19">
            <a:extLst>
              <a:ext uri="{FF2B5EF4-FFF2-40B4-BE49-F238E27FC236}">
                <a16:creationId xmlns:a16="http://schemas.microsoft.com/office/drawing/2014/main" id="{ABC3EB91-CF53-CE24-BB37-B0AD7C365D86}"/>
              </a:ext>
            </a:extLst>
          </p:cNvPr>
          <p:cNvSpPr>
            <a:spLocks noGrp="1"/>
          </p:cNvSpPr>
          <p:nvPr>
            <p:ph type="pic" sz="quarter" idx="13" hasCustomPrompt="1"/>
          </p:nvPr>
        </p:nvSpPr>
        <p:spPr>
          <a:xfrm>
            <a:off x="8058152" y="0"/>
            <a:ext cx="4133848" cy="6858000"/>
          </a:xfrm>
          <a:custGeom>
            <a:avLst/>
            <a:gdLst>
              <a:gd name="connsiteX0" fmla="*/ 245055 w 4133848"/>
              <a:gd name="connsiteY0" fmla="*/ 0 h 6858000"/>
              <a:gd name="connsiteX1" fmla="*/ 4133848 w 4133848"/>
              <a:gd name="connsiteY1" fmla="*/ 0 h 6858000"/>
              <a:gd name="connsiteX2" fmla="*/ 4133848 w 4133848"/>
              <a:gd name="connsiteY2" fmla="*/ 6335503 h 6858000"/>
              <a:gd name="connsiteX3" fmla="*/ 2711064 w 4133848"/>
              <a:gd name="connsiteY3" fmla="*/ 6335503 h 6858000"/>
              <a:gd name="connsiteX4" fmla="*/ 2624804 w 4133848"/>
              <a:gd name="connsiteY4" fmla="*/ 6421763 h 6858000"/>
              <a:gd name="connsiteX5" fmla="*/ 2624804 w 4133848"/>
              <a:gd name="connsiteY5" fmla="*/ 6580303 h 6858000"/>
              <a:gd name="connsiteX6" fmla="*/ 4133848 w 4133848"/>
              <a:gd name="connsiteY6" fmla="*/ 6580303 h 6858000"/>
              <a:gd name="connsiteX7" fmla="*/ 4133848 w 4133848"/>
              <a:gd name="connsiteY7" fmla="*/ 6858000 h 6858000"/>
              <a:gd name="connsiteX8" fmla="*/ 0 w 4133848"/>
              <a:gd name="connsiteY8" fmla="*/ 6858000 h 6858000"/>
              <a:gd name="connsiteX9" fmla="*/ 0 w 4133848"/>
              <a:gd name="connsiteY9" fmla="*/ 245055 h 6858000"/>
              <a:gd name="connsiteX10" fmla="*/ 245055 w 413384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848" h="6858000">
                <a:moveTo>
                  <a:pt x="245055" y="0"/>
                </a:moveTo>
                <a:lnTo>
                  <a:pt x="4133848" y="0"/>
                </a:lnTo>
                <a:lnTo>
                  <a:pt x="4133848" y="6335503"/>
                </a:lnTo>
                <a:lnTo>
                  <a:pt x="2711064" y="6335503"/>
                </a:lnTo>
                <a:cubicBezTo>
                  <a:pt x="2663424" y="6335503"/>
                  <a:pt x="2624804" y="6374123"/>
                  <a:pt x="2624804" y="6421763"/>
                </a:cubicBezTo>
                <a:lnTo>
                  <a:pt x="2624804" y="6580303"/>
                </a:lnTo>
                <a:lnTo>
                  <a:pt x="4133848" y="6580303"/>
                </a:lnTo>
                <a:lnTo>
                  <a:pt x="4133848" y="6858000"/>
                </a:lnTo>
                <a:lnTo>
                  <a:pt x="0" y="6858000"/>
                </a:lnTo>
                <a:lnTo>
                  <a:pt x="0" y="245055"/>
                </a:lnTo>
                <a:cubicBezTo>
                  <a:pt x="0" y="109715"/>
                  <a:pt x="109715" y="0"/>
                  <a:pt x="245055" y="0"/>
                </a:cubicBez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pPr marL="177800" lvl="0" indent="-177800"/>
            <a:r>
              <a:rPr lang="en-US"/>
              <a:t>Click to add image or leave solid </a:t>
            </a:r>
            <a:r>
              <a:rPr lang="en-US" err="1"/>
              <a:t>coloured</a:t>
            </a:r>
            <a:r>
              <a:rPr lang="en-US"/>
              <a:t> panel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5840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_1/3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9EECACD1-CFA5-0933-3744-41E5B0FDE9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flipH="1">
            <a:off x="8058152" y="0"/>
            <a:ext cx="4133848" cy="6858000"/>
          </a:xfrm>
          <a:prstGeom prst="round1Rect">
            <a:avLst>
              <a:gd name="adj" fmla="val 5714"/>
            </a:avLst>
          </a:prstGeom>
        </p:spPr>
      </p:pic>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2095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_1/2 image R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07110-37D9-AFE5-9FBA-00CDDC3FCED9}"/>
              </a:ext>
            </a:extLst>
          </p:cNvPr>
          <p:cNvSpPr/>
          <p:nvPr userDrawn="1"/>
        </p:nvSpPr>
        <p:spPr>
          <a:xfrm flipH="1">
            <a:off x="6095998"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9" name="Picture Placeholder 18">
            <a:extLst>
              <a:ext uri="{FF2B5EF4-FFF2-40B4-BE49-F238E27FC236}">
                <a16:creationId xmlns:a16="http://schemas.microsoft.com/office/drawing/2014/main" id="{BD0B871F-C7CD-C36A-8163-25D7DCF40BC9}"/>
              </a:ext>
            </a:extLst>
          </p:cNvPr>
          <p:cNvSpPr>
            <a:spLocks noGrp="1"/>
          </p:cNvSpPr>
          <p:nvPr>
            <p:ph type="pic" sz="quarter" idx="14" hasCustomPrompt="1"/>
          </p:nvPr>
        </p:nvSpPr>
        <p:spPr>
          <a:xfrm>
            <a:off x="6095998" y="0"/>
            <a:ext cx="6095797" cy="6858000"/>
          </a:xfrm>
          <a:custGeom>
            <a:avLst/>
            <a:gdLst>
              <a:gd name="connsiteX0" fmla="*/ 270297 w 6095797"/>
              <a:gd name="connsiteY0" fmla="*/ 0 h 6858000"/>
              <a:gd name="connsiteX1" fmla="*/ 6095797 w 6095797"/>
              <a:gd name="connsiteY1" fmla="*/ 0 h 6858000"/>
              <a:gd name="connsiteX2" fmla="*/ 6095797 w 6095797"/>
              <a:gd name="connsiteY2" fmla="*/ 6335503 h 6858000"/>
              <a:gd name="connsiteX3" fmla="*/ 4673218 w 6095797"/>
              <a:gd name="connsiteY3" fmla="*/ 6335503 h 6858000"/>
              <a:gd name="connsiteX4" fmla="*/ 4586958 w 6095797"/>
              <a:gd name="connsiteY4" fmla="*/ 6421763 h 6858000"/>
              <a:gd name="connsiteX5" fmla="*/ 4586958 w 6095797"/>
              <a:gd name="connsiteY5" fmla="*/ 6580303 h 6858000"/>
              <a:gd name="connsiteX6" fmla="*/ 6095797 w 6095797"/>
              <a:gd name="connsiteY6" fmla="*/ 6580303 h 6858000"/>
              <a:gd name="connsiteX7" fmla="*/ 6095797 w 6095797"/>
              <a:gd name="connsiteY7" fmla="*/ 6858000 h 6858000"/>
              <a:gd name="connsiteX8" fmla="*/ 0 w 6095797"/>
              <a:gd name="connsiteY8" fmla="*/ 6858000 h 6858000"/>
              <a:gd name="connsiteX9" fmla="*/ 0 w 6095797"/>
              <a:gd name="connsiteY9" fmla="*/ 270297 h 6858000"/>
              <a:gd name="connsiteX10" fmla="*/ 270297 w 609579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5797" h="6858000">
                <a:moveTo>
                  <a:pt x="270297" y="0"/>
                </a:moveTo>
                <a:lnTo>
                  <a:pt x="6095797" y="0"/>
                </a:lnTo>
                <a:lnTo>
                  <a:pt x="6095797" y="6335503"/>
                </a:lnTo>
                <a:lnTo>
                  <a:pt x="4673218" y="6335503"/>
                </a:lnTo>
                <a:cubicBezTo>
                  <a:pt x="4625578" y="6335503"/>
                  <a:pt x="4586958" y="6374123"/>
                  <a:pt x="4586958" y="6421763"/>
                </a:cubicBezTo>
                <a:lnTo>
                  <a:pt x="4586958" y="6580303"/>
                </a:lnTo>
                <a:lnTo>
                  <a:pt x="6095797" y="6580303"/>
                </a:lnTo>
                <a:lnTo>
                  <a:pt x="6095797" y="6858000"/>
                </a:lnTo>
                <a:lnTo>
                  <a:pt x="0" y="6858000"/>
                </a:lnTo>
                <a:lnTo>
                  <a:pt x="0" y="270297"/>
                </a:lnTo>
                <a:cubicBezTo>
                  <a:pt x="0" y="121016"/>
                  <a:pt x="121016" y="0"/>
                  <a:pt x="270297" y="0"/>
                </a:cubicBezTo>
                <a:close/>
              </a:path>
            </a:pathLst>
          </a:custGeom>
          <a:noFill/>
        </p:spPr>
        <p:txBody>
          <a:bodyPr vert="horz" wrap="square" lIns="72000" tIns="72000" rIns="72000" bIns="72000" rtlCol="0">
            <a:noAutofit/>
          </a:bodyPr>
          <a:lstStyle>
            <a:lvl1pPr marL="0" indent="0">
              <a:buNone/>
              <a:defRPr lang="en-AU" sz="1000" i="1" dirty="0" smtClean="0">
                <a:solidFill>
                  <a:schemeClr val="bg1"/>
                </a:solidFill>
              </a:defRPr>
            </a:lvl1pPr>
          </a:lstStyle>
          <a:p>
            <a:pPr marL="177800" lvl="0" indent="-177800"/>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222835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cutive Summary_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2969651" y="2500012"/>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2969651" y="156464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2969651" y="3435380"/>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2969651" y="4370748"/>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2969651" y="530611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4" name="Graphic 13">
            <a:extLst>
              <a:ext uri="{FF2B5EF4-FFF2-40B4-BE49-F238E27FC236}">
                <a16:creationId xmlns:a16="http://schemas.microsoft.com/office/drawing/2014/main" id="{2E364BB4-3BF7-B8A0-5904-5A22501F56B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40871" y="5306114"/>
            <a:ext cx="2135476" cy="810524"/>
          </a:xfrm>
          <a:prstGeom prst="rect">
            <a:avLst/>
          </a:prstGeom>
        </p:spPr>
      </p:pic>
      <p:pic>
        <p:nvPicPr>
          <p:cNvPr id="15" name="Graphic 14">
            <a:extLst>
              <a:ext uri="{FF2B5EF4-FFF2-40B4-BE49-F238E27FC236}">
                <a16:creationId xmlns:a16="http://schemas.microsoft.com/office/drawing/2014/main" id="{C27FDC14-62DF-17A3-8B00-CFE3736082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0871" y="1564644"/>
            <a:ext cx="2135476" cy="810524"/>
          </a:xfrm>
          <a:prstGeom prst="rect">
            <a:avLst/>
          </a:prstGeom>
        </p:spPr>
      </p:pic>
      <p:pic>
        <p:nvPicPr>
          <p:cNvPr id="17" name="Graphic 16">
            <a:extLst>
              <a:ext uri="{FF2B5EF4-FFF2-40B4-BE49-F238E27FC236}">
                <a16:creationId xmlns:a16="http://schemas.microsoft.com/office/drawing/2014/main" id="{9277AF55-98C9-5132-3B18-E9B28212E74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871" y="2500012"/>
            <a:ext cx="2135476" cy="810524"/>
          </a:xfrm>
          <a:prstGeom prst="rect">
            <a:avLst/>
          </a:prstGeom>
        </p:spPr>
      </p:pic>
      <p:pic>
        <p:nvPicPr>
          <p:cNvPr id="19" name="Graphic 18">
            <a:extLst>
              <a:ext uri="{FF2B5EF4-FFF2-40B4-BE49-F238E27FC236}">
                <a16:creationId xmlns:a16="http://schemas.microsoft.com/office/drawing/2014/main" id="{59E3E41E-CD24-1F07-BC5A-6B4B466D44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0871" y="3435380"/>
            <a:ext cx="2135476" cy="810524"/>
          </a:xfrm>
          <a:prstGeom prst="rect">
            <a:avLst/>
          </a:prstGeom>
        </p:spPr>
      </p:pic>
      <p:pic>
        <p:nvPicPr>
          <p:cNvPr id="21" name="Graphic 20">
            <a:extLst>
              <a:ext uri="{FF2B5EF4-FFF2-40B4-BE49-F238E27FC236}">
                <a16:creationId xmlns:a16="http://schemas.microsoft.com/office/drawing/2014/main" id="{A531487F-18DA-CB7D-D873-1CFDF256CFA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871" y="4370748"/>
            <a:ext cx="2135476" cy="810524"/>
          </a:xfrm>
          <a:prstGeom prst="rect">
            <a:avLst/>
          </a:prstGeom>
        </p:spPr>
      </p:pic>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3124200" y="1630135"/>
            <a:ext cx="8239217" cy="679542"/>
          </a:xfrm>
        </p:spPr>
        <p:txBody>
          <a:bodyPr anchor="ctr"/>
          <a:lstStyle>
            <a:lvl1pPr marL="0" indent="0">
              <a:buNone/>
              <a:defRPr sz="1200"/>
            </a:lvl1pPr>
          </a:lstStyle>
          <a:p>
            <a:pPr lvl="0"/>
            <a:r>
              <a:rPr lang="en-US"/>
              <a:t>Click to add text</a:t>
            </a:r>
            <a:endParaRPr lang="en-AU"/>
          </a:p>
        </p:txBody>
      </p:sp>
      <p:sp>
        <p:nvSpPr>
          <p:cNvPr id="26" name="Text Placeholder 24">
            <a:extLst>
              <a:ext uri="{FF2B5EF4-FFF2-40B4-BE49-F238E27FC236}">
                <a16:creationId xmlns:a16="http://schemas.microsoft.com/office/drawing/2014/main" id="{3715A778-3306-9753-2026-E20E3D958952}"/>
              </a:ext>
            </a:extLst>
          </p:cNvPr>
          <p:cNvSpPr>
            <a:spLocks noGrp="1"/>
          </p:cNvSpPr>
          <p:nvPr>
            <p:ph type="body" sz="quarter" idx="12" hasCustomPrompt="1"/>
          </p:nvPr>
        </p:nvSpPr>
        <p:spPr>
          <a:xfrm>
            <a:off x="798252" y="163013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3124200" y="2565503"/>
            <a:ext cx="8239217" cy="679542"/>
          </a:xfrm>
        </p:spPr>
        <p:txBody>
          <a:bodyPr anchor="ctr"/>
          <a:lstStyle>
            <a:lvl1pPr marL="0" indent="0">
              <a:buNone/>
              <a:defRPr sz="1200"/>
            </a:lvl1pPr>
          </a:lstStyle>
          <a:p>
            <a:pPr lvl="0"/>
            <a:r>
              <a:rPr lang="en-US"/>
              <a:t>Click to add text</a:t>
            </a:r>
            <a:endParaRPr lang="en-AU"/>
          </a:p>
        </p:txBody>
      </p:sp>
      <p:sp>
        <p:nvSpPr>
          <p:cNvPr id="28" name="Text Placeholder 24">
            <a:extLst>
              <a:ext uri="{FF2B5EF4-FFF2-40B4-BE49-F238E27FC236}">
                <a16:creationId xmlns:a16="http://schemas.microsoft.com/office/drawing/2014/main" id="{50FACA3F-447D-D033-7559-3612D95BCC8F}"/>
              </a:ext>
            </a:extLst>
          </p:cNvPr>
          <p:cNvSpPr>
            <a:spLocks noGrp="1"/>
          </p:cNvSpPr>
          <p:nvPr>
            <p:ph type="body" sz="quarter" idx="14" hasCustomPrompt="1"/>
          </p:nvPr>
        </p:nvSpPr>
        <p:spPr>
          <a:xfrm>
            <a:off x="798252" y="2565503"/>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3124200" y="3500871"/>
            <a:ext cx="8239217" cy="679542"/>
          </a:xfrm>
        </p:spPr>
        <p:txBody>
          <a:bodyPr anchor="ctr"/>
          <a:lstStyle>
            <a:lvl1pPr marL="0" indent="0">
              <a:buNone/>
              <a:defRPr sz="1200"/>
            </a:lvl1pPr>
          </a:lstStyle>
          <a:p>
            <a:pPr lvl="0"/>
            <a:r>
              <a:rPr lang="en-US"/>
              <a:t>Click to add text</a:t>
            </a:r>
            <a:endParaRPr lang="en-AU"/>
          </a:p>
        </p:txBody>
      </p:sp>
      <p:sp>
        <p:nvSpPr>
          <p:cNvPr id="30" name="Text Placeholder 24">
            <a:extLst>
              <a:ext uri="{FF2B5EF4-FFF2-40B4-BE49-F238E27FC236}">
                <a16:creationId xmlns:a16="http://schemas.microsoft.com/office/drawing/2014/main" id="{FBE1FB8F-03BC-40C6-1692-3F2EAC9635D8}"/>
              </a:ext>
            </a:extLst>
          </p:cNvPr>
          <p:cNvSpPr>
            <a:spLocks noGrp="1"/>
          </p:cNvSpPr>
          <p:nvPr>
            <p:ph type="body" sz="quarter" idx="16" hasCustomPrompt="1"/>
          </p:nvPr>
        </p:nvSpPr>
        <p:spPr>
          <a:xfrm>
            <a:off x="798252" y="3500871"/>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3124200" y="4436239"/>
            <a:ext cx="8239217" cy="679542"/>
          </a:xfrm>
        </p:spPr>
        <p:txBody>
          <a:bodyPr anchor="ctr"/>
          <a:lstStyle>
            <a:lvl1pPr marL="0" indent="0">
              <a:buNone/>
              <a:defRPr sz="1200"/>
            </a:lvl1pPr>
          </a:lstStyle>
          <a:p>
            <a:pPr lvl="0"/>
            <a:r>
              <a:rPr lang="en-US"/>
              <a:t>Click to add text</a:t>
            </a:r>
            <a:endParaRPr lang="en-AU"/>
          </a:p>
        </p:txBody>
      </p:sp>
      <p:sp>
        <p:nvSpPr>
          <p:cNvPr id="32" name="Text Placeholder 24">
            <a:extLst>
              <a:ext uri="{FF2B5EF4-FFF2-40B4-BE49-F238E27FC236}">
                <a16:creationId xmlns:a16="http://schemas.microsoft.com/office/drawing/2014/main" id="{60BA0FAD-A0CE-2A8B-9BB6-635A998ABE23}"/>
              </a:ext>
            </a:extLst>
          </p:cNvPr>
          <p:cNvSpPr>
            <a:spLocks noGrp="1"/>
          </p:cNvSpPr>
          <p:nvPr>
            <p:ph type="body" sz="quarter" idx="18" hasCustomPrompt="1"/>
          </p:nvPr>
        </p:nvSpPr>
        <p:spPr>
          <a:xfrm>
            <a:off x="798252" y="4436239"/>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3124200" y="5371605"/>
            <a:ext cx="8239217" cy="679542"/>
          </a:xfrm>
        </p:spPr>
        <p:txBody>
          <a:bodyPr anchor="ctr"/>
          <a:lstStyle>
            <a:lvl1pPr marL="0" indent="0">
              <a:buNone/>
              <a:defRPr sz="1200"/>
            </a:lvl1pPr>
          </a:lstStyle>
          <a:p>
            <a:pPr lvl="0"/>
            <a:r>
              <a:rPr lang="en-US"/>
              <a:t>Click to add text</a:t>
            </a:r>
            <a:endParaRPr lang="en-AU"/>
          </a:p>
        </p:txBody>
      </p:sp>
      <p:sp>
        <p:nvSpPr>
          <p:cNvPr id="34" name="Text Placeholder 24">
            <a:extLst>
              <a:ext uri="{FF2B5EF4-FFF2-40B4-BE49-F238E27FC236}">
                <a16:creationId xmlns:a16="http://schemas.microsoft.com/office/drawing/2014/main" id="{EF17BF5B-6D0E-C455-17BD-A315153D2C50}"/>
              </a:ext>
            </a:extLst>
          </p:cNvPr>
          <p:cNvSpPr>
            <a:spLocks noGrp="1"/>
          </p:cNvSpPr>
          <p:nvPr>
            <p:ph type="body" sz="quarter" idx="20" hasCustomPrompt="1"/>
          </p:nvPr>
        </p:nvSpPr>
        <p:spPr>
          <a:xfrm>
            <a:off x="798252" y="537160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Tree>
    <p:extLst>
      <p:ext uri="{BB962C8B-B14F-4D97-AF65-F5344CB8AC3E}">
        <p14:creationId xmlns:p14="http://schemas.microsoft.com/office/powerpoint/2010/main" val="35504126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_1/2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FFEA04F-B98B-81D6-6B98-ABC3F900A9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556" r="5556"/>
          <a:stretch>
            <a:fillRect/>
          </a:stretch>
        </p:blipFill>
        <p:spPr>
          <a:xfrm flipH="1">
            <a:off x="6095998" y="0"/>
            <a:ext cx="6095797" cy="6858000"/>
          </a:xfrm>
          <a:prstGeom prst="round1Rect">
            <a:avLst>
              <a:gd name="adj" fmla="val 4434"/>
            </a:avLst>
          </a:prstGeom>
        </p:spPr>
      </p:pic>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Tree>
    <p:extLst>
      <p:ext uri="{BB962C8B-B14F-4D97-AF65-F5344CB8AC3E}">
        <p14:creationId xmlns:p14="http://schemas.microsoft.com/office/powerpoint/2010/main" val="1726868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ntent_horizontal (patter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520F5-62AC-C608-D7AA-FBE478E33A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126" b="37062"/>
          <a:stretch/>
        </p:blipFill>
        <p:spPr>
          <a:xfrm>
            <a:off x="0" y="0"/>
            <a:ext cx="12192000" cy="1562100"/>
          </a:xfrm>
          <a:prstGeom prst="rect">
            <a:avLst/>
          </a:prstGeom>
        </p:spPr>
      </p:pic>
      <p:sp>
        <p:nvSpPr>
          <p:cNvPr id="2" name="Title 1">
            <a:extLst>
              <a:ext uri="{FF2B5EF4-FFF2-40B4-BE49-F238E27FC236}">
                <a16:creationId xmlns:a16="http://schemas.microsoft.com/office/drawing/2014/main" id="{9A58B0B4-F4A0-D1E9-0BB9-ECAD9A073B5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6" name="Straight Connector 5">
            <a:extLst>
              <a:ext uri="{FF2B5EF4-FFF2-40B4-BE49-F238E27FC236}">
                <a16:creationId xmlns:a16="http://schemas.microsoft.com/office/drawing/2014/main" id="{65A49222-6F72-C72A-1CE9-F56D1022F3EE}"/>
              </a:ext>
            </a:extLst>
          </p:cNvPr>
          <p:cNvCxnSpPr>
            <a:cxnSpLocks/>
          </p:cNvCxnSpPr>
          <p:nvPr userDrawn="1"/>
        </p:nvCxnSpPr>
        <p:spPr>
          <a:xfrm>
            <a:off x="752475" y="1247775"/>
            <a:ext cx="10682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4DABE9EF-E9EF-D234-35A3-08A85EF5D394}"/>
              </a:ext>
            </a:extLst>
          </p:cNvPr>
          <p:cNvSpPr>
            <a:spLocks noGrp="1"/>
          </p:cNvSpPr>
          <p:nvPr>
            <p:ph sz="quarter" idx="11" hasCustomPrompt="1"/>
          </p:nvPr>
        </p:nvSpPr>
        <p:spPr>
          <a:xfrm>
            <a:off x="746125" y="1695634"/>
            <a:ext cx="10688638" cy="4420589"/>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2">
            <a:extLst>
              <a:ext uri="{FF2B5EF4-FFF2-40B4-BE49-F238E27FC236}">
                <a16:creationId xmlns:a16="http://schemas.microsoft.com/office/drawing/2014/main" id="{83472078-77B3-18E3-E8FC-DB6FEA24DD4D}"/>
              </a:ext>
            </a:extLst>
          </p:cNvPr>
          <p:cNvSpPr>
            <a:spLocks noGrp="1"/>
          </p:cNvSpPr>
          <p:nvPr>
            <p:ph type="ftr" sz="quarter" idx="10"/>
          </p:nvPr>
        </p:nvSpPr>
        <p:spPr>
          <a:xfrm>
            <a:off x="752475" y="6232125"/>
            <a:ext cx="9856341" cy="462504"/>
          </a:xfrm>
        </p:spPr>
        <p:txBody>
          <a:bodyPr/>
          <a:lstStyle/>
          <a:p>
            <a:endParaRPr lang="en-AU"/>
          </a:p>
        </p:txBody>
      </p:sp>
    </p:spTree>
    <p:extLst>
      <p:ext uri="{BB962C8B-B14F-4D97-AF65-F5344CB8AC3E}">
        <p14:creationId xmlns:p14="http://schemas.microsoft.com/office/powerpoint/2010/main" val="19794446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hart_Full width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Text Placeholder 5">
            <a:extLst>
              <a:ext uri="{FF2B5EF4-FFF2-40B4-BE49-F238E27FC236}">
                <a16:creationId xmlns:a16="http://schemas.microsoft.com/office/drawing/2014/main" id="{665DF338-2709-E7CF-20DE-2F8C5A3B1301}"/>
              </a:ext>
            </a:extLst>
          </p:cNvPr>
          <p:cNvSpPr>
            <a:spLocks noGrp="1"/>
          </p:cNvSpPr>
          <p:nvPr>
            <p:ph type="body" sz="quarter" idx="12" hasCustomPrompt="1"/>
          </p:nvPr>
        </p:nvSpPr>
        <p:spPr>
          <a:xfrm>
            <a:off x="730250" y="1562100"/>
            <a:ext cx="107188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8" name="Content Placeholder 7">
            <a:extLst>
              <a:ext uri="{FF2B5EF4-FFF2-40B4-BE49-F238E27FC236}">
                <a16:creationId xmlns:a16="http://schemas.microsoft.com/office/drawing/2014/main" id="{41B6785F-6256-099F-6299-55A36002F164}"/>
              </a:ext>
            </a:extLst>
          </p:cNvPr>
          <p:cNvSpPr>
            <a:spLocks noGrp="1"/>
          </p:cNvSpPr>
          <p:nvPr>
            <p:ph sz="quarter" idx="13"/>
          </p:nvPr>
        </p:nvSpPr>
        <p:spPr>
          <a:xfrm>
            <a:off x="730250" y="2513013"/>
            <a:ext cx="10718800"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821013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hart_Full width_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AF99DD-E045-1E4A-28C9-9CDE504E0B92}"/>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Text Placeholder 5">
            <a:extLst>
              <a:ext uri="{FF2B5EF4-FFF2-40B4-BE49-F238E27FC236}">
                <a16:creationId xmlns:a16="http://schemas.microsoft.com/office/drawing/2014/main" id="{51A07BCB-E98E-9899-FB24-BB3B07FC5CBE}"/>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5" name="Text Placeholder 4">
            <a:extLst>
              <a:ext uri="{FF2B5EF4-FFF2-40B4-BE49-F238E27FC236}">
                <a16:creationId xmlns:a16="http://schemas.microsoft.com/office/drawing/2014/main" id="{66B1E8BA-B6DE-C3BF-0FB2-E949D2E2150E}"/>
              </a:ext>
            </a:extLst>
          </p:cNvPr>
          <p:cNvSpPr>
            <a:spLocks noGrp="1"/>
          </p:cNvSpPr>
          <p:nvPr>
            <p:ph type="body" sz="quarter" idx="14" hasCustomPrompt="1"/>
          </p:nvPr>
        </p:nvSpPr>
        <p:spPr>
          <a:xfrm>
            <a:off x="746125" y="1580224"/>
            <a:ext cx="10688400"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6CC0E703-0DD9-9040-D915-9FB886B2CEB4}"/>
              </a:ext>
            </a:extLst>
          </p:cNvPr>
          <p:cNvSpPr>
            <a:spLocks noGrp="1"/>
          </p:cNvSpPr>
          <p:nvPr>
            <p:ph type="body" sz="quarter" idx="13" hasCustomPrompt="1"/>
          </p:nvPr>
        </p:nvSpPr>
        <p:spPr>
          <a:xfrm>
            <a:off x="746125" y="4935984"/>
            <a:ext cx="10688400"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2" name="Footer Placeholder 2">
            <a:extLst>
              <a:ext uri="{FF2B5EF4-FFF2-40B4-BE49-F238E27FC236}">
                <a16:creationId xmlns:a16="http://schemas.microsoft.com/office/drawing/2014/main" id="{8CA017E2-6D2F-4B3D-06E8-C21B50C09D2A}"/>
              </a:ext>
            </a:extLst>
          </p:cNvPr>
          <p:cNvSpPr>
            <a:spLocks noGrp="1"/>
          </p:cNvSpPr>
          <p:nvPr>
            <p:ph type="ftr" sz="quarter" idx="10"/>
          </p:nvPr>
        </p:nvSpPr>
        <p:spPr>
          <a:xfrm>
            <a:off x="752475" y="6232125"/>
            <a:ext cx="9856341" cy="462504"/>
          </a:xfrm>
        </p:spPr>
        <p:txBody>
          <a:bodyPr/>
          <a:lstStyle/>
          <a:p>
            <a:endParaRPr lang="en-AU"/>
          </a:p>
        </p:txBody>
      </p:sp>
      <p:sp>
        <p:nvSpPr>
          <p:cNvPr id="13" name="Content Placeholder 13">
            <a:extLst>
              <a:ext uri="{FF2B5EF4-FFF2-40B4-BE49-F238E27FC236}">
                <a16:creationId xmlns:a16="http://schemas.microsoft.com/office/drawing/2014/main" id="{68946928-0E80-3A5E-B13E-C819E2529603}"/>
              </a:ext>
            </a:extLst>
          </p:cNvPr>
          <p:cNvSpPr>
            <a:spLocks noGrp="1"/>
          </p:cNvSpPr>
          <p:nvPr>
            <p:ph sz="quarter" idx="15" hasCustomPrompt="1"/>
          </p:nvPr>
        </p:nvSpPr>
        <p:spPr>
          <a:xfrm>
            <a:off x="746124" y="2043969"/>
            <a:ext cx="10688400"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15109944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hart_RH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6055994"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3" name="Title 1">
            <a:extLst>
              <a:ext uri="{FF2B5EF4-FFF2-40B4-BE49-F238E27FC236}">
                <a16:creationId xmlns:a16="http://schemas.microsoft.com/office/drawing/2014/main" id="{A8CB2F57-AD15-E476-FE68-DFE29652DB6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Content Placeholder 4">
            <a:extLst>
              <a:ext uri="{FF2B5EF4-FFF2-40B4-BE49-F238E27FC236}">
                <a16:creationId xmlns:a16="http://schemas.microsoft.com/office/drawing/2014/main" id="{7C81B068-EA43-E821-BFEB-BC411AB06C3A}"/>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2">
            <a:extLst>
              <a:ext uri="{FF2B5EF4-FFF2-40B4-BE49-F238E27FC236}">
                <a16:creationId xmlns:a16="http://schemas.microsoft.com/office/drawing/2014/main" id="{918BC48A-77C0-4F51-EB56-4C4CC47BE49B}"/>
              </a:ext>
            </a:extLst>
          </p:cNvPr>
          <p:cNvSpPr>
            <a:spLocks noGrp="1"/>
          </p:cNvSpPr>
          <p:nvPr>
            <p:ph type="ftr" sz="quarter" idx="10"/>
          </p:nvPr>
        </p:nvSpPr>
        <p:spPr>
          <a:xfrm>
            <a:off x="752475" y="6232125"/>
            <a:ext cx="9856341" cy="462504"/>
          </a:xfrm>
        </p:spPr>
        <p:txBody>
          <a:bodyPr/>
          <a:lstStyle/>
          <a:p>
            <a:endParaRPr lang="en-AU"/>
          </a:p>
        </p:txBody>
      </p:sp>
      <p:sp>
        <p:nvSpPr>
          <p:cNvPr id="12" name="Text Placeholder 4">
            <a:extLst>
              <a:ext uri="{FF2B5EF4-FFF2-40B4-BE49-F238E27FC236}">
                <a16:creationId xmlns:a16="http://schemas.microsoft.com/office/drawing/2014/main" id="{5DB2E8BF-7205-5CCB-5AC8-554C0F56956B}"/>
              </a:ext>
            </a:extLst>
          </p:cNvPr>
          <p:cNvSpPr>
            <a:spLocks noGrp="1"/>
          </p:cNvSpPr>
          <p:nvPr>
            <p:ph type="body" sz="quarter" idx="13" hasCustomPrompt="1"/>
          </p:nvPr>
        </p:nvSpPr>
        <p:spPr>
          <a:xfrm>
            <a:off x="6055993" y="5850384"/>
            <a:ext cx="5378531"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Content Placeholder 13">
            <a:extLst>
              <a:ext uri="{FF2B5EF4-FFF2-40B4-BE49-F238E27FC236}">
                <a16:creationId xmlns:a16="http://schemas.microsoft.com/office/drawing/2014/main" id="{7FF9EEE9-F38A-F10E-2124-5491E249AF46}"/>
              </a:ext>
            </a:extLst>
          </p:cNvPr>
          <p:cNvSpPr>
            <a:spLocks noGrp="1"/>
          </p:cNvSpPr>
          <p:nvPr>
            <p:ph sz="quarter" idx="14" hasCustomPrompt="1"/>
          </p:nvPr>
        </p:nvSpPr>
        <p:spPr>
          <a:xfrm>
            <a:off x="6056313"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1878093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rt_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846C7F-A89B-6C50-A173-2B7F942B593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Content Placeholder 4">
            <a:extLst>
              <a:ext uri="{FF2B5EF4-FFF2-40B4-BE49-F238E27FC236}">
                <a16:creationId xmlns:a16="http://schemas.microsoft.com/office/drawing/2014/main" id="{CE35D778-BBEE-35D9-A0AB-BC6F9D93E838}"/>
              </a:ext>
            </a:extLst>
          </p:cNvPr>
          <p:cNvSpPr>
            <a:spLocks noGrp="1"/>
          </p:cNvSpPr>
          <p:nvPr>
            <p:ph sz="quarter" idx="11" hasCustomPrompt="1"/>
          </p:nvPr>
        </p:nvSpPr>
        <p:spPr>
          <a:xfrm>
            <a:off x="6320849"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2">
            <a:extLst>
              <a:ext uri="{FF2B5EF4-FFF2-40B4-BE49-F238E27FC236}">
                <a16:creationId xmlns:a16="http://schemas.microsoft.com/office/drawing/2014/main" id="{77E78EF3-039F-658A-15D9-1AE4FA2DDC38}"/>
              </a:ext>
            </a:extLst>
          </p:cNvPr>
          <p:cNvSpPr>
            <a:spLocks noGrp="1"/>
          </p:cNvSpPr>
          <p:nvPr>
            <p:ph type="ftr" sz="quarter" idx="10"/>
          </p:nvPr>
        </p:nvSpPr>
        <p:spPr>
          <a:xfrm>
            <a:off x="752475" y="6232125"/>
            <a:ext cx="9856341" cy="462504"/>
          </a:xfrm>
        </p:spPr>
        <p:txBody>
          <a:bodyPr/>
          <a:lstStyle/>
          <a:p>
            <a:endParaRPr lang="en-AU"/>
          </a:p>
        </p:txBody>
      </p:sp>
      <p:sp>
        <p:nvSpPr>
          <p:cNvPr id="9" name="Text Placeholder 4">
            <a:extLst>
              <a:ext uri="{FF2B5EF4-FFF2-40B4-BE49-F238E27FC236}">
                <a16:creationId xmlns:a16="http://schemas.microsoft.com/office/drawing/2014/main" id="{5EDE8F64-80CF-A77C-1F96-D4CE93E20208}"/>
              </a:ext>
            </a:extLst>
          </p:cNvPr>
          <p:cNvSpPr>
            <a:spLocks noGrp="1"/>
          </p:cNvSpPr>
          <p:nvPr>
            <p:ph type="body" sz="quarter" idx="3" hasCustomPrompt="1"/>
          </p:nvPr>
        </p:nvSpPr>
        <p:spPr>
          <a:xfrm>
            <a:off x="746125"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5" name="Text Placeholder 4">
            <a:extLst>
              <a:ext uri="{FF2B5EF4-FFF2-40B4-BE49-F238E27FC236}">
                <a16:creationId xmlns:a16="http://schemas.microsoft.com/office/drawing/2014/main" id="{A97C1A83-F79D-7182-E9AB-F92DF7DAD2EE}"/>
              </a:ext>
            </a:extLst>
          </p:cNvPr>
          <p:cNvSpPr>
            <a:spLocks noGrp="1"/>
          </p:cNvSpPr>
          <p:nvPr>
            <p:ph type="body" sz="quarter" idx="13" hasCustomPrompt="1"/>
          </p:nvPr>
        </p:nvSpPr>
        <p:spPr>
          <a:xfrm>
            <a:off x="746125" y="5850384"/>
            <a:ext cx="5393055"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Content Placeholder 13">
            <a:extLst>
              <a:ext uri="{FF2B5EF4-FFF2-40B4-BE49-F238E27FC236}">
                <a16:creationId xmlns:a16="http://schemas.microsoft.com/office/drawing/2014/main" id="{B4D31A1F-E865-9CFD-92E9-7EB703289212}"/>
              </a:ext>
            </a:extLst>
          </p:cNvPr>
          <p:cNvSpPr>
            <a:spLocks noGrp="1"/>
          </p:cNvSpPr>
          <p:nvPr>
            <p:ph sz="quarter" idx="14" hasCustomPrompt="1"/>
          </p:nvPr>
        </p:nvSpPr>
        <p:spPr>
          <a:xfrm>
            <a:off x="746125"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37465850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hart x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98FA88-49EF-4DFF-F42D-E697B9A004DA}"/>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Text Placeholder 4">
            <a:extLst>
              <a:ext uri="{FF2B5EF4-FFF2-40B4-BE49-F238E27FC236}">
                <a16:creationId xmlns:a16="http://schemas.microsoft.com/office/drawing/2014/main" id="{71600767-BDB6-35C8-190C-C763A9AAA633}"/>
              </a:ext>
            </a:extLst>
          </p:cNvPr>
          <p:cNvSpPr>
            <a:spLocks noGrp="1"/>
          </p:cNvSpPr>
          <p:nvPr>
            <p:ph type="body" sz="quarter" idx="15" hasCustomPrompt="1"/>
          </p:nvPr>
        </p:nvSpPr>
        <p:spPr>
          <a:xfrm>
            <a:off x="746125"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ECC0D015-2CCC-2521-535C-05E931F22879}"/>
              </a:ext>
            </a:extLst>
          </p:cNvPr>
          <p:cNvSpPr>
            <a:spLocks noGrp="1"/>
          </p:cNvSpPr>
          <p:nvPr>
            <p:ph type="body" sz="quarter" idx="17" hasCustomPrompt="1"/>
          </p:nvPr>
        </p:nvSpPr>
        <p:spPr>
          <a:xfrm>
            <a:off x="746125"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Text Placeholder 5">
            <a:extLst>
              <a:ext uri="{FF2B5EF4-FFF2-40B4-BE49-F238E27FC236}">
                <a16:creationId xmlns:a16="http://schemas.microsoft.com/office/drawing/2014/main" id="{2E081928-84CD-08A7-4718-C71629322A1C}"/>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17" name="Footer Placeholder 2">
            <a:extLst>
              <a:ext uri="{FF2B5EF4-FFF2-40B4-BE49-F238E27FC236}">
                <a16:creationId xmlns:a16="http://schemas.microsoft.com/office/drawing/2014/main" id="{81E46EB9-8AA3-056C-7A50-9E0B1DE64480}"/>
              </a:ext>
            </a:extLst>
          </p:cNvPr>
          <p:cNvSpPr>
            <a:spLocks noGrp="1"/>
          </p:cNvSpPr>
          <p:nvPr>
            <p:ph type="ftr" sz="quarter" idx="10"/>
          </p:nvPr>
        </p:nvSpPr>
        <p:spPr>
          <a:xfrm>
            <a:off x="752475" y="6232125"/>
            <a:ext cx="9856341" cy="462504"/>
          </a:xfrm>
        </p:spPr>
        <p:txBody>
          <a:bodyPr/>
          <a:lstStyle/>
          <a:p>
            <a:endParaRPr lang="en-AU"/>
          </a:p>
        </p:txBody>
      </p:sp>
      <p:sp>
        <p:nvSpPr>
          <p:cNvPr id="18" name="Text Placeholder 4">
            <a:extLst>
              <a:ext uri="{FF2B5EF4-FFF2-40B4-BE49-F238E27FC236}">
                <a16:creationId xmlns:a16="http://schemas.microsoft.com/office/drawing/2014/main" id="{0339E34B-B5E5-E8FF-C992-818286BD3500}"/>
              </a:ext>
            </a:extLst>
          </p:cNvPr>
          <p:cNvSpPr>
            <a:spLocks noGrp="1"/>
          </p:cNvSpPr>
          <p:nvPr>
            <p:ph type="body" sz="quarter" idx="18" hasCustomPrompt="1"/>
          </p:nvPr>
        </p:nvSpPr>
        <p:spPr>
          <a:xfrm>
            <a:off x="6135519"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9" name="Text Placeholder 4">
            <a:extLst>
              <a:ext uri="{FF2B5EF4-FFF2-40B4-BE49-F238E27FC236}">
                <a16:creationId xmlns:a16="http://schemas.microsoft.com/office/drawing/2014/main" id="{B0F1C0AD-F339-7BF4-FF54-88B0A509E709}"/>
              </a:ext>
            </a:extLst>
          </p:cNvPr>
          <p:cNvSpPr>
            <a:spLocks noGrp="1"/>
          </p:cNvSpPr>
          <p:nvPr>
            <p:ph type="body" sz="quarter" idx="19" hasCustomPrompt="1"/>
          </p:nvPr>
        </p:nvSpPr>
        <p:spPr>
          <a:xfrm>
            <a:off x="6135519"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20" name="Content Placeholder 13">
            <a:extLst>
              <a:ext uri="{FF2B5EF4-FFF2-40B4-BE49-F238E27FC236}">
                <a16:creationId xmlns:a16="http://schemas.microsoft.com/office/drawing/2014/main" id="{88955DFF-9211-9400-1CA4-62A8965B10C8}"/>
              </a:ext>
            </a:extLst>
          </p:cNvPr>
          <p:cNvSpPr>
            <a:spLocks noGrp="1"/>
          </p:cNvSpPr>
          <p:nvPr>
            <p:ph sz="quarter" idx="20" hasCustomPrompt="1"/>
          </p:nvPr>
        </p:nvSpPr>
        <p:spPr>
          <a:xfrm>
            <a:off x="746124" y="2043969"/>
            <a:ext cx="5299244" cy="2794318"/>
          </a:xfrm>
        </p:spPr>
        <p:txBody>
          <a:bodyPr/>
          <a:lstStyle>
            <a:lvl1pPr marL="0" indent="0">
              <a:buNone/>
              <a:defRPr/>
            </a:lvl1pPr>
          </a:lstStyle>
          <a:p>
            <a:pPr lvl="0"/>
            <a:r>
              <a:rPr lang="en-US"/>
              <a:t>Click to add content</a:t>
            </a:r>
            <a:endParaRPr lang="en-AU"/>
          </a:p>
        </p:txBody>
      </p:sp>
      <p:sp>
        <p:nvSpPr>
          <p:cNvPr id="21" name="Content Placeholder 13">
            <a:extLst>
              <a:ext uri="{FF2B5EF4-FFF2-40B4-BE49-F238E27FC236}">
                <a16:creationId xmlns:a16="http://schemas.microsoft.com/office/drawing/2014/main" id="{44359EA3-7335-4783-E8BC-65E0E0B68753}"/>
              </a:ext>
            </a:extLst>
          </p:cNvPr>
          <p:cNvSpPr>
            <a:spLocks noGrp="1"/>
          </p:cNvSpPr>
          <p:nvPr>
            <p:ph sz="quarter" idx="21" hasCustomPrompt="1"/>
          </p:nvPr>
        </p:nvSpPr>
        <p:spPr>
          <a:xfrm>
            <a:off x="6135519" y="2043969"/>
            <a:ext cx="5299244"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25920260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Quote_Key message">
    <p:spTree>
      <p:nvGrpSpPr>
        <p:cNvPr id="1" name=""/>
        <p:cNvGrpSpPr/>
        <p:nvPr/>
      </p:nvGrpSpPr>
      <p:grpSpPr>
        <a:xfrm>
          <a:off x="0" y="0"/>
          <a:ext cx="0" cy="0"/>
          <a:chOff x="0" y="0"/>
          <a:chExt cx="0" cy="0"/>
        </a:xfrm>
      </p:grpSpPr>
      <p:sp>
        <p:nvSpPr>
          <p:cNvPr id="19" name="Rectangle: Single Corner Rounded 18">
            <a:extLst>
              <a:ext uri="{FF2B5EF4-FFF2-40B4-BE49-F238E27FC236}">
                <a16:creationId xmlns:a16="http://schemas.microsoft.com/office/drawing/2014/main" id="{1870412C-87FB-477F-0639-4376882CBD4D}"/>
              </a:ext>
            </a:extLst>
          </p:cNvPr>
          <p:cNvSpPr/>
          <p:nvPr userDrawn="1"/>
        </p:nvSpPr>
        <p:spPr>
          <a:xfrm>
            <a:off x="0"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1D477710-B94B-A952-2082-B41C201568D4}"/>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Rectangle: Single Corner Rounded 3">
            <a:extLst>
              <a:ext uri="{FF2B5EF4-FFF2-40B4-BE49-F238E27FC236}">
                <a16:creationId xmlns:a16="http://schemas.microsoft.com/office/drawing/2014/main" id="{55A4ED66-F65E-E028-02D5-33AF6D0B448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6261500" y="2184400"/>
            <a:ext cx="5187550" cy="736848"/>
          </a:xfrm>
        </p:spPr>
        <p:txBody>
          <a:bodyPr anchor="t"/>
          <a:lstStyle>
            <a:lvl1pPr>
              <a:defRPr sz="2400" b="0" i="1" cap="none" baseline="0">
                <a:solidFill>
                  <a:schemeClr val="tx1"/>
                </a:solidFill>
              </a:defRPr>
            </a:lvl1pPr>
          </a:lstStyle>
          <a:p>
            <a:r>
              <a:rPr lang="en-US"/>
              <a:t>Click to add quote or key statement</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6261499" y="6232125"/>
            <a:ext cx="4355854"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5" name="Content Placeholder 13">
            <a:extLst>
              <a:ext uri="{FF2B5EF4-FFF2-40B4-BE49-F238E27FC236}">
                <a16:creationId xmlns:a16="http://schemas.microsoft.com/office/drawing/2014/main" id="{E72F4D7B-D927-30C3-B2BD-E227F2E4E7F0}"/>
              </a:ext>
            </a:extLst>
          </p:cNvPr>
          <p:cNvSpPr>
            <a:spLocks noGrp="1"/>
          </p:cNvSpPr>
          <p:nvPr>
            <p:ph sz="quarter" idx="21" hasCustomPrompt="1"/>
          </p:nvPr>
        </p:nvSpPr>
        <p:spPr>
          <a:xfrm>
            <a:off x="6261499" y="3029597"/>
            <a:ext cx="5173264" cy="2794318"/>
          </a:xfrm>
        </p:spPr>
        <p:txBody>
          <a:bodyPr/>
          <a:lstStyle>
            <a:lvl1pPr marL="0" indent="0">
              <a:buNone/>
              <a:defRPr/>
            </a:lvl1pPr>
          </a:lstStyle>
          <a:p>
            <a:pPr lvl="0"/>
            <a:r>
              <a:rPr lang="en-US"/>
              <a:t>Click to add content</a:t>
            </a:r>
            <a:endParaRPr lang="en-AU"/>
          </a:p>
        </p:txBody>
      </p:sp>
      <p:sp>
        <p:nvSpPr>
          <p:cNvPr id="23" name="Text Placeholder 22">
            <a:extLst>
              <a:ext uri="{FF2B5EF4-FFF2-40B4-BE49-F238E27FC236}">
                <a16:creationId xmlns:a16="http://schemas.microsoft.com/office/drawing/2014/main" id="{6BC49145-6C7B-6457-6D03-20138DAF1741}"/>
              </a:ext>
            </a:extLst>
          </p:cNvPr>
          <p:cNvSpPr>
            <a:spLocks noGrp="1"/>
          </p:cNvSpPr>
          <p:nvPr>
            <p:ph type="body" sz="quarter" idx="14" hasCustomPrompt="1"/>
          </p:nvPr>
        </p:nvSpPr>
        <p:spPr>
          <a:xfrm>
            <a:off x="730250" y="2184400"/>
            <a:ext cx="5040313" cy="674688"/>
          </a:xfrm>
        </p:spPr>
        <p:txBody>
          <a:bodyPr anchor="t"/>
          <a:lstStyle>
            <a:lvl1pPr marL="0" indent="0">
              <a:buNone/>
              <a:defRPr sz="2400" i="1">
                <a:solidFill>
                  <a:schemeClr val="bg1"/>
                </a:solidFill>
              </a:defRPr>
            </a:lvl1pPr>
          </a:lstStyle>
          <a:p>
            <a:pPr lvl="0"/>
            <a:r>
              <a:rPr lang="en-US"/>
              <a:t>Click to add text</a:t>
            </a:r>
            <a:endParaRPr lang="en-AU"/>
          </a:p>
        </p:txBody>
      </p:sp>
      <p:sp>
        <p:nvSpPr>
          <p:cNvPr id="16" name="Picture Placeholder 15">
            <a:extLst>
              <a:ext uri="{FF2B5EF4-FFF2-40B4-BE49-F238E27FC236}">
                <a16:creationId xmlns:a16="http://schemas.microsoft.com/office/drawing/2014/main" id="{3E8710DF-B29D-69B9-6134-12BD2F32F3FD}"/>
              </a:ext>
            </a:extLst>
          </p:cNvPr>
          <p:cNvSpPr>
            <a:spLocks noGrp="1"/>
          </p:cNvSpPr>
          <p:nvPr>
            <p:ph type="pic" sz="quarter" idx="13" hasCustomPrompt="1"/>
          </p:nvPr>
        </p:nvSpPr>
        <p:spPr>
          <a:xfrm>
            <a:off x="0" y="0"/>
            <a:ext cx="6096000" cy="6858000"/>
          </a:xfrm>
          <a:custGeom>
            <a:avLst/>
            <a:gdLst>
              <a:gd name="connsiteX0" fmla="*/ 0 w 6096000"/>
              <a:gd name="connsiteY0" fmla="*/ 0 h 6671388"/>
              <a:gd name="connsiteX1" fmla="*/ 5151245 w 6096000"/>
              <a:gd name="connsiteY1" fmla="*/ 0 h 6671388"/>
              <a:gd name="connsiteX2" fmla="*/ 5840760 w 6096000"/>
              <a:gd name="connsiteY2" fmla="*/ 0 h 6671388"/>
              <a:gd name="connsiteX3" fmla="*/ 6096000 w 6096000"/>
              <a:gd name="connsiteY3" fmla="*/ 255240 h 6671388"/>
              <a:gd name="connsiteX4" fmla="*/ 6096000 w 6096000"/>
              <a:gd name="connsiteY4" fmla="*/ 6670675 h 6671388"/>
              <a:gd name="connsiteX5" fmla="*/ 5376353 w 6096000"/>
              <a:gd name="connsiteY5" fmla="*/ 6670675 h 6671388"/>
              <a:gd name="connsiteX6" fmla="*/ 5376353 w 6096000"/>
              <a:gd name="connsiteY6" fmla="*/ 6671388 h 6671388"/>
              <a:gd name="connsiteX7" fmla="*/ 0 w 6096000"/>
              <a:gd name="connsiteY7" fmla="*/ 6671388 h 6671388"/>
              <a:gd name="connsiteX8" fmla="*/ 0 w 6096000"/>
              <a:gd name="connsiteY8" fmla="*/ 6670675 h 66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671388">
                <a:moveTo>
                  <a:pt x="0" y="0"/>
                </a:moveTo>
                <a:lnTo>
                  <a:pt x="5151245" y="0"/>
                </a:lnTo>
                <a:lnTo>
                  <a:pt x="5840760" y="0"/>
                </a:lnTo>
                <a:cubicBezTo>
                  <a:pt x="5981725" y="0"/>
                  <a:pt x="6096000" y="114275"/>
                  <a:pt x="6096000" y="255240"/>
                </a:cubicBezTo>
                <a:lnTo>
                  <a:pt x="6096000" y="6670675"/>
                </a:lnTo>
                <a:lnTo>
                  <a:pt x="5376353" y="6670675"/>
                </a:lnTo>
                <a:lnTo>
                  <a:pt x="5376353" y="6671388"/>
                </a:lnTo>
                <a:lnTo>
                  <a:pt x="0" y="6671388"/>
                </a:lnTo>
                <a:lnTo>
                  <a:pt x="0" y="6670675"/>
                </a:ln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40620215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About Us_map">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422315E4-9F11-0B8A-9DB5-115AB23147B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Single Corner Rounded 19">
            <a:extLst>
              <a:ext uri="{FF2B5EF4-FFF2-40B4-BE49-F238E27FC236}">
                <a16:creationId xmlns:a16="http://schemas.microsoft.com/office/drawing/2014/main" id="{400D75EE-022D-1296-2F32-7C831FC8A267}"/>
              </a:ext>
            </a:extLst>
          </p:cNvPr>
          <p:cNvSpPr/>
          <p:nvPr userDrawn="1"/>
        </p:nvSpPr>
        <p:spPr>
          <a:xfrm>
            <a:off x="0" y="0"/>
            <a:ext cx="4133848"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2" name="TextBox 11">
            <a:extLst>
              <a:ext uri="{FF2B5EF4-FFF2-40B4-BE49-F238E27FC236}">
                <a16:creationId xmlns:a16="http://schemas.microsoft.com/office/drawing/2014/main" id="{820349DD-F72E-7045-21F6-9DAA14967073}"/>
              </a:ext>
            </a:extLst>
          </p:cNvPr>
          <p:cNvSpPr txBox="1"/>
          <p:nvPr userDrawn="1"/>
        </p:nvSpPr>
        <p:spPr>
          <a:xfrm>
            <a:off x="730250" y="1561157"/>
            <a:ext cx="2865206" cy="3539430"/>
          </a:xfrm>
          <a:prstGeom prst="rect">
            <a:avLst/>
          </a:prstGeom>
          <a:noFill/>
        </p:spPr>
        <p:txBody>
          <a:bodyPr wrap="square" rtlCol="0">
            <a:spAutoFit/>
          </a:bodyPr>
          <a:lstStyle/>
          <a:p>
            <a:pPr>
              <a:spcBef>
                <a:spcPts val="600"/>
              </a:spcBef>
            </a:pPr>
            <a:r>
              <a:rPr lang="en-US" sz="1200" b="1">
                <a:solidFill>
                  <a:schemeClr val="bg1"/>
                </a:solidFill>
              </a:rPr>
              <a:t>ABOUT US</a:t>
            </a:r>
          </a:p>
          <a:p>
            <a:pPr>
              <a:spcBef>
                <a:spcPts val="600"/>
              </a:spcBef>
            </a:pPr>
            <a:r>
              <a:rPr lang="en-US" sz="1200" err="1">
                <a:solidFill>
                  <a:schemeClr val="bg1"/>
                </a:solidFill>
              </a:rPr>
              <a:t>CoreData</a:t>
            </a:r>
            <a:r>
              <a:rPr lang="en-US" sz="1200">
                <a:solidFill>
                  <a:schemeClr val="bg1"/>
                </a:solidFill>
              </a:rPr>
              <a:t> is a global specialist research and insights consultancy.</a:t>
            </a:r>
          </a:p>
          <a:p>
            <a:pPr>
              <a:spcBef>
                <a:spcPts val="600"/>
              </a:spcBef>
            </a:pPr>
            <a:r>
              <a:rPr lang="en-US" sz="1200" err="1">
                <a:solidFill>
                  <a:schemeClr val="bg1"/>
                </a:solidFill>
              </a:rPr>
              <a:t>CoreData</a:t>
            </a:r>
            <a:r>
              <a:rPr lang="en-US" sz="1200">
                <a:solidFill>
                  <a:schemeClr val="bg1"/>
                </a:solidFill>
              </a:rPr>
              <a:t> uses bespoke and syndicated research to uncover strategic insights that can be implemented in your organisation, not just a glossy board report summary. </a:t>
            </a:r>
          </a:p>
          <a:p>
            <a:pPr>
              <a:spcBef>
                <a:spcPts val="600"/>
              </a:spcBef>
            </a:pPr>
            <a:r>
              <a:rPr lang="en-US" sz="1200">
                <a:solidFill>
                  <a:schemeClr val="bg1"/>
                </a:solidFill>
              </a:rPr>
              <a:t>We pride ourselves on our ability to build trusted relationships with clients so that we truly understand their needs and can tailor our solutions. Our team is a complimentary blend of experienced research, financial services, marketing and media professionals. Together, our combined industry and primary research experience brings perspective to  consumer needs, attitudes and </a:t>
            </a:r>
            <a:r>
              <a:rPr lang="en-US" sz="1200" err="1">
                <a:solidFill>
                  <a:schemeClr val="bg1"/>
                </a:solidFill>
              </a:rPr>
              <a:t>behaviours</a:t>
            </a:r>
            <a:r>
              <a:rPr lang="en-US" sz="1200">
                <a:solidFill>
                  <a:schemeClr val="bg1"/>
                </a:solidFill>
              </a:rPr>
              <a:t>.</a:t>
            </a:r>
          </a:p>
        </p:txBody>
      </p:sp>
      <p:sp>
        <p:nvSpPr>
          <p:cNvPr id="16" name="Footer Placeholder 2">
            <a:extLst>
              <a:ext uri="{FF2B5EF4-FFF2-40B4-BE49-F238E27FC236}">
                <a16:creationId xmlns:a16="http://schemas.microsoft.com/office/drawing/2014/main" id="{C83F31B4-6FC9-0E2E-FDF6-1635EF05EE27}"/>
              </a:ext>
            </a:extLst>
          </p:cNvPr>
          <p:cNvSpPr>
            <a:spLocks noGrp="1"/>
          </p:cNvSpPr>
          <p:nvPr>
            <p:ph type="ftr" sz="quarter" idx="10"/>
          </p:nvPr>
        </p:nvSpPr>
        <p:spPr>
          <a:xfrm>
            <a:off x="4331962" y="6232125"/>
            <a:ext cx="6285391" cy="462504"/>
          </a:xfrm>
        </p:spPr>
        <p:txBody>
          <a:bodyPr/>
          <a:lstStyle/>
          <a:p>
            <a:endParaRPr lang="en-AU"/>
          </a:p>
        </p:txBody>
      </p:sp>
      <p:sp>
        <p:nvSpPr>
          <p:cNvPr id="19" name="Title 1">
            <a:extLst>
              <a:ext uri="{FF2B5EF4-FFF2-40B4-BE49-F238E27FC236}">
                <a16:creationId xmlns:a16="http://schemas.microsoft.com/office/drawing/2014/main" id="{E9522006-79C4-5525-25F0-8A125F8B18D5}"/>
              </a:ext>
            </a:extLst>
          </p:cNvPr>
          <p:cNvSpPr>
            <a:spLocks noGrp="1"/>
          </p:cNvSpPr>
          <p:nvPr>
            <p:ph type="title" hasCustomPrompt="1"/>
          </p:nvPr>
        </p:nvSpPr>
        <p:spPr>
          <a:xfrm>
            <a:off x="4332303" y="443883"/>
            <a:ext cx="7102459" cy="736848"/>
          </a:xfrm>
        </p:spPr>
        <p:txBody>
          <a:bodyPr/>
          <a:lstStyle/>
          <a:p>
            <a:r>
              <a:rPr lang="en-US" sz="2800" b="1">
                <a:solidFill>
                  <a:schemeClr val="accent1"/>
                </a:solidFill>
                <a:latin typeface="+mj-lt"/>
              </a:rPr>
              <a:t>GLOBAL</a:t>
            </a:r>
            <a:r>
              <a:rPr lang="en-US" sz="2800" b="1" baseline="0">
                <a:solidFill>
                  <a:schemeClr val="accent1"/>
                </a:solidFill>
                <a:latin typeface="+mj-lt"/>
              </a:rPr>
              <a:t> PRESENCE, LOCAL FOCUS</a:t>
            </a:r>
            <a:endParaRPr lang="en-AU"/>
          </a:p>
        </p:txBody>
      </p:sp>
      <p:cxnSp>
        <p:nvCxnSpPr>
          <p:cNvPr id="21" name="Straight Connector 20">
            <a:extLst>
              <a:ext uri="{FF2B5EF4-FFF2-40B4-BE49-F238E27FC236}">
                <a16:creationId xmlns:a16="http://schemas.microsoft.com/office/drawing/2014/main" id="{4437CEDB-A69D-A200-ACB1-DD24F2BC23EA}"/>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4D2B8D-DF27-6E04-B15D-36EC31EEA21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07872" y="1561521"/>
            <a:ext cx="7431192" cy="4539584"/>
          </a:xfrm>
          <a:prstGeom prst="rect">
            <a:avLst/>
          </a:prstGeom>
        </p:spPr>
      </p:pic>
    </p:spTree>
    <p:extLst>
      <p:ext uri="{BB962C8B-B14F-4D97-AF65-F5344CB8AC3E}">
        <p14:creationId xmlns:p14="http://schemas.microsoft.com/office/powerpoint/2010/main" val="29394350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7" name="Rectangle: Single Corner Rounded 26">
            <a:extLst>
              <a:ext uri="{FF2B5EF4-FFF2-40B4-BE49-F238E27FC236}">
                <a16:creationId xmlns:a16="http://schemas.microsoft.com/office/drawing/2014/main" id="{AF6A41A0-0DC5-171D-6326-256110BABF36}"/>
              </a:ext>
            </a:extLst>
          </p:cNvPr>
          <p:cNvSpPr/>
          <p:nvPr userDrawn="1"/>
        </p:nvSpPr>
        <p:spPr>
          <a:xfrm flipH="1">
            <a:off x="8056749" y="0"/>
            <a:ext cx="4133849"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Shape 3">
            <a:extLst>
              <a:ext uri="{FF2B5EF4-FFF2-40B4-BE49-F238E27FC236}">
                <a16:creationId xmlns:a16="http://schemas.microsoft.com/office/drawing/2014/main" id="{D4E23C26-F059-E9EF-3BEF-E5DB9D5FDB74}"/>
              </a:ext>
            </a:extLst>
          </p:cNvPr>
          <p:cNvSpPr/>
          <p:nvPr userDrawn="1"/>
        </p:nvSpPr>
        <p:spPr>
          <a:xfrm flipH="1">
            <a:off x="8856885" y="1198485"/>
            <a:ext cx="3333712" cy="4425324"/>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pic>
        <p:nvPicPr>
          <p:cNvPr id="7" name="Picture 6">
            <a:extLst>
              <a:ext uri="{FF2B5EF4-FFF2-40B4-BE49-F238E27FC236}">
                <a16:creationId xmlns:a16="http://schemas.microsoft.com/office/drawing/2014/main" id="{C1EB9E2A-F789-5299-6531-DB05FF61F5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93089" y="2027931"/>
            <a:ext cx="5154015" cy="889646"/>
          </a:xfrm>
          <a:prstGeom prst="rect">
            <a:avLst/>
          </a:prstGeom>
        </p:spPr>
      </p:pic>
      <p:cxnSp>
        <p:nvCxnSpPr>
          <p:cNvPr id="26" name="Straight Connector 25">
            <a:extLst>
              <a:ext uri="{FF2B5EF4-FFF2-40B4-BE49-F238E27FC236}">
                <a16:creationId xmlns:a16="http://schemas.microsoft.com/office/drawing/2014/main" id="{B03F7F57-8A87-9C72-48B9-95D3BBE7FC82}"/>
              </a:ext>
            </a:extLst>
          </p:cNvPr>
          <p:cNvCxnSpPr>
            <a:cxnSpLocks/>
          </p:cNvCxnSpPr>
          <p:nvPr userDrawn="1"/>
        </p:nvCxnSpPr>
        <p:spPr>
          <a:xfrm>
            <a:off x="1261819" y="2052938"/>
            <a:ext cx="0" cy="876693"/>
          </a:xfrm>
          <a:prstGeom prst="line">
            <a:avLst/>
          </a:prstGeom>
          <a:ln w="5715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53624F-6984-1469-47F0-121A0C1187DF}"/>
              </a:ext>
            </a:extLst>
          </p:cNvPr>
          <p:cNvSpPr txBox="1"/>
          <p:nvPr userDrawn="1"/>
        </p:nvSpPr>
        <p:spPr>
          <a:xfrm>
            <a:off x="1972484" y="3479795"/>
            <a:ext cx="3203198" cy="307777"/>
          </a:xfrm>
          <a:prstGeom prst="rect">
            <a:avLst/>
          </a:prstGeom>
          <a:noFill/>
        </p:spPr>
        <p:txBody>
          <a:bodyPr wrap="square" rtlCol="0">
            <a:spAutoFit/>
          </a:bodyPr>
          <a:lstStyle/>
          <a:p>
            <a:pPr algn="l">
              <a:spcBef>
                <a:spcPts val="1200"/>
              </a:spcBef>
              <a:spcAft>
                <a:spcPts val="1200"/>
              </a:spcAft>
            </a:pPr>
            <a:r>
              <a:rPr lang="en-AU" sz="1400">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coredata.com.au</a:t>
            </a:r>
            <a:endParaRPr lang="en-AU" sz="140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47FBD7F1-1F20-3148-1EF3-1A55F407EEF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9228" y="3427850"/>
            <a:ext cx="400593" cy="400593"/>
          </a:xfrm>
          <a:prstGeom prst="rect">
            <a:avLst/>
          </a:prstGeom>
        </p:spPr>
      </p:pic>
      <p:pic>
        <p:nvPicPr>
          <p:cNvPr id="8" name="Graphic 7">
            <a:extLst>
              <a:ext uri="{FF2B5EF4-FFF2-40B4-BE49-F238E27FC236}">
                <a16:creationId xmlns:a16="http://schemas.microsoft.com/office/drawing/2014/main" id="{978E9A9A-5A0F-3B73-7112-7DE7948A9B5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9228" y="4470844"/>
            <a:ext cx="400593" cy="400593"/>
          </a:xfrm>
          <a:prstGeom prst="rect">
            <a:avLst/>
          </a:prstGeom>
        </p:spPr>
      </p:pic>
      <p:pic>
        <p:nvPicPr>
          <p:cNvPr id="14" name="Graphic 13">
            <a:extLst>
              <a:ext uri="{FF2B5EF4-FFF2-40B4-BE49-F238E27FC236}">
                <a16:creationId xmlns:a16="http://schemas.microsoft.com/office/drawing/2014/main" id="{D97E4FD7-9D6B-8E5F-92FE-60F6DC62287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9524" y="3960767"/>
            <a:ext cx="360000" cy="360000"/>
          </a:xfrm>
          <a:prstGeom prst="rect">
            <a:avLst/>
          </a:prstGeom>
        </p:spPr>
      </p:pic>
      <p:sp>
        <p:nvSpPr>
          <p:cNvPr id="22" name="TextBox 21">
            <a:extLst>
              <a:ext uri="{FF2B5EF4-FFF2-40B4-BE49-F238E27FC236}">
                <a16:creationId xmlns:a16="http://schemas.microsoft.com/office/drawing/2014/main" id="{9D3EEFE1-B1DF-2818-E183-3665067B1B4F}"/>
              </a:ext>
            </a:extLst>
          </p:cNvPr>
          <p:cNvSpPr txBox="1"/>
          <p:nvPr userDrawn="1"/>
        </p:nvSpPr>
        <p:spPr>
          <a:xfrm>
            <a:off x="8808038" y="2651253"/>
            <a:ext cx="2205871" cy="1384995"/>
          </a:xfrm>
          <a:prstGeom prst="rect">
            <a:avLst/>
          </a:prstGeom>
          <a:noFill/>
        </p:spPr>
        <p:txBody>
          <a:bodyPr wrap="square" rtlCol="0">
            <a:spAutoFit/>
          </a:bodyPr>
          <a:lstStyle/>
          <a:p>
            <a:pPr algn="l"/>
            <a:r>
              <a:rPr lang="en-PH" sz="1200" b="1" i="0" u="none" strike="noStrike" baseline="0">
                <a:solidFill>
                  <a:schemeClr val="bg1"/>
                </a:solidFill>
                <a:latin typeface="Calibri-Bold"/>
              </a:rPr>
              <a:t>SYDNEY</a:t>
            </a:r>
          </a:p>
          <a:p>
            <a:pPr algn="l"/>
            <a:r>
              <a:rPr lang="en-PH" sz="1200" b="0" i="0" u="none" strike="noStrike" baseline="0">
                <a:solidFill>
                  <a:schemeClr val="bg1"/>
                </a:solidFill>
                <a:latin typeface="Calibri" panose="020F0502020204030204" pitchFamily="34" charset="0"/>
              </a:rPr>
              <a:t>61 2 9376 9600</a:t>
            </a:r>
          </a:p>
          <a:p>
            <a:pPr algn="l"/>
            <a:r>
              <a:rPr lang="en-PH" sz="1200" b="0" i="0" u="none" strike="noStrike" baseline="0">
                <a:solidFill>
                  <a:schemeClr val="bg1"/>
                </a:solidFill>
                <a:latin typeface="Calibri" panose="020F0502020204030204" pitchFamily="34" charset="0"/>
              </a:rPr>
              <a:t>sydney@coredataresearch.com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PERTH</a:t>
            </a:r>
          </a:p>
          <a:p>
            <a:pPr algn="l"/>
            <a:r>
              <a:rPr lang="en-PH" sz="1200" b="0" i="0" u="none" strike="noStrike" baseline="0">
                <a:solidFill>
                  <a:schemeClr val="bg1"/>
                </a:solidFill>
                <a:latin typeface="Calibri" panose="020F0502020204030204" pitchFamily="34" charset="0"/>
              </a:rPr>
              <a:t>61 8 6500 3216</a:t>
            </a:r>
          </a:p>
          <a:p>
            <a:pPr algn="l"/>
            <a:r>
              <a:rPr lang="en-PH" sz="1200" b="0" i="0" u="none" strike="noStrike" baseline="0">
                <a:solidFill>
                  <a:schemeClr val="bg1"/>
                </a:solidFill>
                <a:latin typeface="Calibri" panose="020F0502020204030204" pitchFamily="34" charset="0"/>
              </a:rPr>
              <a:t>perth@coredataresearch.com</a:t>
            </a:r>
            <a:endParaRPr lang="en-PH" sz="1200">
              <a:solidFill>
                <a:schemeClr val="bg1"/>
              </a:solidFill>
            </a:endParaRPr>
          </a:p>
        </p:txBody>
      </p:sp>
      <p:sp>
        <p:nvSpPr>
          <p:cNvPr id="25" name="TextBox 24">
            <a:extLst>
              <a:ext uri="{FF2B5EF4-FFF2-40B4-BE49-F238E27FC236}">
                <a16:creationId xmlns:a16="http://schemas.microsoft.com/office/drawing/2014/main" id="{E795C58D-BB0C-B97A-158A-6D0F0C26CBE6}"/>
              </a:ext>
            </a:extLst>
          </p:cNvPr>
          <p:cNvSpPr txBox="1"/>
          <p:nvPr userDrawn="1"/>
        </p:nvSpPr>
        <p:spPr>
          <a:xfrm>
            <a:off x="8808038" y="4172403"/>
            <a:ext cx="2205871" cy="1938992"/>
          </a:xfrm>
          <a:prstGeom prst="rect">
            <a:avLst/>
          </a:prstGeom>
          <a:noFill/>
        </p:spPr>
        <p:txBody>
          <a:bodyPr wrap="square" rtlCol="0">
            <a:spAutoFit/>
          </a:bodyPr>
          <a:lstStyle/>
          <a:p>
            <a:pPr algn="l"/>
            <a:r>
              <a:rPr lang="en-PH" sz="1200" b="1" i="0" u="none" strike="noStrike" baseline="0">
                <a:solidFill>
                  <a:schemeClr val="bg1"/>
                </a:solidFill>
                <a:latin typeface="Calibri-Bold"/>
              </a:rPr>
              <a:t>UK</a:t>
            </a:r>
          </a:p>
          <a:p>
            <a:pPr algn="l"/>
            <a:r>
              <a:rPr lang="en-PH" sz="1200" b="0" i="0" u="none" strike="noStrike" baseline="0">
                <a:solidFill>
                  <a:schemeClr val="bg1"/>
                </a:solidFill>
                <a:latin typeface="Calibri" panose="020F0502020204030204" pitchFamily="34" charset="0"/>
              </a:rPr>
              <a:t>44 207 600 5555</a:t>
            </a:r>
          </a:p>
          <a:p>
            <a:pPr algn="l"/>
            <a:r>
              <a:rPr lang="en-PH" sz="1200" b="0" i="0" u="none" strike="noStrike" baseline="0">
                <a:solidFill>
                  <a:schemeClr val="bg1"/>
                </a:solidFill>
                <a:latin typeface="Calibri" panose="020F0502020204030204" pitchFamily="34" charset="0"/>
              </a:rPr>
              <a:t>london@coredataresearch.com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USA</a:t>
            </a:r>
          </a:p>
          <a:p>
            <a:pPr algn="l"/>
            <a:r>
              <a:rPr lang="en-PH" sz="1200" b="0" i="0" u="none" strike="noStrike" baseline="0">
                <a:solidFill>
                  <a:schemeClr val="bg1"/>
                </a:solidFill>
                <a:latin typeface="Calibri" panose="020F0502020204030204" pitchFamily="34" charset="0"/>
              </a:rPr>
              <a:t>1 857 239 8398</a:t>
            </a:r>
          </a:p>
          <a:p>
            <a:pPr algn="l"/>
            <a:r>
              <a:rPr lang="en-PH" sz="1200" b="0" i="0" u="none" strike="noStrike" baseline="0">
                <a:solidFill>
                  <a:schemeClr val="bg1"/>
                </a:solidFill>
                <a:latin typeface="Calibri" panose="020F0502020204030204" pitchFamily="34" charset="0"/>
              </a:rPr>
              <a:t>boston@coredataresearch.com</a:t>
            </a:r>
            <a:endParaRPr lang="en-PH" sz="1000">
              <a:solidFill>
                <a:schemeClr val="bg1"/>
              </a:solidFill>
            </a:endParaRPr>
          </a:p>
          <a:p>
            <a:pPr algn="l"/>
            <a:endParaRPr lang="en-PH" sz="1200" b="1" i="0" u="none" strike="noStrike" baseline="0">
              <a:solidFill>
                <a:schemeClr val="bg1"/>
              </a:solidFill>
              <a:latin typeface="Calibri-Bold"/>
            </a:endParaRPr>
          </a:p>
          <a:p>
            <a:pPr algn="l"/>
            <a:r>
              <a:rPr lang="en-PH" sz="1200" b="1" i="0" u="none" strike="noStrike" baseline="0">
                <a:solidFill>
                  <a:schemeClr val="bg1"/>
                </a:solidFill>
                <a:latin typeface="Calibri-Bold"/>
              </a:rPr>
              <a:t>PHILIPPINES</a:t>
            </a:r>
          </a:p>
          <a:p>
            <a:pPr algn="l"/>
            <a:r>
              <a:rPr lang="en-PH" sz="1200" b="0" i="0" u="none" strike="noStrike" baseline="0">
                <a:solidFill>
                  <a:schemeClr val="bg1"/>
                </a:solidFill>
                <a:latin typeface="Calibri" panose="020F0502020204030204" pitchFamily="34" charset="0"/>
              </a:rPr>
              <a:t>manila@coredataresearch.com</a:t>
            </a:r>
            <a:endParaRPr lang="en-PH" sz="700">
              <a:solidFill>
                <a:schemeClr val="bg1"/>
              </a:solidFill>
            </a:endParaRPr>
          </a:p>
        </p:txBody>
      </p:sp>
      <p:sp>
        <p:nvSpPr>
          <p:cNvPr id="6" name="Text Placeholder 5">
            <a:extLst>
              <a:ext uri="{FF2B5EF4-FFF2-40B4-BE49-F238E27FC236}">
                <a16:creationId xmlns:a16="http://schemas.microsoft.com/office/drawing/2014/main" id="{B881D1E0-A0B1-7306-6286-ACB25068A010}"/>
              </a:ext>
            </a:extLst>
          </p:cNvPr>
          <p:cNvSpPr>
            <a:spLocks noGrp="1"/>
          </p:cNvSpPr>
          <p:nvPr>
            <p:ph type="body" sz="quarter" idx="10" hasCustomPrompt="1"/>
          </p:nvPr>
        </p:nvSpPr>
        <p:spPr>
          <a:xfrm>
            <a:off x="1972484" y="3960767"/>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phone number</a:t>
            </a:r>
            <a:endParaRPr lang="en-AU"/>
          </a:p>
        </p:txBody>
      </p:sp>
      <p:sp>
        <p:nvSpPr>
          <p:cNvPr id="9" name="Text Placeholder 5">
            <a:extLst>
              <a:ext uri="{FF2B5EF4-FFF2-40B4-BE49-F238E27FC236}">
                <a16:creationId xmlns:a16="http://schemas.microsoft.com/office/drawing/2014/main" id="{EA80AA7F-8538-8051-F5A6-8FBF069CD07E}"/>
              </a:ext>
            </a:extLst>
          </p:cNvPr>
          <p:cNvSpPr>
            <a:spLocks noGrp="1"/>
          </p:cNvSpPr>
          <p:nvPr>
            <p:ph type="body" sz="quarter" idx="11" hasCustomPrompt="1"/>
          </p:nvPr>
        </p:nvSpPr>
        <p:spPr>
          <a:xfrm>
            <a:off x="1972484" y="4511183"/>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email address</a:t>
            </a:r>
            <a:endParaRPr lang="en-AU"/>
          </a:p>
        </p:txBody>
      </p:sp>
    </p:spTree>
    <p:extLst>
      <p:ext uri="{BB962C8B-B14F-4D97-AF65-F5344CB8AC3E}">
        <p14:creationId xmlns:p14="http://schemas.microsoft.com/office/powerpoint/2010/main" val="183281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cutive Summary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730251" y="2500012"/>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730251" y="156464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730251" y="3435380"/>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730251" y="4370748"/>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730251" y="530611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816746" y="1828799"/>
            <a:ext cx="10618017" cy="489755"/>
          </a:xfrm>
        </p:spPr>
        <p:txBody>
          <a:bodyPr anchor="t"/>
          <a:lstStyle>
            <a:lvl1pPr marL="0" indent="0">
              <a:buNone/>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816746" y="2764166"/>
            <a:ext cx="10618017" cy="489755"/>
          </a:xfrm>
        </p:spPr>
        <p:txBody>
          <a:bodyPr anchor="t"/>
          <a:lstStyle>
            <a:lvl1pPr marL="0" indent="0">
              <a:buNone/>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816746" y="3699533"/>
            <a:ext cx="10618017" cy="489755"/>
          </a:xfrm>
        </p:spPr>
        <p:txBody>
          <a:bodyPr anchor="t"/>
          <a:lstStyle>
            <a:lvl1pPr marL="0" indent="0">
              <a:buNone/>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816746" y="4634900"/>
            <a:ext cx="10618017" cy="489755"/>
          </a:xfrm>
        </p:spPr>
        <p:txBody>
          <a:bodyPr anchor="t"/>
          <a:lstStyle>
            <a:lvl1pPr marL="0" indent="0">
              <a:buNone/>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816746" y="5570269"/>
            <a:ext cx="10618017" cy="489755"/>
          </a:xfrm>
        </p:spPr>
        <p:txBody>
          <a:bodyPr anchor="t"/>
          <a:lstStyle>
            <a:lvl1pPr marL="0" indent="0">
              <a:buNone/>
              <a:defRPr/>
            </a:lvl1pPr>
          </a:lstStyle>
          <a:p>
            <a:pPr lvl="0"/>
            <a:r>
              <a:rPr lang="en-US"/>
              <a:t>Click to add text</a:t>
            </a:r>
            <a:endParaRPr lang="en-AU"/>
          </a:p>
        </p:txBody>
      </p:sp>
      <p:sp>
        <p:nvSpPr>
          <p:cNvPr id="7" name="Rectangle 6">
            <a:extLst>
              <a:ext uri="{FF2B5EF4-FFF2-40B4-BE49-F238E27FC236}">
                <a16:creationId xmlns:a16="http://schemas.microsoft.com/office/drawing/2014/main" id="{FC848C3D-39A5-837E-C3F3-17B1E63F27C5}"/>
              </a:ext>
            </a:extLst>
          </p:cNvPr>
          <p:cNvSpPr/>
          <p:nvPr userDrawn="1"/>
        </p:nvSpPr>
        <p:spPr>
          <a:xfrm>
            <a:off x="730252" y="2500012"/>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a:extLst>
              <a:ext uri="{FF2B5EF4-FFF2-40B4-BE49-F238E27FC236}">
                <a16:creationId xmlns:a16="http://schemas.microsoft.com/office/drawing/2014/main" id="{9084BA4E-97FC-3F42-5B37-5862B1AB25EB}"/>
              </a:ext>
            </a:extLst>
          </p:cNvPr>
          <p:cNvSpPr/>
          <p:nvPr userDrawn="1"/>
        </p:nvSpPr>
        <p:spPr>
          <a:xfrm>
            <a:off x="730252" y="156464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BD983423-1203-CE0C-D676-C115B3692F0D}"/>
              </a:ext>
            </a:extLst>
          </p:cNvPr>
          <p:cNvSpPr/>
          <p:nvPr userDrawn="1"/>
        </p:nvSpPr>
        <p:spPr>
          <a:xfrm>
            <a:off x="730252" y="3435380"/>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a:extLst>
              <a:ext uri="{FF2B5EF4-FFF2-40B4-BE49-F238E27FC236}">
                <a16:creationId xmlns:a16="http://schemas.microsoft.com/office/drawing/2014/main" id="{1B9B238D-5B88-5177-CDF8-D2B1E8A720D9}"/>
              </a:ext>
            </a:extLst>
          </p:cNvPr>
          <p:cNvSpPr/>
          <p:nvPr userDrawn="1"/>
        </p:nvSpPr>
        <p:spPr>
          <a:xfrm>
            <a:off x="730252" y="4370748"/>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extLst>
              <a:ext uri="{FF2B5EF4-FFF2-40B4-BE49-F238E27FC236}">
                <a16:creationId xmlns:a16="http://schemas.microsoft.com/office/drawing/2014/main" id="{DE5A4921-9563-DED9-95D7-21EE6F66D8E7}"/>
              </a:ext>
            </a:extLst>
          </p:cNvPr>
          <p:cNvSpPr/>
          <p:nvPr userDrawn="1"/>
        </p:nvSpPr>
        <p:spPr>
          <a:xfrm>
            <a:off x="730252" y="530611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Text Placeholder 24">
            <a:extLst>
              <a:ext uri="{FF2B5EF4-FFF2-40B4-BE49-F238E27FC236}">
                <a16:creationId xmlns:a16="http://schemas.microsoft.com/office/drawing/2014/main" id="{2D801ED3-B890-EDCE-F5FF-BFE3DD803B8A}"/>
              </a:ext>
            </a:extLst>
          </p:cNvPr>
          <p:cNvSpPr>
            <a:spLocks noGrp="1"/>
          </p:cNvSpPr>
          <p:nvPr>
            <p:ph type="body" sz="quarter" idx="20" hasCustomPrompt="1"/>
          </p:nvPr>
        </p:nvSpPr>
        <p:spPr>
          <a:xfrm>
            <a:off x="816746" y="1615736"/>
            <a:ext cx="10618017" cy="235728"/>
          </a:xfrm>
        </p:spPr>
        <p:txBody>
          <a:bodyPr anchor="ctr"/>
          <a:lstStyle>
            <a:lvl1pPr marL="0" indent="0">
              <a:buNone/>
              <a:defRPr sz="1400" b="1"/>
            </a:lvl1pPr>
          </a:lstStyle>
          <a:p>
            <a:pPr lvl="0"/>
            <a:r>
              <a:rPr lang="en-US"/>
              <a:t>Click to add heading</a:t>
            </a:r>
            <a:endParaRPr lang="en-AU"/>
          </a:p>
        </p:txBody>
      </p:sp>
      <p:sp>
        <p:nvSpPr>
          <p:cNvPr id="20" name="Text Placeholder 24">
            <a:extLst>
              <a:ext uri="{FF2B5EF4-FFF2-40B4-BE49-F238E27FC236}">
                <a16:creationId xmlns:a16="http://schemas.microsoft.com/office/drawing/2014/main" id="{BE81258D-9858-E6C8-71E8-7BE63D3BD27D}"/>
              </a:ext>
            </a:extLst>
          </p:cNvPr>
          <p:cNvSpPr>
            <a:spLocks noGrp="1"/>
          </p:cNvSpPr>
          <p:nvPr>
            <p:ph type="body" sz="quarter" idx="21" hasCustomPrompt="1"/>
          </p:nvPr>
        </p:nvSpPr>
        <p:spPr>
          <a:xfrm>
            <a:off x="816746" y="2551104"/>
            <a:ext cx="10618017" cy="235728"/>
          </a:xfrm>
        </p:spPr>
        <p:txBody>
          <a:bodyPr anchor="ctr"/>
          <a:lstStyle>
            <a:lvl1pPr marL="0" indent="0">
              <a:buNone/>
              <a:defRPr sz="1400" b="1"/>
            </a:lvl1pPr>
          </a:lstStyle>
          <a:p>
            <a:pPr lvl="0"/>
            <a:r>
              <a:rPr lang="en-US"/>
              <a:t>Click to add heading</a:t>
            </a:r>
            <a:endParaRPr lang="en-AU"/>
          </a:p>
        </p:txBody>
      </p:sp>
      <p:sp>
        <p:nvSpPr>
          <p:cNvPr id="22" name="Text Placeholder 24">
            <a:extLst>
              <a:ext uri="{FF2B5EF4-FFF2-40B4-BE49-F238E27FC236}">
                <a16:creationId xmlns:a16="http://schemas.microsoft.com/office/drawing/2014/main" id="{A545BA7B-C8E2-A0D5-127F-CA0D08D919AB}"/>
              </a:ext>
            </a:extLst>
          </p:cNvPr>
          <p:cNvSpPr>
            <a:spLocks noGrp="1"/>
          </p:cNvSpPr>
          <p:nvPr>
            <p:ph type="body" sz="quarter" idx="22" hasCustomPrompt="1"/>
          </p:nvPr>
        </p:nvSpPr>
        <p:spPr>
          <a:xfrm>
            <a:off x="816746" y="3486472"/>
            <a:ext cx="10618017" cy="235728"/>
          </a:xfrm>
        </p:spPr>
        <p:txBody>
          <a:bodyPr anchor="ctr"/>
          <a:lstStyle>
            <a:lvl1pPr marL="0" indent="0">
              <a:buNone/>
              <a:defRPr sz="1400" b="1"/>
            </a:lvl1pPr>
          </a:lstStyle>
          <a:p>
            <a:pPr lvl="0"/>
            <a:r>
              <a:rPr lang="en-US"/>
              <a:t>Click to add heading</a:t>
            </a:r>
            <a:endParaRPr lang="en-AU"/>
          </a:p>
        </p:txBody>
      </p:sp>
      <p:sp>
        <p:nvSpPr>
          <p:cNvPr id="23" name="Text Placeholder 24">
            <a:extLst>
              <a:ext uri="{FF2B5EF4-FFF2-40B4-BE49-F238E27FC236}">
                <a16:creationId xmlns:a16="http://schemas.microsoft.com/office/drawing/2014/main" id="{37EA4CD2-E11B-2B2C-ECC6-B4E18E4FDAEB}"/>
              </a:ext>
            </a:extLst>
          </p:cNvPr>
          <p:cNvSpPr>
            <a:spLocks noGrp="1"/>
          </p:cNvSpPr>
          <p:nvPr>
            <p:ph type="body" sz="quarter" idx="23" hasCustomPrompt="1"/>
          </p:nvPr>
        </p:nvSpPr>
        <p:spPr>
          <a:xfrm>
            <a:off x="816746" y="4421840"/>
            <a:ext cx="10618017" cy="235728"/>
          </a:xfrm>
        </p:spPr>
        <p:txBody>
          <a:bodyPr anchor="ctr"/>
          <a:lstStyle>
            <a:lvl1pPr marL="0" indent="0">
              <a:buNone/>
              <a:defRPr sz="1400" b="1"/>
            </a:lvl1pPr>
          </a:lstStyle>
          <a:p>
            <a:pPr lvl="0"/>
            <a:r>
              <a:rPr lang="en-US"/>
              <a:t>Click to add heading</a:t>
            </a:r>
            <a:endParaRPr lang="en-AU"/>
          </a:p>
        </p:txBody>
      </p:sp>
      <p:sp>
        <p:nvSpPr>
          <p:cNvPr id="24" name="Text Placeholder 24">
            <a:extLst>
              <a:ext uri="{FF2B5EF4-FFF2-40B4-BE49-F238E27FC236}">
                <a16:creationId xmlns:a16="http://schemas.microsoft.com/office/drawing/2014/main" id="{BB9AF9DF-EB5D-5252-2403-40AE2AC1E43D}"/>
              </a:ext>
            </a:extLst>
          </p:cNvPr>
          <p:cNvSpPr>
            <a:spLocks noGrp="1"/>
          </p:cNvSpPr>
          <p:nvPr>
            <p:ph type="body" sz="quarter" idx="24" hasCustomPrompt="1"/>
          </p:nvPr>
        </p:nvSpPr>
        <p:spPr>
          <a:xfrm>
            <a:off x="816746" y="5357206"/>
            <a:ext cx="10618017" cy="235728"/>
          </a:xfrm>
        </p:spPr>
        <p:txBody>
          <a:bodyPr anchor="ctr"/>
          <a:lstStyle>
            <a:lvl1pPr marL="0" indent="0">
              <a:buNone/>
              <a:defRPr sz="1400" b="1"/>
            </a:lvl1pPr>
          </a:lstStyle>
          <a:p>
            <a:pPr lvl="0"/>
            <a:r>
              <a:rPr lang="en-US"/>
              <a:t>Click to add heading</a:t>
            </a:r>
            <a:endParaRPr lang="en-AU"/>
          </a:p>
        </p:txBody>
      </p:sp>
    </p:spTree>
    <p:extLst>
      <p:ext uri="{BB962C8B-B14F-4D97-AF65-F5344CB8AC3E}">
        <p14:creationId xmlns:p14="http://schemas.microsoft.com/office/powerpoint/2010/main" val="11692492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FBF773-EA91-70A3-B43F-D7052D59F8BC}"/>
              </a:ext>
            </a:extLst>
          </p:cNvPr>
          <p:cNvSpPr/>
          <p:nvPr userDrawn="1"/>
        </p:nvSpPr>
        <p:spPr>
          <a:xfrm>
            <a:off x="2531904" y="1874520"/>
            <a:ext cx="7117081" cy="3108960"/>
          </a:xfrm>
          <a:prstGeom prst="roundRect">
            <a:avLst>
              <a:gd name="adj" fmla="val 2416"/>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CEC2339-4AEC-6B10-C7D3-71885632DE33}"/>
              </a:ext>
            </a:extLst>
          </p:cNvPr>
          <p:cNvSpPr>
            <a:spLocks noGrp="1"/>
          </p:cNvSpPr>
          <p:nvPr>
            <p:ph type="title" hasCustomPrompt="1"/>
          </p:nvPr>
        </p:nvSpPr>
        <p:spPr>
          <a:xfrm>
            <a:off x="2543015" y="2022915"/>
            <a:ext cx="7107829" cy="1350024"/>
          </a:xfrm>
        </p:spPr>
        <p:txBody>
          <a:bodyPr anchor="b"/>
          <a:lstStyle>
            <a:lvl1pPr algn="ctr">
              <a:defRPr sz="3600">
                <a:solidFill>
                  <a:schemeClr val="tx1"/>
                </a:solidFill>
              </a:defRPr>
            </a:lvl1pPr>
          </a:lstStyle>
          <a:p>
            <a:r>
              <a:rPr lang="en-US"/>
              <a:t>Thank you.</a:t>
            </a:r>
            <a:endParaRPr lang="en-AU"/>
          </a:p>
        </p:txBody>
      </p:sp>
      <p:cxnSp>
        <p:nvCxnSpPr>
          <p:cNvPr id="11" name="Straight Connector 10">
            <a:extLst>
              <a:ext uri="{FF2B5EF4-FFF2-40B4-BE49-F238E27FC236}">
                <a16:creationId xmlns:a16="http://schemas.microsoft.com/office/drawing/2014/main" id="{B09A1D63-B2FA-DDBA-B4DF-611AE46FFC3E}"/>
              </a:ext>
            </a:extLst>
          </p:cNvPr>
          <p:cNvCxnSpPr>
            <a:cxnSpLocks/>
          </p:cNvCxnSpPr>
          <p:nvPr userDrawn="1"/>
        </p:nvCxnSpPr>
        <p:spPr>
          <a:xfrm flipH="1">
            <a:off x="4954698" y="3546299"/>
            <a:ext cx="2271493"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6ECCEBC-2A30-958B-58A4-AAF10805E9FE}"/>
              </a:ext>
            </a:extLst>
          </p:cNvPr>
          <p:cNvSpPr>
            <a:spLocks noGrp="1"/>
          </p:cNvSpPr>
          <p:nvPr>
            <p:ph type="pic" sz="quarter" idx="11" hasCustomPrompt="1"/>
          </p:nvPr>
        </p:nvSpPr>
        <p:spPr>
          <a:xfrm>
            <a:off x="0" y="0"/>
            <a:ext cx="12191998" cy="6858000"/>
          </a:xfrm>
          <a:custGeom>
            <a:avLst/>
            <a:gdLst>
              <a:gd name="connsiteX0" fmla="*/ 2607016 w 12191998"/>
              <a:gd name="connsiteY0" fmla="*/ 1874520 h 6858000"/>
              <a:gd name="connsiteX1" fmla="*/ 2531904 w 12191998"/>
              <a:gd name="connsiteY1" fmla="*/ 1949632 h 6858000"/>
              <a:gd name="connsiteX2" fmla="*/ 2531904 w 12191998"/>
              <a:gd name="connsiteY2" fmla="*/ 4908368 h 6858000"/>
              <a:gd name="connsiteX3" fmla="*/ 2607016 w 12191998"/>
              <a:gd name="connsiteY3" fmla="*/ 4983480 h 6858000"/>
              <a:gd name="connsiteX4" fmla="*/ 9573873 w 12191998"/>
              <a:gd name="connsiteY4" fmla="*/ 4983480 h 6858000"/>
              <a:gd name="connsiteX5" fmla="*/ 9648985 w 12191998"/>
              <a:gd name="connsiteY5" fmla="*/ 4908368 h 6858000"/>
              <a:gd name="connsiteX6" fmla="*/ 9648985 w 12191998"/>
              <a:gd name="connsiteY6" fmla="*/ 1949632 h 6858000"/>
              <a:gd name="connsiteX7" fmla="*/ 9573873 w 12191998"/>
              <a:gd name="connsiteY7" fmla="*/ 1874520 h 6858000"/>
              <a:gd name="connsiteX8" fmla="*/ 0 w 12191998"/>
              <a:gd name="connsiteY8" fmla="*/ 0 h 6858000"/>
              <a:gd name="connsiteX9" fmla="*/ 12191998 w 12191998"/>
              <a:gd name="connsiteY9" fmla="*/ 0 h 6858000"/>
              <a:gd name="connsiteX10" fmla="*/ 12191998 w 12191998"/>
              <a:gd name="connsiteY10" fmla="*/ 6858000 h 6858000"/>
              <a:gd name="connsiteX11" fmla="*/ 0 w 12191998"/>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8" h="6858000">
                <a:moveTo>
                  <a:pt x="2607016" y="1874520"/>
                </a:moveTo>
                <a:cubicBezTo>
                  <a:pt x="2565533" y="1874520"/>
                  <a:pt x="2531904" y="1908149"/>
                  <a:pt x="2531904" y="1949632"/>
                </a:cubicBezTo>
                <a:lnTo>
                  <a:pt x="2531904" y="4908368"/>
                </a:lnTo>
                <a:cubicBezTo>
                  <a:pt x="2531904" y="4949851"/>
                  <a:pt x="2565533" y="4983480"/>
                  <a:pt x="2607016" y="4983480"/>
                </a:cubicBezTo>
                <a:lnTo>
                  <a:pt x="9573873" y="4983480"/>
                </a:lnTo>
                <a:cubicBezTo>
                  <a:pt x="9615356" y="4983480"/>
                  <a:pt x="9648985" y="4949851"/>
                  <a:pt x="9648985" y="4908368"/>
                </a:cubicBezTo>
                <a:lnTo>
                  <a:pt x="9648985" y="1949632"/>
                </a:lnTo>
                <a:cubicBezTo>
                  <a:pt x="9648985" y="1908149"/>
                  <a:pt x="9615356" y="1874520"/>
                  <a:pt x="9573873" y="1874520"/>
                </a:cubicBezTo>
                <a:close/>
                <a:moveTo>
                  <a:pt x="0" y="0"/>
                </a:moveTo>
                <a:lnTo>
                  <a:pt x="12191998" y="0"/>
                </a:lnTo>
                <a:lnTo>
                  <a:pt x="12191998" y="6858000"/>
                </a:lnTo>
                <a:lnTo>
                  <a:pt x="0" y="6858000"/>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2183460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Chart - Side by s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14092398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Chart - Full w/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2"/>
            <a:ext cx="10496548" cy="548640"/>
          </a:xfrm>
          <a:prstGeom prst="rect">
            <a:avLst/>
          </a:prstGeom>
        </p:spPr>
        <p:txBody>
          <a:bodyPr anchor="t"/>
          <a:lstStyle>
            <a:lvl1pPr marL="0" indent="0" algn="ctr">
              <a:buNone/>
              <a:defRPr sz="16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4979282"/>
            <a:ext cx="10515600" cy="349853"/>
          </a:xfrm>
          <a:prstGeom prst="rect">
            <a:avLst/>
          </a:prstGeom>
        </p:spPr>
        <p:txBody>
          <a:bodyPr anchor="t"/>
          <a:lstStyle>
            <a:lvl1pPr marL="0" indent="0">
              <a:spcBef>
                <a:spcPts val="0"/>
              </a:spcBef>
              <a:buNone/>
              <a:defRPr sz="11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6" name="Text Placeholder 4">
            <a:extLst>
              <a:ext uri="{FF2B5EF4-FFF2-40B4-BE49-F238E27FC236}">
                <a16:creationId xmlns:a16="http://schemas.microsoft.com/office/drawing/2014/main" id="{0F1CC167-3B77-40D6-852C-2132CD1A34C1}"/>
              </a:ext>
            </a:extLst>
          </p:cNvPr>
          <p:cNvSpPr>
            <a:spLocks noGrp="1"/>
          </p:cNvSpPr>
          <p:nvPr>
            <p:ph type="body" sz="quarter" idx="14"/>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81685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1/4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2947386"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2947387"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00632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1/4 image L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BA8B98A2-E1FD-80D9-7ED1-2431C1817C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976" r="5046"/>
          <a:stretch/>
        </p:blipFill>
        <p:spPr>
          <a:xfrm>
            <a:off x="-1" y="0"/>
            <a:ext cx="2947387" cy="6857999"/>
          </a:xfrm>
          <a:prstGeom prst="round1Rect">
            <a:avLst>
              <a:gd name="adj" fmla="val 4426"/>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6696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1/3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4133849"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10840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1/3 image LHS (pattern)">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8894539F-C9C2-4E5F-7864-42D128E2D6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20203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1/3 + 2/3 content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4452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_Agenda">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AACADC-4DCE-9937-CAE6-5806FBC3C89C}"/>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093508"/>
            <a:ext cx="10421526" cy="736848"/>
          </a:xfrm>
        </p:spPr>
        <p:txBody>
          <a:bodyPr/>
          <a:lstStyle>
            <a:lvl1pPr>
              <a:defRPr>
                <a:solidFill>
                  <a:schemeClr val="bg1"/>
                </a:solidFill>
              </a:defRPr>
            </a:lvl1pPr>
          </a:lstStyle>
          <a:p>
            <a:r>
              <a:rPr lang="en-US"/>
              <a:t>CONTENTS / AGENDA</a:t>
            </a:r>
            <a:endParaRPr lang="en-AU"/>
          </a:p>
        </p:txBody>
      </p:sp>
      <p:cxnSp>
        <p:nvCxnSpPr>
          <p:cNvPr id="5" name="Straight Connector 4">
            <a:extLst>
              <a:ext uri="{FF2B5EF4-FFF2-40B4-BE49-F238E27FC236}">
                <a16:creationId xmlns:a16="http://schemas.microsoft.com/office/drawing/2014/main" id="{85EFE079-CF81-451F-66AF-6A2101CF8077}"/>
              </a:ext>
            </a:extLst>
          </p:cNvPr>
          <p:cNvCxnSpPr>
            <a:cxnSpLocks/>
          </p:cNvCxnSpPr>
          <p:nvPr userDrawn="1"/>
        </p:nvCxnSpPr>
        <p:spPr>
          <a:xfrm>
            <a:off x="970961" y="1093508"/>
            <a:ext cx="0" cy="782425"/>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54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1/3 + 2/3 content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EA1C3968-C462-B1CF-7206-4D69F1E857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08994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1/3 + multi char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4749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1/3 + multi chart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D8342CA-0E01-C452-1D82-DC4CA4A04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240006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1/3 image RH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2231F146-FE40-AAF7-1E03-6BC18BE8A96C}"/>
              </a:ext>
            </a:extLst>
          </p:cNvPr>
          <p:cNvSpPr/>
          <p:nvPr userDrawn="1"/>
        </p:nvSpPr>
        <p:spPr>
          <a:xfrm flipH="1">
            <a:off x="8058152"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Picture Placeholder 19">
            <a:extLst>
              <a:ext uri="{FF2B5EF4-FFF2-40B4-BE49-F238E27FC236}">
                <a16:creationId xmlns:a16="http://schemas.microsoft.com/office/drawing/2014/main" id="{ABC3EB91-CF53-CE24-BB37-B0AD7C365D86}"/>
              </a:ext>
            </a:extLst>
          </p:cNvPr>
          <p:cNvSpPr>
            <a:spLocks noGrp="1"/>
          </p:cNvSpPr>
          <p:nvPr>
            <p:ph type="pic" sz="quarter" idx="13" hasCustomPrompt="1"/>
          </p:nvPr>
        </p:nvSpPr>
        <p:spPr>
          <a:xfrm>
            <a:off x="8058152" y="0"/>
            <a:ext cx="4133848" cy="6858000"/>
          </a:xfrm>
          <a:custGeom>
            <a:avLst/>
            <a:gdLst>
              <a:gd name="connsiteX0" fmla="*/ 245055 w 4133848"/>
              <a:gd name="connsiteY0" fmla="*/ 0 h 6858000"/>
              <a:gd name="connsiteX1" fmla="*/ 4133848 w 4133848"/>
              <a:gd name="connsiteY1" fmla="*/ 0 h 6858000"/>
              <a:gd name="connsiteX2" fmla="*/ 4133848 w 4133848"/>
              <a:gd name="connsiteY2" fmla="*/ 6335503 h 6858000"/>
              <a:gd name="connsiteX3" fmla="*/ 2711064 w 4133848"/>
              <a:gd name="connsiteY3" fmla="*/ 6335503 h 6858000"/>
              <a:gd name="connsiteX4" fmla="*/ 2624804 w 4133848"/>
              <a:gd name="connsiteY4" fmla="*/ 6421763 h 6858000"/>
              <a:gd name="connsiteX5" fmla="*/ 2624804 w 4133848"/>
              <a:gd name="connsiteY5" fmla="*/ 6580303 h 6858000"/>
              <a:gd name="connsiteX6" fmla="*/ 4133848 w 4133848"/>
              <a:gd name="connsiteY6" fmla="*/ 6580303 h 6858000"/>
              <a:gd name="connsiteX7" fmla="*/ 4133848 w 4133848"/>
              <a:gd name="connsiteY7" fmla="*/ 6858000 h 6858000"/>
              <a:gd name="connsiteX8" fmla="*/ 0 w 4133848"/>
              <a:gd name="connsiteY8" fmla="*/ 6858000 h 6858000"/>
              <a:gd name="connsiteX9" fmla="*/ 0 w 4133848"/>
              <a:gd name="connsiteY9" fmla="*/ 245055 h 6858000"/>
              <a:gd name="connsiteX10" fmla="*/ 245055 w 413384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848" h="6858000">
                <a:moveTo>
                  <a:pt x="245055" y="0"/>
                </a:moveTo>
                <a:lnTo>
                  <a:pt x="4133848" y="0"/>
                </a:lnTo>
                <a:lnTo>
                  <a:pt x="4133848" y="6335503"/>
                </a:lnTo>
                <a:lnTo>
                  <a:pt x="2711064" y="6335503"/>
                </a:lnTo>
                <a:cubicBezTo>
                  <a:pt x="2663424" y="6335503"/>
                  <a:pt x="2624804" y="6374123"/>
                  <a:pt x="2624804" y="6421763"/>
                </a:cubicBezTo>
                <a:lnTo>
                  <a:pt x="2624804" y="6580303"/>
                </a:lnTo>
                <a:lnTo>
                  <a:pt x="4133848" y="6580303"/>
                </a:lnTo>
                <a:lnTo>
                  <a:pt x="4133848" y="6858000"/>
                </a:lnTo>
                <a:lnTo>
                  <a:pt x="0" y="6858000"/>
                </a:lnTo>
                <a:lnTo>
                  <a:pt x="0" y="245055"/>
                </a:lnTo>
                <a:cubicBezTo>
                  <a:pt x="0" y="109715"/>
                  <a:pt x="109715" y="0"/>
                  <a:pt x="245055" y="0"/>
                </a:cubicBez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pPr marL="177800" lvl="0" indent="-177800"/>
            <a:r>
              <a:rPr lang="en-US"/>
              <a:t>Click to add image or leave solid </a:t>
            </a:r>
            <a:r>
              <a:rPr lang="en-US" err="1"/>
              <a:t>coloured</a:t>
            </a:r>
            <a:r>
              <a:rPr lang="en-US"/>
              <a:t> panel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785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1/3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9EECACD1-CFA5-0933-3744-41E5B0FDE9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flipH="1">
            <a:off x="8058152" y="0"/>
            <a:ext cx="4133848" cy="6858000"/>
          </a:xfrm>
          <a:prstGeom prst="round1Rect">
            <a:avLst>
              <a:gd name="adj" fmla="val 5714"/>
            </a:avLst>
          </a:prstGeom>
        </p:spPr>
      </p:pic>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942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1/2 image R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07110-37D9-AFE5-9FBA-00CDDC3FCED9}"/>
              </a:ext>
            </a:extLst>
          </p:cNvPr>
          <p:cNvSpPr/>
          <p:nvPr userDrawn="1"/>
        </p:nvSpPr>
        <p:spPr>
          <a:xfrm flipH="1">
            <a:off x="6095998"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9" name="Picture Placeholder 18">
            <a:extLst>
              <a:ext uri="{FF2B5EF4-FFF2-40B4-BE49-F238E27FC236}">
                <a16:creationId xmlns:a16="http://schemas.microsoft.com/office/drawing/2014/main" id="{BD0B871F-C7CD-C36A-8163-25D7DCF40BC9}"/>
              </a:ext>
            </a:extLst>
          </p:cNvPr>
          <p:cNvSpPr>
            <a:spLocks noGrp="1"/>
          </p:cNvSpPr>
          <p:nvPr>
            <p:ph type="pic" sz="quarter" idx="14" hasCustomPrompt="1"/>
          </p:nvPr>
        </p:nvSpPr>
        <p:spPr>
          <a:xfrm>
            <a:off x="6095998" y="0"/>
            <a:ext cx="6095797" cy="6858000"/>
          </a:xfrm>
          <a:custGeom>
            <a:avLst/>
            <a:gdLst>
              <a:gd name="connsiteX0" fmla="*/ 270297 w 6095797"/>
              <a:gd name="connsiteY0" fmla="*/ 0 h 6858000"/>
              <a:gd name="connsiteX1" fmla="*/ 6095797 w 6095797"/>
              <a:gd name="connsiteY1" fmla="*/ 0 h 6858000"/>
              <a:gd name="connsiteX2" fmla="*/ 6095797 w 6095797"/>
              <a:gd name="connsiteY2" fmla="*/ 6335503 h 6858000"/>
              <a:gd name="connsiteX3" fmla="*/ 4673218 w 6095797"/>
              <a:gd name="connsiteY3" fmla="*/ 6335503 h 6858000"/>
              <a:gd name="connsiteX4" fmla="*/ 4586958 w 6095797"/>
              <a:gd name="connsiteY4" fmla="*/ 6421763 h 6858000"/>
              <a:gd name="connsiteX5" fmla="*/ 4586958 w 6095797"/>
              <a:gd name="connsiteY5" fmla="*/ 6580303 h 6858000"/>
              <a:gd name="connsiteX6" fmla="*/ 6095797 w 6095797"/>
              <a:gd name="connsiteY6" fmla="*/ 6580303 h 6858000"/>
              <a:gd name="connsiteX7" fmla="*/ 6095797 w 6095797"/>
              <a:gd name="connsiteY7" fmla="*/ 6858000 h 6858000"/>
              <a:gd name="connsiteX8" fmla="*/ 0 w 6095797"/>
              <a:gd name="connsiteY8" fmla="*/ 6858000 h 6858000"/>
              <a:gd name="connsiteX9" fmla="*/ 0 w 6095797"/>
              <a:gd name="connsiteY9" fmla="*/ 270297 h 6858000"/>
              <a:gd name="connsiteX10" fmla="*/ 270297 w 609579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5797" h="6858000">
                <a:moveTo>
                  <a:pt x="270297" y="0"/>
                </a:moveTo>
                <a:lnTo>
                  <a:pt x="6095797" y="0"/>
                </a:lnTo>
                <a:lnTo>
                  <a:pt x="6095797" y="6335503"/>
                </a:lnTo>
                <a:lnTo>
                  <a:pt x="4673218" y="6335503"/>
                </a:lnTo>
                <a:cubicBezTo>
                  <a:pt x="4625578" y="6335503"/>
                  <a:pt x="4586958" y="6374123"/>
                  <a:pt x="4586958" y="6421763"/>
                </a:cubicBezTo>
                <a:lnTo>
                  <a:pt x="4586958" y="6580303"/>
                </a:lnTo>
                <a:lnTo>
                  <a:pt x="6095797" y="6580303"/>
                </a:lnTo>
                <a:lnTo>
                  <a:pt x="6095797" y="6858000"/>
                </a:lnTo>
                <a:lnTo>
                  <a:pt x="0" y="6858000"/>
                </a:lnTo>
                <a:lnTo>
                  <a:pt x="0" y="270297"/>
                </a:lnTo>
                <a:cubicBezTo>
                  <a:pt x="0" y="121016"/>
                  <a:pt x="121016" y="0"/>
                  <a:pt x="270297" y="0"/>
                </a:cubicBezTo>
                <a:close/>
              </a:path>
            </a:pathLst>
          </a:custGeom>
          <a:noFill/>
        </p:spPr>
        <p:txBody>
          <a:bodyPr vert="horz" wrap="square" lIns="72000" tIns="72000" rIns="72000" bIns="72000" rtlCol="0">
            <a:noAutofit/>
          </a:bodyPr>
          <a:lstStyle>
            <a:lvl1pPr marL="0" indent="0">
              <a:buNone/>
              <a:defRPr lang="en-AU" sz="1000" i="1" dirty="0" smtClean="0">
                <a:solidFill>
                  <a:schemeClr val="bg1"/>
                </a:solidFill>
              </a:defRPr>
            </a:lvl1pPr>
          </a:lstStyle>
          <a:p>
            <a:pPr marL="177800" lvl="0" indent="-177800"/>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212360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1/2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FFEA04F-B98B-81D6-6B98-ABC3F900A9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556" r="5556"/>
          <a:stretch>
            <a:fillRect/>
          </a:stretch>
        </p:blipFill>
        <p:spPr>
          <a:xfrm flipH="1">
            <a:off x="6095998" y="0"/>
            <a:ext cx="6095797" cy="6858000"/>
          </a:xfrm>
          <a:prstGeom prst="round1Rect">
            <a:avLst>
              <a:gd name="adj" fmla="val 4434"/>
            </a:avLst>
          </a:prstGeom>
        </p:spPr>
      </p:pic>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Tree>
    <p:extLst>
      <p:ext uri="{BB962C8B-B14F-4D97-AF65-F5344CB8AC3E}">
        <p14:creationId xmlns:p14="http://schemas.microsoft.com/office/powerpoint/2010/main" val="2837595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horizontal (patter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520F5-62AC-C608-D7AA-FBE478E33A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126" b="37062"/>
          <a:stretch/>
        </p:blipFill>
        <p:spPr>
          <a:xfrm>
            <a:off x="0" y="0"/>
            <a:ext cx="12192000" cy="1562100"/>
          </a:xfrm>
          <a:prstGeom prst="rect">
            <a:avLst/>
          </a:prstGeom>
        </p:spPr>
      </p:pic>
      <p:sp>
        <p:nvSpPr>
          <p:cNvPr id="2" name="Title 1">
            <a:extLst>
              <a:ext uri="{FF2B5EF4-FFF2-40B4-BE49-F238E27FC236}">
                <a16:creationId xmlns:a16="http://schemas.microsoft.com/office/drawing/2014/main" id="{9A58B0B4-F4A0-D1E9-0BB9-ECAD9A073B5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6" name="Straight Connector 5">
            <a:extLst>
              <a:ext uri="{FF2B5EF4-FFF2-40B4-BE49-F238E27FC236}">
                <a16:creationId xmlns:a16="http://schemas.microsoft.com/office/drawing/2014/main" id="{65A49222-6F72-C72A-1CE9-F56D1022F3EE}"/>
              </a:ext>
            </a:extLst>
          </p:cNvPr>
          <p:cNvCxnSpPr>
            <a:cxnSpLocks/>
          </p:cNvCxnSpPr>
          <p:nvPr userDrawn="1"/>
        </p:nvCxnSpPr>
        <p:spPr>
          <a:xfrm>
            <a:off x="752475" y="1247775"/>
            <a:ext cx="10682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4DABE9EF-E9EF-D234-35A3-08A85EF5D394}"/>
              </a:ext>
            </a:extLst>
          </p:cNvPr>
          <p:cNvSpPr>
            <a:spLocks noGrp="1"/>
          </p:cNvSpPr>
          <p:nvPr>
            <p:ph sz="quarter" idx="11" hasCustomPrompt="1"/>
          </p:nvPr>
        </p:nvSpPr>
        <p:spPr>
          <a:xfrm>
            <a:off x="746125" y="1695634"/>
            <a:ext cx="10688638" cy="4420589"/>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2">
            <a:extLst>
              <a:ext uri="{FF2B5EF4-FFF2-40B4-BE49-F238E27FC236}">
                <a16:creationId xmlns:a16="http://schemas.microsoft.com/office/drawing/2014/main" id="{83472078-77B3-18E3-E8FC-DB6FEA24DD4D}"/>
              </a:ext>
            </a:extLst>
          </p:cNvPr>
          <p:cNvSpPr>
            <a:spLocks noGrp="1"/>
          </p:cNvSpPr>
          <p:nvPr>
            <p:ph type="ftr" sz="quarter" idx="10"/>
          </p:nvPr>
        </p:nvSpPr>
        <p:spPr>
          <a:xfrm>
            <a:off x="752475" y="6232125"/>
            <a:ext cx="9856341" cy="462504"/>
          </a:xfrm>
        </p:spPr>
        <p:txBody>
          <a:bodyPr/>
          <a:lstStyle/>
          <a:p>
            <a:endParaRPr lang="en-AU"/>
          </a:p>
        </p:txBody>
      </p:sp>
    </p:spTree>
    <p:extLst>
      <p:ext uri="{BB962C8B-B14F-4D97-AF65-F5344CB8AC3E}">
        <p14:creationId xmlns:p14="http://schemas.microsoft.com/office/powerpoint/2010/main" val="4046521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_Full width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Text Placeholder 5">
            <a:extLst>
              <a:ext uri="{FF2B5EF4-FFF2-40B4-BE49-F238E27FC236}">
                <a16:creationId xmlns:a16="http://schemas.microsoft.com/office/drawing/2014/main" id="{665DF338-2709-E7CF-20DE-2F8C5A3B1301}"/>
              </a:ext>
            </a:extLst>
          </p:cNvPr>
          <p:cNvSpPr>
            <a:spLocks noGrp="1"/>
          </p:cNvSpPr>
          <p:nvPr>
            <p:ph type="body" sz="quarter" idx="12" hasCustomPrompt="1"/>
          </p:nvPr>
        </p:nvSpPr>
        <p:spPr>
          <a:xfrm>
            <a:off x="730250" y="1562100"/>
            <a:ext cx="107188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8" name="Content Placeholder 7">
            <a:extLst>
              <a:ext uri="{FF2B5EF4-FFF2-40B4-BE49-F238E27FC236}">
                <a16:creationId xmlns:a16="http://schemas.microsoft.com/office/drawing/2014/main" id="{41B6785F-6256-099F-6299-55A36002F164}"/>
              </a:ext>
            </a:extLst>
          </p:cNvPr>
          <p:cNvSpPr>
            <a:spLocks noGrp="1"/>
          </p:cNvSpPr>
          <p:nvPr>
            <p:ph sz="quarter" idx="13"/>
          </p:nvPr>
        </p:nvSpPr>
        <p:spPr>
          <a:xfrm>
            <a:off x="730250" y="2513013"/>
            <a:ext cx="10718800"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7498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_Full width_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AF99DD-E045-1E4A-28C9-9CDE504E0B92}"/>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Text Placeholder 5">
            <a:extLst>
              <a:ext uri="{FF2B5EF4-FFF2-40B4-BE49-F238E27FC236}">
                <a16:creationId xmlns:a16="http://schemas.microsoft.com/office/drawing/2014/main" id="{51A07BCB-E98E-9899-FB24-BB3B07FC5CBE}"/>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5" name="Text Placeholder 4">
            <a:extLst>
              <a:ext uri="{FF2B5EF4-FFF2-40B4-BE49-F238E27FC236}">
                <a16:creationId xmlns:a16="http://schemas.microsoft.com/office/drawing/2014/main" id="{66B1E8BA-B6DE-C3BF-0FB2-E949D2E2150E}"/>
              </a:ext>
            </a:extLst>
          </p:cNvPr>
          <p:cNvSpPr>
            <a:spLocks noGrp="1"/>
          </p:cNvSpPr>
          <p:nvPr>
            <p:ph type="body" sz="quarter" idx="14" hasCustomPrompt="1"/>
          </p:nvPr>
        </p:nvSpPr>
        <p:spPr>
          <a:xfrm>
            <a:off x="746125" y="1580224"/>
            <a:ext cx="10688400"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6CC0E703-0DD9-9040-D915-9FB886B2CEB4}"/>
              </a:ext>
            </a:extLst>
          </p:cNvPr>
          <p:cNvSpPr>
            <a:spLocks noGrp="1"/>
          </p:cNvSpPr>
          <p:nvPr>
            <p:ph type="body" sz="quarter" idx="13" hasCustomPrompt="1"/>
          </p:nvPr>
        </p:nvSpPr>
        <p:spPr>
          <a:xfrm>
            <a:off x="746125" y="4935984"/>
            <a:ext cx="10688400"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2" name="Footer Placeholder 2">
            <a:extLst>
              <a:ext uri="{FF2B5EF4-FFF2-40B4-BE49-F238E27FC236}">
                <a16:creationId xmlns:a16="http://schemas.microsoft.com/office/drawing/2014/main" id="{8CA017E2-6D2F-4B3D-06E8-C21B50C09D2A}"/>
              </a:ext>
            </a:extLst>
          </p:cNvPr>
          <p:cNvSpPr>
            <a:spLocks noGrp="1"/>
          </p:cNvSpPr>
          <p:nvPr>
            <p:ph type="ftr" sz="quarter" idx="10"/>
          </p:nvPr>
        </p:nvSpPr>
        <p:spPr>
          <a:xfrm>
            <a:off x="752475" y="6232125"/>
            <a:ext cx="9856341" cy="462504"/>
          </a:xfrm>
        </p:spPr>
        <p:txBody>
          <a:bodyPr/>
          <a:lstStyle/>
          <a:p>
            <a:endParaRPr lang="en-AU"/>
          </a:p>
        </p:txBody>
      </p:sp>
      <p:sp>
        <p:nvSpPr>
          <p:cNvPr id="13" name="Content Placeholder 13">
            <a:extLst>
              <a:ext uri="{FF2B5EF4-FFF2-40B4-BE49-F238E27FC236}">
                <a16:creationId xmlns:a16="http://schemas.microsoft.com/office/drawing/2014/main" id="{68946928-0E80-3A5E-B13E-C819E2529603}"/>
              </a:ext>
            </a:extLst>
          </p:cNvPr>
          <p:cNvSpPr>
            <a:spLocks noGrp="1"/>
          </p:cNvSpPr>
          <p:nvPr>
            <p:ph sz="quarter" idx="15" hasCustomPrompt="1"/>
          </p:nvPr>
        </p:nvSpPr>
        <p:spPr>
          <a:xfrm>
            <a:off x="746124" y="2043969"/>
            <a:ext cx="10688400"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3954443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D2F425-4850-2667-09BF-844EC6CB9EEF}"/>
              </a:ext>
            </a:extLst>
          </p:cNvPr>
          <p:cNvSpPr/>
          <p:nvPr userDrawn="1"/>
        </p:nvSpPr>
        <p:spPr>
          <a:xfrm>
            <a:off x="0" y="2286000"/>
            <a:ext cx="12192000" cy="2317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Freeform: Shape 10">
            <a:extLst>
              <a:ext uri="{FF2B5EF4-FFF2-40B4-BE49-F238E27FC236}">
                <a16:creationId xmlns:a16="http://schemas.microsoft.com/office/drawing/2014/main" id="{CE5B74D4-AFA4-24A9-E942-FC9E171A93B4}"/>
              </a:ext>
            </a:extLst>
          </p:cNvPr>
          <p:cNvSpPr/>
          <p:nvPr/>
        </p:nvSpPr>
        <p:spPr>
          <a:xfrm>
            <a:off x="1051235" y="1923537"/>
            <a:ext cx="2484635" cy="3009922"/>
          </a:xfrm>
          <a:custGeom>
            <a:avLst/>
            <a:gdLst>
              <a:gd name="connsiteX0" fmla="*/ 2484635 w 2484635"/>
              <a:gd name="connsiteY0" fmla="*/ 2839304 h 3009922"/>
              <a:gd name="connsiteX1" fmla="*/ 2210286 w 2484635"/>
              <a:gd name="connsiteY1" fmla="*/ 3009922 h 3009922"/>
              <a:gd name="connsiteX2" fmla="*/ 721991 w 2484635"/>
              <a:gd name="connsiteY2" fmla="*/ 3009922 h 3009922"/>
              <a:gd name="connsiteX3" fmla="*/ 0 w 2484635"/>
              <a:gd name="connsiteY3" fmla="*/ 2322880 h 3009922"/>
              <a:gd name="connsiteX4" fmla="*/ 0 w 2484635"/>
              <a:gd name="connsiteY4" fmla="*/ 687043 h 3009922"/>
              <a:gd name="connsiteX5" fmla="*/ 721991 w 2484635"/>
              <a:gd name="connsiteY5" fmla="*/ 0 h 3009922"/>
              <a:gd name="connsiteX6" fmla="*/ 2210286 w 2484635"/>
              <a:gd name="connsiteY6" fmla="*/ 0 h 3009922"/>
              <a:gd name="connsiteX7" fmla="*/ 2461615 w 2484635"/>
              <a:gd name="connsiteY7" fmla="*/ 153395 h 3009922"/>
              <a:gd name="connsiteX8" fmla="*/ 2114415 w 2484635"/>
              <a:gd name="connsiteY8" fmla="*/ 500595 h 3009922"/>
              <a:gd name="connsiteX9" fmla="*/ 2038665 w 2484635"/>
              <a:gd name="connsiteY9" fmla="*/ 576344 h 3009922"/>
              <a:gd name="connsiteX10" fmla="*/ 1466167 w 2484635"/>
              <a:gd name="connsiteY10" fmla="*/ 414199 h 3009922"/>
              <a:gd name="connsiteX11" fmla="*/ 1131787 w 2484635"/>
              <a:gd name="connsiteY11" fmla="*/ 466426 h 3009922"/>
              <a:gd name="connsiteX12" fmla="*/ 375348 w 2484635"/>
              <a:gd name="connsiteY12" fmla="*/ 1504961 h 3009922"/>
              <a:gd name="connsiteX13" fmla="*/ 1275761 w 2484635"/>
              <a:gd name="connsiteY13" fmla="*/ 2579225 h 3009922"/>
              <a:gd name="connsiteX14" fmla="*/ 1466167 w 2484635"/>
              <a:gd name="connsiteY14" fmla="*/ 2595779 h 3009922"/>
              <a:gd name="connsiteX15" fmla="*/ 1579763 w 2484635"/>
              <a:gd name="connsiteY15" fmla="*/ 2589927 h 3009922"/>
              <a:gd name="connsiteX16" fmla="*/ 2063246 w 2484635"/>
              <a:gd name="connsiteY16" fmla="*/ 2417915 h 3009922"/>
              <a:gd name="connsiteX17" fmla="*/ 2138661 w 2484635"/>
              <a:gd name="connsiteY17" fmla="*/ 2493331 h 3009922"/>
              <a:gd name="connsiteX18" fmla="*/ 2484635 w 2484635"/>
              <a:gd name="connsiteY18" fmla="*/ 2839304 h 300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4635" h="3009922">
                <a:moveTo>
                  <a:pt x="2484635" y="2839304"/>
                </a:moveTo>
                <a:cubicBezTo>
                  <a:pt x="2399243" y="2904575"/>
                  <a:pt x="2307440" y="2961820"/>
                  <a:pt x="2210286" y="3009922"/>
                </a:cubicBezTo>
                <a:lnTo>
                  <a:pt x="721991" y="3009922"/>
                </a:lnTo>
                <a:cubicBezTo>
                  <a:pt x="417487" y="2859092"/>
                  <a:pt x="165323" y="2618577"/>
                  <a:pt x="0" y="2322880"/>
                </a:cubicBezTo>
                <a:lnTo>
                  <a:pt x="0" y="687043"/>
                </a:lnTo>
                <a:cubicBezTo>
                  <a:pt x="165323" y="391346"/>
                  <a:pt x="417487" y="150831"/>
                  <a:pt x="721991" y="0"/>
                </a:cubicBezTo>
                <a:lnTo>
                  <a:pt x="2210286" y="0"/>
                </a:lnTo>
                <a:cubicBezTo>
                  <a:pt x="2298801" y="43811"/>
                  <a:pt x="2382855" y="95258"/>
                  <a:pt x="2461615" y="153395"/>
                </a:cubicBezTo>
                <a:lnTo>
                  <a:pt x="2114415" y="500595"/>
                </a:lnTo>
                <a:lnTo>
                  <a:pt x="2038665" y="576344"/>
                </a:lnTo>
                <a:cubicBezTo>
                  <a:pt x="1872227" y="473561"/>
                  <a:pt x="1676137" y="414199"/>
                  <a:pt x="1466167" y="414199"/>
                </a:cubicBezTo>
                <a:cubicBezTo>
                  <a:pt x="1349504" y="414199"/>
                  <a:pt x="1237190" y="432481"/>
                  <a:pt x="1131787" y="466426"/>
                </a:cubicBezTo>
                <a:cubicBezTo>
                  <a:pt x="692895" y="607558"/>
                  <a:pt x="375348" y="1019137"/>
                  <a:pt x="375348" y="1504961"/>
                </a:cubicBezTo>
                <a:cubicBezTo>
                  <a:pt x="375348" y="2042455"/>
                  <a:pt x="764130" y="2489206"/>
                  <a:pt x="1275761" y="2579225"/>
                </a:cubicBezTo>
                <a:cubicBezTo>
                  <a:pt x="1337576" y="2590094"/>
                  <a:pt x="1401175" y="2595779"/>
                  <a:pt x="1466167" y="2595779"/>
                </a:cubicBezTo>
                <a:cubicBezTo>
                  <a:pt x="1504515" y="2595779"/>
                  <a:pt x="1542418" y="2593773"/>
                  <a:pt x="1579763" y="2589927"/>
                </a:cubicBezTo>
                <a:cubicBezTo>
                  <a:pt x="1756959" y="2571589"/>
                  <a:pt x="1921613" y="2510833"/>
                  <a:pt x="2063246" y="2417915"/>
                </a:cubicBezTo>
                <a:lnTo>
                  <a:pt x="2138661" y="2493331"/>
                </a:lnTo>
                <a:lnTo>
                  <a:pt x="2484635" y="2839304"/>
                </a:lnTo>
                <a:close/>
              </a:path>
            </a:pathLst>
          </a:custGeom>
          <a:solidFill>
            <a:srgbClr val="288FCE"/>
          </a:solidFill>
          <a:ln w="5556" cap="flat">
            <a:noFill/>
            <a:prstDash val="solid"/>
            <a:miter/>
          </a:ln>
        </p:spPr>
        <p:txBody>
          <a:bodyPr rtlCol="0" anchor="ctr"/>
          <a:lstStyle/>
          <a:p>
            <a:endParaRPr lang="en-PH"/>
          </a:p>
        </p:txBody>
      </p:sp>
      <p:sp>
        <p:nvSpPr>
          <p:cNvPr id="12" name="Freeform: Shape 11">
            <a:extLst>
              <a:ext uri="{FF2B5EF4-FFF2-40B4-BE49-F238E27FC236}">
                <a16:creationId xmlns:a16="http://schemas.microsoft.com/office/drawing/2014/main" id="{1DF1C55A-ADFA-1B69-1395-B7C54117A080}"/>
              </a:ext>
            </a:extLst>
          </p:cNvPr>
          <p:cNvSpPr/>
          <p:nvPr/>
        </p:nvSpPr>
        <p:spPr>
          <a:xfrm>
            <a:off x="838200" y="1745673"/>
            <a:ext cx="2703523" cy="3365650"/>
          </a:xfrm>
          <a:custGeom>
            <a:avLst/>
            <a:gdLst>
              <a:gd name="connsiteX0" fmla="*/ 1682825 w 2703523"/>
              <a:gd name="connsiteY0" fmla="*/ 2764335 h 3365650"/>
              <a:gd name="connsiteX1" fmla="*/ 601316 w 2703523"/>
              <a:gd name="connsiteY1" fmla="*/ 1682825 h 3365650"/>
              <a:gd name="connsiteX2" fmla="*/ 1682825 w 2703523"/>
              <a:gd name="connsiteY2" fmla="*/ 601316 h 3365650"/>
              <a:gd name="connsiteX3" fmla="*/ 2247130 w 2703523"/>
              <a:gd name="connsiteY3" fmla="*/ 760117 h 3365650"/>
              <a:gd name="connsiteX4" fmla="*/ 2676992 w 2703523"/>
              <a:gd name="connsiteY4" fmla="*/ 325072 h 3365650"/>
              <a:gd name="connsiteX5" fmla="*/ 1682825 w 2703523"/>
              <a:gd name="connsiteY5" fmla="*/ 0 h 3365650"/>
              <a:gd name="connsiteX6" fmla="*/ 0 w 2703523"/>
              <a:gd name="connsiteY6" fmla="*/ 1682825 h 3365650"/>
              <a:gd name="connsiteX7" fmla="*/ 1682825 w 2703523"/>
              <a:gd name="connsiteY7" fmla="*/ 3365651 h 3365650"/>
              <a:gd name="connsiteX8" fmla="*/ 2703523 w 2703523"/>
              <a:gd name="connsiteY8" fmla="*/ 3020736 h 3365650"/>
              <a:gd name="connsiteX9" fmla="*/ 2268590 w 2703523"/>
              <a:gd name="connsiteY9" fmla="*/ 2592101 h 3365650"/>
              <a:gd name="connsiteX10" fmla="*/ 1682881 w 2703523"/>
              <a:gd name="connsiteY10" fmla="*/ 2764335 h 33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23" h="3365650">
                <a:moveTo>
                  <a:pt x="1682825" y="2764335"/>
                </a:moveTo>
                <a:cubicBezTo>
                  <a:pt x="1085523" y="2764335"/>
                  <a:pt x="601316" y="2280128"/>
                  <a:pt x="601316" y="1682825"/>
                </a:cubicBezTo>
                <a:cubicBezTo>
                  <a:pt x="601316" y="1085523"/>
                  <a:pt x="1085523" y="601316"/>
                  <a:pt x="1682825" y="601316"/>
                </a:cubicBezTo>
                <a:cubicBezTo>
                  <a:pt x="1889618" y="601316"/>
                  <a:pt x="2082866" y="659396"/>
                  <a:pt x="2247130" y="760117"/>
                </a:cubicBezTo>
                <a:lnTo>
                  <a:pt x="2676992" y="325072"/>
                </a:lnTo>
                <a:cubicBezTo>
                  <a:pt x="2398462" y="120731"/>
                  <a:pt x="2054774" y="0"/>
                  <a:pt x="1682825" y="0"/>
                </a:cubicBezTo>
                <a:cubicBezTo>
                  <a:pt x="753428" y="0"/>
                  <a:pt x="0" y="753428"/>
                  <a:pt x="0" y="1682825"/>
                </a:cubicBezTo>
                <a:cubicBezTo>
                  <a:pt x="0" y="2612223"/>
                  <a:pt x="753428" y="3365651"/>
                  <a:pt x="1682825" y="3365651"/>
                </a:cubicBezTo>
                <a:cubicBezTo>
                  <a:pt x="2066646" y="3365651"/>
                  <a:pt x="2420368" y="3237060"/>
                  <a:pt x="2703523" y="3020736"/>
                </a:cubicBezTo>
                <a:lnTo>
                  <a:pt x="2268590" y="2592101"/>
                </a:lnTo>
                <a:cubicBezTo>
                  <a:pt x="2099811" y="2701071"/>
                  <a:pt x="1898704" y="2764335"/>
                  <a:pt x="1682881" y="2764335"/>
                </a:cubicBezTo>
                <a:close/>
              </a:path>
            </a:pathLst>
          </a:custGeom>
          <a:solidFill>
            <a:srgbClr val="288FCE"/>
          </a:solidFill>
          <a:ln w="76200" cap="flat">
            <a:solidFill>
              <a:schemeClr val="bg1"/>
            </a:solidFill>
            <a:prstDash val="solid"/>
            <a:miter/>
          </a:ln>
        </p:spPr>
        <p:txBody>
          <a:bodyPr rtlCol="0" anchor="ctr"/>
          <a:lstStyle/>
          <a:p>
            <a:endParaRPr lang="en-PH"/>
          </a:p>
        </p:txBody>
      </p:sp>
      <p:sp>
        <p:nvSpPr>
          <p:cNvPr id="13" name="Freeform: Shape 12">
            <a:extLst>
              <a:ext uri="{FF2B5EF4-FFF2-40B4-BE49-F238E27FC236}">
                <a16:creationId xmlns:a16="http://schemas.microsoft.com/office/drawing/2014/main" id="{AE2236B8-A7E2-4684-FC7F-CD4C76BAE425}"/>
              </a:ext>
            </a:extLst>
          </p:cNvPr>
          <p:cNvSpPr/>
          <p:nvPr/>
        </p:nvSpPr>
        <p:spPr>
          <a:xfrm>
            <a:off x="1328036" y="2235510"/>
            <a:ext cx="2385976" cy="2385976"/>
          </a:xfrm>
          <a:custGeom>
            <a:avLst/>
            <a:gdLst>
              <a:gd name="connsiteX0" fmla="*/ 2385977 w 2385976"/>
              <a:gd name="connsiteY0" fmla="*/ 1192988 h 2385976"/>
              <a:gd name="connsiteX1" fmla="*/ 1192988 w 2385976"/>
              <a:gd name="connsiteY1" fmla="*/ 2385977 h 2385976"/>
              <a:gd name="connsiteX2" fmla="*/ 0 w 2385976"/>
              <a:gd name="connsiteY2" fmla="*/ 1192988 h 2385976"/>
              <a:gd name="connsiteX3" fmla="*/ 1192988 w 2385976"/>
              <a:gd name="connsiteY3" fmla="*/ 0 h 2385976"/>
              <a:gd name="connsiteX4" fmla="*/ 2385977 w 2385976"/>
              <a:gd name="connsiteY4" fmla="*/ 1192988 h 238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976" h="2385976">
                <a:moveTo>
                  <a:pt x="2385977" y="1192988"/>
                </a:moveTo>
                <a:cubicBezTo>
                  <a:pt x="2385977" y="1851858"/>
                  <a:pt x="1851858" y="2385977"/>
                  <a:pt x="1192988" y="2385977"/>
                </a:cubicBezTo>
                <a:cubicBezTo>
                  <a:pt x="534119" y="2385977"/>
                  <a:pt x="0" y="1851858"/>
                  <a:pt x="0" y="1192988"/>
                </a:cubicBezTo>
                <a:cubicBezTo>
                  <a:pt x="0" y="534119"/>
                  <a:pt x="534119" y="0"/>
                  <a:pt x="1192988" y="0"/>
                </a:cubicBezTo>
                <a:cubicBezTo>
                  <a:pt x="1851858" y="0"/>
                  <a:pt x="2385977" y="534119"/>
                  <a:pt x="2385977" y="1192988"/>
                </a:cubicBezTo>
                <a:close/>
              </a:path>
            </a:pathLst>
          </a:custGeom>
          <a:solidFill>
            <a:srgbClr val="42B7E5"/>
          </a:solidFill>
          <a:ln w="5556" cap="flat">
            <a:noFill/>
            <a:prstDash val="solid"/>
            <a:miter/>
          </a:ln>
        </p:spPr>
        <p:txBody>
          <a:bodyPr rtlCol="0" anchor="ctr"/>
          <a:lstStyle/>
          <a:p>
            <a:endParaRPr lang="en-PH"/>
          </a:p>
        </p:txBody>
      </p:sp>
      <p:sp>
        <p:nvSpPr>
          <p:cNvPr id="14" name="Freeform: Shape 13">
            <a:extLst>
              <a:ext uri="{FF2B5EF4-FFF2-40B4-BE49-F238E27FC236}">
                <a16:creationId xmlns:a16="http://schemas.microsoft.com/office/drawing/2014/main" id="{E522BBE9-CB45-5ACD-4AB4-7A1207EE8856}"/>
              </a:ext>
            </a:extLst>
          </p:cNvPr>
          <p:cNvSpPr/>
          <p:nvPr/>
        </p:nvSpPr>
        <p:spPr>
          <a:xfrm>
            <a:off x="1439515" y="2346988"/>
            <a:ext cx="2163019" cy="2163019"/>
          </a:xfrm>
          <a:custGeom>
            <a:avLst/>
            <a:gdLst>
              <a:gd name="connsiteX0" fmla="*/ 2163020 w 2163019"/>
              <a:gd name="connsiteY0" fmla="*/ 1081510 h 2163019"/>
              <a:gd name="connsiteX1" fmla="*/ 1081510 w 2163019"/>
              <a:gd name="connsiteY1" fmla="*/ 2163020 h 2163019"/>
              <a:gd name="connsiteX2" fmla="*/ 0 w 2163019"/>
              <a:gd name="connsiteY2" fmla="*/ 1081510 h 2163019"/>
              <a:gd name="connsiteX3" fmla="*/ 1081510 w 2163019"/>
              <a:gd name="connsiteY3" fmla="*/ 0 h 2163019"/>
              <a:gd name="connsiteX4" fmla="*/ 2163020 w 2163019"/>
              <a:gd name="connsiteY4" fmla="*/ 1081510 h 21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019" h="2163019">
                <a:moveTo>
                  <a:pt x="2163020" y="1081510"/>
                </a:moveTo>
                <a:cubicBezTo>
                  <a:pt x="2163020" y="1678811"/>
                  <a:pt x="1678811" y="2163020"/>
                  <a:pt x="1081510" y="2163020"/>
                </a:cubicBezTo>
                <a:cubicBezTo>
                  <a:pt x="484208" y="2163020"/>
                  <a:pt x="0" y="1678811"/>
                  <a:pt x="0" y="1081510"/>
                </a:cubicBezTo>
                <a:cubicBezTo>
                  <a:pt x="0" y="484208"/>
                  <a:pt x="484208" y="0"/>
                  <a:pt x="1081510" y="0"/>
                </a:cubicBezTo>
                <a:cubicBezTo>
                  <a:pt x="1678811" y="0"/>
                  <a:pt x="2163020" y="484208"/>
                  <a:pt x="2163020" y="1081510"/>
                </a:cubicBezTo>
                <a:close/>
              </a:path>
            </a:pathLst>
          </a:custGeom>
          <a:solidFill>
            <a:srgbClr val="FFFFFF"/>
          </a:solidFill>
          <a:ln w="5556" cap="flat">
            <a:noFill/>
            <a:prstDash val="solid"/>
            <a:miter/>
          </a:ln>
        </p:spPr>
        <p:txBody>
          <a:bodyPr rtlCol="0" anchor="ctr"/>
          <a:lstStyle/>
          <a:p>
            <a:endParaRPr lang="en-PH"/>
          </a:p>
        </p:txBody>
      </p:sp>
      <p:sp>
        <p:nvSpPr>
          <p:cNvPr id="15" name="Text Placeholder 29">
            <a:extLst>
              <a:ext uri="{FF2B5EF4-FFF2-40B4-BE49-F238E27FC236}">
                <a16:creationId xmlns:a16="http://schemas.microsoft.com/office/drawing/2014/main" id="{49A97FF1-00BE-1781-925C-941CDCBCDCC3}"/>
              </a:ext>
            </a:extLst>
          </p:cNvPr>
          <p:cNvSpPr>
            <a:spLocks noGrp="1"/>
          </p:cNvSpPr>
          <p:nvPr>
            <p:ph type="body" sz="quarter" idx="13" hasCustomPrompt="1"/>
          </p:nvPr>
        </p:nvSpPr>
        <p:spPr>
          <a:xfrm>
            <a:off x="4297363" y="2865960"/>
            <a:ext cx="6976773" cy="1125073"/>
          </a:xfrm>
        </p:spPr>
        <p:txBody>
          <a:bodyPr/>
          <a:lstStyle>
            <a:lvl1pPr marL="0" indent="0">
              <a:buNone/>
              <a:defRPr sz="2800" b="1" cap="all" baseline="0">
                <a:solidFill>
                  <a:schemeClr val="bg1"/>
                </a:solidFill>
              </a:defRPr>
            </a:lvl1pPr>
          </a:lstStyle>
          <a:p>
            <a:pPr lvl="0"/>
            <a:r>
              <a:rPr lang="en-US"/>
              <a:t>Click to add section title</a:t>
            </a:r>
          </a:p>
        </p:txBody>
      </p:sp>
      <p:sp>
        <p:nvSpPr>
          <p:cNvPr id="16" name="Text Placeholder 29">
            <a:extLst>
              <a:ext uri="{FF2B5EF4-FFF2-40B4-BE49-F238E27FC236}">
                <a16:creationId xmlns:a16="http://schemas.microsoft.com/office/drawing/2014/main" id="{D98BD7DB-F29B-BED9-063F-87E1E3299E63}"/>
              </a:ext>
            </a:extLst>
          </p:cNvPr>
          <p:cNvSpPr>
            <a:spLocks noGrp="1"/>
          </p:cNvSpPr>
          <p:nvPr>
            <p:ph type="body" sz="quarter" idx="14" hasCustomPrompt="1"/>
          </p:nvPr>
        </p:nvSpPr>
        <p:spPr>
          <a:xfrm>
            <a:off x="1968257" y="2806889"/>
            <a:ext cx="1074736" cy="1125073"/>
          </a:xfrm>
        </p:spPr>
        <p:txBody>
          <a:bodyPr>
            <a:normAutofit/>
          </a:bodyPr>
          <a:lstStyle>
            <a:lvl1pPr marL="0" indent="0" algn="ctr">
              <a:buNone/>
              <a:defRPr sz="6000">
                <a:solidFill>
                  <a:schemeClr val="accent1"/>
                </a:solidFill>
              </a:defRPr>
            </a:lvl1pPr>
          </a:lstStyle>
          <a:p>
            <a:pPr lvl="0"/>
            <a:r>
              <a:rPr lang="en-US"/>
              <a:t>1</a:t>
            </a:r>
          </a:p>
        </p:txBody>
      </p:sp>
      <p:sp>
        <p:nvSpPr>
          <p:cNvPr id="18" name="Picture Placeholder 17">
            <a:extLst>
              <a:ext uri="{FF2B5EF4-FFF2-40B4-BE49-F238E27FC236}">
                <a16:creationId xmlns:a16="http://schemas.microsoft.com/office/drawing/2014/main" id="{47131A42-EF38-0565-2D6A-320941C06554}"/>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03172 h 6858000"/>
              <a:gd name="connsiteX5" fmla="*/ 1258723 w 12192000"/>
              <a:gd name="connsiteY5" fmla="*/ 4603172 h 6858000"/>
              <a:gd name="connsiteX6" fmla="*/ 1297133 w 12192000"/>
              <a:gd name="connsiteY6" fmla="*/ 4644566 h 6858000"/>
              <a:gd name="connsiteX7" fmla="*/ 2538189 w 12192000"/>
              <a:gd name="connsiteY7" fmla="*/ 5148071 h 6858000"/>
              <a:gd name="connsiteX8" fmla="*/ 3602736 w 12192000"/>
              <a:gd name="connsiteY8" fmla="*/ 4795727 h 6858000"/>
              <a:gd name="connsiteX9" fmla="*/ 3403255 w 12192000"/>
              <a:gd name="connsiteY9" fmla="*/ 4603172 h 6858000"/>
              <a:gd name="connsiteX10" fmla="*/ 12191997 w 12192000"/>
              <a:gd name="connsiteY10" fmla="*/ 4603172 h 6858000"/>
              <a:gd name="connsiteX11" fmla="*/ 12191997 w 12192000"/>
              <a:gd name="connsiteY11" fmla="*/ 2285999 h 6858000"/>
              <a:gd name="connsiteX12" fmla="*/ 3328919 w 12192000"/>
              <a:gd name="connsiteY12" fmla="*/ 2285999 h 6858000"/>
              <a:gd name="connsiteX13" fmla="*/ 3575066 w 12192000"/>
              <a:gd name="connsiteY13" fmla="*/ 2042001 h 6858000"/>
              <a:gd name="connsiteX14" fmla="*/ 2538189 w 12192000"/>
              <a:gd name="connsiteY14" fmla="*/ 1709927 h 6858000"/>
              <a:gd name="connsiteX15" fmla="*/ 1297133 w 12192000"/>
              <a:gd name="connsiteY15" fmla="*/ 2213432 h 6858000"/>
              <a:gd name="connsiteX16" fmla="*/ 1229797 w 12192000"/>
              <a:gd name="connsiteY16" fmla="*/ 2285999 h 6858000"/>
              <a:gd name="connsiteX17" fmla="*/ 0 w 12192000"/>
              <a:gd name="connsiteY17" fmla="*/ 2285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0" y="0"/>
                </a:moveTo>
                <a:lnTo>
                  <a:pt x="12192000" y="0"/>
                </a:lnTo>
                <a:lnTo>
                  <a:pt x="12192000" y="6858000"/>
                </a:lnTo>
                <a:lnTo>
                  <a:pt x="0" y="6858000"/>
                </a:lnTo>
                <a:lnTo>
                  <a:pt x="0" y="4603172"/>
                </a:lnTo>
                <a:lnTo>
                  <a:pt x="1258723" y="4603172"/>
                </a:lnTo>
                <a:lnTo>
                  <a:pt x="1297133" y="4644566"/>
                </a:lnTo>
                <a:cubicBezTo>
                  <a:pt x="1614748" y="4955657"/>
                  <a:pt x="2053527" y="5148071"/>
                  <a:pt x="2538189" y="5148071"/>
                </a:cubicBezTo>
                <a:cubicBezTo>
                  <a:pt x="2938499" y="5148071"/>
                  <a:pt x="3307417" y="5016710"/>
                  <a:pt x="3602736" y="4795727"/>
                </a:cubicBezTo>
                <a:lnTo>
                  <a:pt x="3403255" y="4603172"/>
                </a:lnTo>
                <a:lnTo>
                  <a:pt x="12191997" y="4603172"/>
                </a:lnTo>
                <a:lnTo>
                  <a:pt x="12191997" y="2285999"/>
                </a:lnTo>
                <a:lnTo>
                  <a:pt x="3328919" y="2285999"/>
                </a:lnTo>
                <a:lnTo>
                  <a:pt x="3575066" y="2042001"/>
                </a:lnTo>
                <a:cubicBezTo>
                  <a:pt x="3284570" y="1833258"/>
                  <a:pt x="2926117" y="1709927"/>
                  <a:pt x="2538189" y="1709927"/>
                </a:cubicBezTo>
                <a:cubicBezTo>
                  <a:pt x="2053527" y="1709927"/>
                  <a:pt x="1614748" y="1902341"/>
                  <a:pt x="1297133" y="2213432"/>
                </a:cubicBezTo>
                <a:lnTo>
                  <a:pt x="1229797" y="2285999"/>
                </a:lnTo>
                <a:lnTo>
                  <a:pt x="0" y="2285999"/>
                </a:lnTo>
                <a:close/>
              </a:path>
            </a:pathLst>
          </a:custGeom>
        </p:spPr>
        <p:txBody>
          <a:bodyPr wrap="square">
            <a:noAutofit/>
          </a:bodyPr>
          <a:lstStyle>
            <a:lvl1pPr marL="0" indent="0">
              <a:buNone/>
              <a:defRPr sz="1000" i="1"/>
            </a:lvl1pPr>
          </a:lstStyle>
          <a:p>
            <a:r>
              <a:rPr lang="en-AU"/>
              <a:t>Click to add image</a:t>
            </a:r>
          </a:p>
        </p:txBody>
      </p:sp>
    </p:spTree>
    <p:extLst>
      <p:ext uri="{BB962C8B-B14F-4D97-AF65-F5344CB8AC3E}">
        <p14:creationId xmlns:p14="http://schemas.microsoft.com/office/powerpoint/2010/main" val="2046467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_RH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6055994"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3" name="Title 1">
            <a:extLst>
              <a:ext uri="{FF2B5EF4-FFF2-40B4-BE49-F238E27FC236}">
                <a16:creationId xmlns:a16="http://schemas.microsoft.com/office/drawing/2014/main" id="{A8CB2F57-AD15-E476-FE68-DFE29652DB6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Content Placeholder 4">
            <a:extLst>
              <a:ext uri="{FF2B5EF4-FFF2-40B4-BE49-F238E27FC236}">
                <a16:creationId xmlns:a16="http://schemas.microsoft.com/office/drawing/2014/main" id="{7C81B068-EA43-E821-BFEB-BC411AB06C3A}"/>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2">
            <a:extLst>
              <a:ext uri="{FF2B5EF4-FFF2-40B4-BE49-F238E27FC236}">
                <a16:creationId xmlns:a16="http://schemas.microsoft.com/office/drawing/2014/main" id="{918BC48A-77C0-4F51-EB56-4C4CC47BE49B}"/>
              </a:ext>
            </a:extLst>
          </p:cNvPr>
          <p:cNvSpPr>
            <a:spLocks noGrp="1"/>
          </p:cNvSpPr>
          <p:nvPr>
            <p:ph type="ftr" sz="quarter" idx="10"/>
          </p:nvPr>
        </p:nvSpPr>
        <p:spPr>
          <a:xfrm>
            <a:off x="752475" y="6232125"/>
            <a:ext cx="9856341" cy="462504"/>
          </a:xfrm>
        </p:spPr>
        <p:txBody>
          <a:bodyPr/>
          <a:lstStyle/>
          <a:p>
            <a:endParaRPr lang="en-AU"/>
          </a:p>
        </p:txBody>
      </p:sp>
      <p:sp>
        <p:nvSpPr>
          <p:cNvPr id="12" name="Text Placeholder 4">
            <a:extLst>
              <a:ext uri="{FF2B5EF4-FFF2-40B4-BE49-F238E27FC236}">
                <a16:creationId xmlns:a16="http://schemas.microsoft.com/office/drawing/2014/main" id="{5DB2E8BF-7205-5CCB-5AC8-554C0F56956B}"/>
              </a:ext>
            </a:extLst>
          </p:cNvPr>
          <p:cNvSpPr>
            <a:spLocks noGrp="1"/>
          </p:cNvSpPr>
          <p:nvPr>
            <p:ph type="body" sz="quarter" idx="13" hasCustomPrompt="1"/>
          </p:nvPr>
        </p:nvSpPr>
        <p:spPr>
          <a:xfrm>
            <a:off x="6055993" y="5850384"/>
            <a:ext cx="5378531"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Content Placeholder 13">
            <a:extLst>
              <a:ext uri="{FF2B5EF4-FFF2-40B4-BE49-F238E27FC236}">
                <a16:creationId xmlns:a16="http://schemas.microsoft.com/office/drawing/2014/main" id="{7FF9EEE9-F38A-F10E-2124-5491E249AF46}"/>
              </a:ext>
            </a:extLst>
          </p:cNvPr>
          <p:cNvSpPr>
            <a:spLocks noGrp="1"/>
          </p:cNvSpPr>
          <p:nvPr>
            <p:ph sz="quarter" idx="14" hasCustomPrompt="1"/>
          </p:nvPr>
        </p:nvSpPr>
        <p:spPr>
          <a:xfrm>
            <a:off x="6056313"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913151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_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846C7F-A89B-6C50-A173-2B7F942B593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Content Placeholder 4">
            <a:extLst>
              <a:ext uri="{FF2B5EF4-FFF2-40B4-BE49-F238E27FC236}">
                <a16:creationId xmlns:a16="http://schemas.microsoft.com/office/drawing/2014/main" id="{CE35D778-BBEE-35D9-A0AB-BC6F9D93E838}"/>
              </a:ext>
            </a:extLst>
          </p:cNvPr>
          <p:cNvSpPr>
            <a:spLocks noGrp="1"/>
          </p:cNvSpPr>
          <p:nvPr>
            <p:ph sz="quarter" idx="11" hasCustomPrompt="1"/>
          </p:nvPr>
        </p:nvSpPr>
        <p:spPr>
          <a:xfrm>
            <a:off x="6320849"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2">
            <a:extLst>
              <a:ext uri="{FF2B5EF4-FFF2-40B4-BE49-F238E27FC236}">
                <a16:creationId xmlns:a16="http://schemas.microsoft.com/office/drawing/2014/main" id="{77E78EF3-039F-658A-15D9-1AE4FA2DDC38}"/>
              </a:ext>
            </a:extLst>
          </p:cNvPr>
          <p:cNvSpPr>
            <a:spLocks noGrp="1"/>
          </p:cNvSpPr>
          <p:nvPr>
            <p:ph type="ftr" sz="quarter" idx="10"/>
          </p:nvPr>
        </p:nvSpPr>
        <p:spPr>
          <a:xfrm>
            <a:off x="752475" y="6232125"/>
            <a:ext cx="9856341" cy="462504"/>
          </a:xfrm>
        </p:spPr>
        <p:txBody>
          <a:bodyPr/>
          <a:lstStyle/>
          <a:p>
            <a:endParaRPr lang="en-AU"/>
          </a:p>
        </p:txBody>
      </p:sp>
      <p:sp>
        <p:nvSpPr>
          <p:cNvPr id="9" name="Text Placeholder 4">
            <a:extLst>
              <a:ext uri="{FF2B5EF4-FFF2-40B4-BE49-F238E27FC236}">
                <a16:creationId xmlns:a16="http://schemas.microsoft.com/office/drawing/2014/main" id="{5EDE8F64-80CF-A77C-1F96-D4CE93E20208}"/>
              </a:ext>
            </a:extLst>
          </p:cNvPr>
          <p:cNvSpPr>
            <a:spLocks noGrp="1"/>
          </p:cNvSpPr>
          <p:nvPr>
            <p:ph type="body" sz="quarter" idx="3" hasCustomPrompt="1"/>
          </p:nvPr>
        </p:nvSpPr>
        <p:spPr>
          <a:xfrm>
            <a:off x="746125"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5" name="Text Placeholder 4">
            <a:extLst>
              <a:ext uri="{FF2B5EF4-FFF2-40B4-BE49-F238E27FC236}">
                <a16:creationId xmlns:a16="http://schemas.microsoft.com/office/drawing/2014/main" id="{A97C1A83-F79D-7182-E9AB-F92DF7DAD2EE}"/>
              </a:ext>
            </a:extLst>
          </p:cNvPr>
          <p:cNvSpPr>
            <a:spLocks noGrp="1"/>
          </p:cNvSpPr>
          <p:nvPr>
            <p:ph type="body" sz="quarter" idx="13" hasCustomPrompt="1"/>
          </p:nvPr>
        </p:nvSpPr>
        <p:spPr>
          <a:xfrm>
            <a:off x="746125" y="5850384"/>
            <a:ext cx="5393055"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Content Placeholder 13">
            <a:extLst>
              <a:ext uri="{FF2B5EF4-FFF2-40B4-BE49-F238E27FC236}">
                <a16:creationId xmlns:a16="http://schemas.microsoft.com/office/drawing/2014/main" id="{B4D31A1F-E865-9CFD-92E9-7EB703289212}"/>
              </a:ext>
            </a:extLst>
          </p:cNvPr>
          <p:cNvSpPr>
            <a:spLocks noGrp="1"/>
          </p:cNvSpPr>
          <p:nvPr>
            <p:ph sz="quarter" idx="14" hasCustomPrompt="1"/>
          </p:nvPr>
        </p:nvSpPr>
        <p:spPr>
          <a:xfrm>
            <a:off x="746125"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15966414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x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98FA88-49EF-4DFF-F42D-E697B9A004DA}"/>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Text Placeholder 4">
            <a:extLst>
              <a:ext uri="{FF2B5EF4-FFF2-40B4-BE49-F238E27FC236}">
                <a16:creationId xmlns:a16="http://schemas.microsoft.com/office/drawing/2014/main" id="{71600767-BDB6-35C8-190C-C763A9AAA633}"/>
              </a:ext>
            </a:extLst>
          </p:cNvPr>
          <p:cNvSpPr>
            <a:spLocks noGrp="1"/>
          </p:cNvSpPr>
          <p:nvPr>
            <p:ph type="body" sz="quarter" idx="15" hasCustomPrompt="1"/>
          </p:nvPr>
        </p:nvSpPr>
        <p:spPr>
          <a:xfrm>
            <a:off x="746125"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ECC0D015-2CCC-2521-535C-05E931F22879}"/>
              </a:ext>
            </a:extLst>
          </p:cNvPr>
          <p:cNvSpPr>
            <a:spLocks noGrp="1"/>
          </p:cNvSpPr>
          <p:nvPr>
            <p:ph type="body" sz="quarter" idx="17" hasCustomPrompt="1"/>
          </p:nvPr>
        </p:nvSpPr>
        <p:spPr>
          <a:xfrm>
            <a:off x="746125"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Text Placeholder 5">
            <a:extLst>
              <a:ext uri="{FF2B5EF4-FFF2-40B4-BE49-F238E27FC236}">
                <a16:creationId xmlns:a16="http://schemas.microsoft.com/office/drawing/2014/main" id="{2E081928-84CD-08A7-4718-C71629322A1C}"/>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17" name="Footer Placeholder 2">
            <a:extLst>
              <a:ext uri="{FF2B5EF4-FFF2-40B4-BE49-F238E27FC236}">
                <a16:creationId xmlns:a16="http://schemas.microsoft.com/office/drawing/2014/main" id="{81E46EB9-8AA3-056C-7A50-9E0B1DE64480}"/>
              </a:ext>
            </a:extLst>
          </p:cNvPr>
          <p:cNvSpPr>
            <a:spLocks noGrp="1"/>
          </p:cNvSpPr>
          <p:nvPr>
            <p:ph type="ftr" sz="quarter" idx="10"/>
          </p:nvPr>
        </p:nvSpPr>
        <p:spPr>
          <a:xfrm>
            <a:off x="752475" y="6232125"/>
            <a:ext cx="9856341" cy="462504"/>
          </a:xfrm>
        </p:spPr>
        <p:txBody>
          <a:bodyPr/>
          <a:lstStyle/>
          <a:p>
            <a:endParaRPr lang="en-AU"/>
          </a:p>
        </p:txBody>
      </p:sp>
      <p:sp>
        <p:nvSpPr>
          <p:cNvPr id="18" name="Text Placeholder 4">
            <a:extLst>
              <a:ext uri="{FF2B5EF4-FFF2-40B4-BE49-F238E27FC236}">
                <a16:creationId xmlns:a16="http://schemas.microsoft.com/office/drawing/2014/main" id="{0339E34B-B5E5-E8FF-C992-818286BD3500}"/>
              </a:ext>
            </a:extLst>
          </p:cNvPr>
          <p:cNvSpPr>
            <a:spLocks noGrp="1"/>
          </p:cNvSpPr>
          <p:nvPr>
            <p:ph type="body" sz="quarter" idx="18" hasCustomPrompt="1"/>
          </p:nvPr>
        </p:nvSpPr>
        <p:spPr>
          <a:xfrm>
            <a:off x="6135519"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9" name="Text Placeholder 4">
            <a:extLst>
              <a:ext uri="{FF2B5EF4-FFF2-40B4-BE49-F238E27FC236}">
                <a16:creationId xmlns:a16="http://schemas.microsoft.com/office/drawing/2014/main" id="{B0F1C0AD-F339-7BF4-FF54-88B0A509E709}"/>
              </a:ext>
            </a:extLst>
          </p:cNvPr>
          <p:cNvSpPr>
            <a:spLocks noGrp="1"/>
          </p:cNvSpPr>
          <p:nvPr>
            <p:ph type="body" sz="quarter" idx="19" hasCustomPrompt="1"/>
          </p:nvPr>
        </p:nvSpPr>
        <p:spPr>
          <a:xfrm>
            <a:off x="6135519"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20" name="Content Placeholder 13">
            <a:extLst>
              <a:ext uri="{FF2B5EF4-FFF2-40B4-BE49-F238E27FC236}">
                <a16:creationId xmlns:a16="http://schemas.microsoft.com/office/drawing/2014/main" id="{88955DFF-9211-9400-1CA4-62A8965B10C8}"/>
              </a:ext>
            </a:extLst>
          </p:cNvPr>
          <p:cNvSpPr>
            <a:spLocks noGrp="1"/>
          </p:cNvSpPr>
          <p:nvPr>
            <p:ph sz="quarter" idx="20" hasCustomPrompt="1"/>
          </p:nvPr>
        </p:nvSpPr>
        <p:spPr>
          <a:xfrm>
            <a:off x="746124" y="2043969"/>
            <a:ext cx="5299244" cy="2794318"/>
          </a:xfrm>
        </p:spPr>
        <p:txBody>
          <a:bodyPr/>
          <a:lstStyle>
            <a:lvl1pPr marL="0" indent="0">
              <a:buNone/>
              <a:defRPr/>
            </a:lvl1pPr>
          </a:lstStyle>
          <a:p>
            <a:pPr lvl="0"/>
            <a:r>
              <a:rPr lang="en-US"/>
              <a:t>Click to add content</a:t>
            </a:r>
            <a:endParaRPr lang="en-AU"/>
          </a:p>
        </p:txBody>
      </p:sp>
      <p:sp>
        <p:nvSpPr>
          <p:cNvPr id="21" name="Content Placeholder 13">
            <a:extLst>
              <a:ext uri="{FF2B5EF4-FFF2-40B4-BE49-F238E27FC236}">
                <a16:creationId xmlns:a16="http://schemas.microsoft.com/office/drawing/2014/main" id="{44359EA3-7335-4783-E8BC-65E0E0B68753}"/>
              </a:ext>
            </a:extLst>
          </p:cNvPr>
          <p:cNvSpPr>
            <a:spLocks noGrp="1"/>
          </p:cNvSpPr>
          <p:nvPr>
            <p:ph sz="quarter" idx="21" hasCustomPrompt="1"/>
          </p:nvPr>
        </p:nvSpPr>
        <p:spPr>
          <a:xfrm>
            <a:off x="6135519" y="2043969"/>
            <a:ext cx="5299244"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3071694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_Key message">
    <p:spTree>
      <p:nvGrpSpPr>
        <p:cNvPr id="1" name=""/>
        <p:cNvGrpSpPr/>
        <p:nvPr/>
      </p:nvGrpSpPr>
      <p:grpSpPr>
        <a:xfrm>
          <a:off x="0" y="0"/>
          <a:ext cx="0" cy="0"/>
          <a:chOff x="0" y="0"/>
          <a:chExt cx="0" cy="0"/>
        </a:xfrm>
      </p:grpSpPr>
      <p:sp>
        <p:nvSpPr>
          <p:cNvPr id="19" name="Rectangle: Single Corner Rounded 18">
            <a:extLst>
              <a:ext uri="{FF2B5EF4-FFF2-40B4-BE49-F238E27FC236}">
                <a16:creationId xmlns:a16="http://schemas.microsoft.com/office/drawing/2014/main" id="{1870412C-87FB-477F-0639-4376882CBD4D}"/>
              </a:ext>
            </a:extLst>
          </p:cNvPr>
          <p:cNvSpPr/>
          <p:nvPr userDrawn="1"/>
        </p:nvSpPr>
        <p:spPr>
          <a:xfrm>
            <a:off x="0"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1D477710-B94B-A952-2082-B41C201568D4}"/>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Rectangle: Single Corner Rounded 3">
            <a:extLst>
              <a:ext uri="{FF2B5EF4-FFF2-40B4-BE49-F238E27FC236}">
                <a16:creationId xmlns:a16="http://schemas.microsoft.com/office/drawing/2014/main" id="{55A4ED66-F65E-E028-02D5-33AF6D0B448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6261500" y="2184400"/>
            <a:ext cx="5187550" cy="736848"/>
          </a:xfrm>
        </p:spPr>
        <p:txBody>
          <a:bodyPr anchor="t"/>
          <a:lstStyle>
            <a:lvl1pPr>
              <a:defRPr sz="2400" b="0" i="1" cap="none" baseline="0">
                <a:solidFill>
                  <a:schemeClr val="tx1"/>
                </a:solidFill>
              </a:defRPr>
            </a:lvl1pPr>
          </a:lstStyle>
          <a:p>
            <a:r>
              <a:rPr lang="en-US"/>
              <a:t>Click to add quote or key statement</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6261499" y="6232125"/>
            <a:ext cx="4355854"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5" name="Content Placeholder 13">
            <a:extLst>
              <a:ext uri="{FF2B5EF4-FFF2-40B4-BE49-F238E27FC236}">
                <a16:creationId xmlns:a16="http://schemas.microsoft.com/office/drawing/2014/main" id="{E72F4D7B-D927-30C3-B2BD-E227F2E4E7F0}"/>
              </a:ext>
            </a:extLst>
          </p:cNvPr>
          <p:cNvSpPr>
            <a:spLocks noGrp="1"/>
          </p:cNvSpPr>
          <p:nvPr>
            <p:ph sz="quarter" idx="21" hasCustomPrompt="1"/>
          </p:nvPr>
        </p:nvSpPr>
        <p:spPr>
          <a:xfrm>
            <a:off x="6261499" y="3029597"/>
            <a:ext cx="5173264" cy="2794318"/>
          </a:xfrm>
        </p:spPr>
        <p:txBody>
          <a:bodyPr/>
          <a:lstStyle>
            <a:lvl1pPr marL="0" indent="0">
              <a:buNone/>
              <a:defRPr/>
            </a:lvl1pPr>
          </a:lstStyle>
          <a:p>
            <a:pPr lvl="0"/>
            <a:r>
              <a:rPr lang="en-US"/>
              <a:t>Click to add content</a:t>
            </a:r>
            <a:endParaRPr lang="en-AU"/>
          </a:p>
        </p:txBody>
      </p:sp>
      <p:sp>
        <p:nvSpPr>
          <p:cNvPr id="23" name="Text Placeholder 22">
            <a:extLst>
              <a:ext uri="{FF2B5EF4-FFF2-40B4-BE49-F238E27FC236}">
                <a16:creationId xmlns:a16="http://schemas.microsoft.com/office/drawing/2014/main" id="{6BC49145-6C7B-6457-6D03-20138DAF1741}"/>
              </a:ext>
            </a:extLst>
          </p:cNvPr>
          <p:cNvSpPr>
            <a:spLocks noGrp="1"/>
          </p:cNvSpPr>
          <p:nvPr>
            <p:ph type="body" sz="quarter" idx="14" hasCustomPrompt="1"/>
          </p:nvPr>
        </p:nvSpPr>
        <p:spPr>
          <a:xfrm>
            <a:off x="730250" y="2184400"/>
            <a:ext cx="5040313" cy="674688"/>
          </a:xfrm>
        </p:spPr>
        <p:txBody>
          <a:bodyPr anchor="t"/>
          <a:lstStyle>
            <a:lvl1pPr marL="0" indent="0">
              <a:buNone/>
              <a:defRPr sz="2400" i="1">
                <a:solidFill>
                  <a:schemeClr val="bg1"/>
                </a:solidFill>
              </a:defRPr>
            </a:lvl1pPr>
          </a:lstStyle>
          <a:p>
            <a:pPr lvl="0"/>
            <a:r>
              <a:rPr lang="en-US"/>
              <a:t>Click to add text</a:t>
            </a:r>
            <a:endParaRPr lang="en-AU"/>
          </a:p>
        </p:txBody>
      </p:sp>
      <p:sp>
        <p:nvSpPr>
          <p:cNvPr id="16" name="Picture Placeholder 15">
            <a:extLst>
              <a:ext uri="{FF2B5EF4-FFF2-40B4-BE49-F238E27FC236}">
                <a16:creationId xmlns:a16="http://schemas.microsoft.com/office/drawing/2014/main" id="{3E8710DF-B29D-69B9-6134-12BD2F32F3FD}"/>
              </a:ext>
            </a:extLst>
          </p:cNvPr>
          <p:cNvSpPr>
            <a:spLocks noGrp="1"/>
          </p:cNvSpPr>
          <p:nvPr>
            <p:ph type="pic" sz="quarter" idx="13" hasCustomPrompt="1"/>
          </p:nvPr>
        </p:nvSpPr>
        <p:spPr>
          <a:xfrm>
            <a:off x="0" y="0"/>
            <a:ext cx="6096000" cy="6858000"/>
          </a:xfrm>
          <a:custGeom>
            <a:avLst/>
            <a:gdLst>
              <a:gd name="connsiteX0" fmla="*/ 0 w 6096000"/>
              <a:gd name="connsiteY0" fmla="*/ 0 h 6671388"/>
              <a:gd name="connsiteX1" fmla="*/ 5151245 w 6096000"/>
              <a:gd name="connsiteY1" fmla="*/ 0 h 6671388"/>
              <a:gd name="connsiteX2" fmla="*/ 5840760 w 6096000"/>
              <a:gd name="connsiteY2" fmla="*/ 0 h 6671388"/>
              <a:gd name="connsiteX3" fmla="*/ 6096000 w 6096000"/>
              <a:gd name="connsiteY3" fmla="*/ 255240 h 6671388"/>
              <a:gd name="connsiteX4" fmla="*/ 6096000 w 6096000"/>
              <a:gd name="connsiteY4" fmla="*/ 6670675 h 6671388"/>
              <a:gd name="connsiteX5" fmla="*/ 5376353 w 6096000"/>
              <a:gd name="connsiteY5" fmla="*/ 6670675 h 6671388"/>
              <a:gd name="connsiteX6" fmla="*/ 5376353 w 6096000"/>
              <a:gd name="connsiteY6" fmla="*/ 6671388 h 6671388"/>
              <a:gd name="connsiteX7" fmla="*/ 0 w 6096000"/>
              <a:gd name="connsiteY7" fmla="*/ 6671388 h 6671388"/>
              <a:gd name="connsiteX8" fmla="*/ 0 w 6096000"/>
              <a:gd name="connsiteY8" fmla="*/ 6670675 h 66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671388">
                <a:moveTo>
                  <a:pt x="0" y="0"/>
                </a:moveTo>
                <a:lnTo>
                  <a:pt x="5151245" y="0"/>
                </a:lnTo>
                <a:lnTo>
                  <a:pt x="5840760" y="0"/>
                </a:lnTo>
                <a:cubicBezTo>
                  <a:pt x="5981725" y="0"/>
                  <a:pt x="6096000" y="114275"/>
                  <a:pt x="6096000" y="255240"/>
                </a:cubicBezTo>
                <a:lnTo>
                  <a:pt x="6096000" y="6670675"/>
                </a:lnTo>
                <a:lnTo>
                  <a:pt x="5376353" y="6670675"/>
                </a:lnTo>
                <a:lnTo>
                  <a:pt x="5376353" y="6671388"/>
                </a:lnTo>
                <a:lnTo>
                  <a:pt x="0" y="6671388"/>
                </a:lnTo>
                <a:lnTo>
                  <a:pt x="0" y="6670675"/>
                </a:ln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190610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Us_map">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422315E4-9F11-0B8A-9DB5-115AB23147B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Single Corner Rounded 19">
            <a:extLst>
              <a:ext uri="{FF2B5EF4-FFF2-40B4-BE49-F238E27FC236}">
                <a16:creationId xmlns:a16="http://schemas.microsoft.com/office/drawing/2014/main" id="{400D75EE-022D-1296-2F32-7C831FC8A267}"/>
              </a:ext>
            </a:extLst>
          </p:cNvPr>
          <p:cNvSpPr/>
          <p:nvPr userDrawn="1"/>
        </p:nvSpPr>
        <p:spPr>
          <a:xfrm>
            <a:off x="0" y="0"/>
            <a:ext cx="4133848"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2" name="TextBox 11">
            <a:extLst>
              <a:ext uri="{FF2B5EF4-FFF2-40B4-BE49-F238E27FC236}">
                <a16:creationId xmlns:a16="http://schemas.microsoft.com/office/drawing/2014/main" id="{820349DD-F72E-7045-21F6-9DAA14967073}"/>
              </a:ext>
            </a:extLst>
          </p:cNvPr>
          <p:cNvSpPr txBox="1"/>
          <p:nvPr userDrawn="1"/>
        </p:nvSpPr>
        <p:spPr>
          <a:xfrm>
            <a:off x="730250" y="1561157"/>
            <a:ext cx="2865206" cy="3539430"/>
          </a:xfrm>
          <a:prstGeom prst="rect">
            <a:avLst/>
          </a:prstGeom>
          <a:noFill/>
        </p:spPr>
        <p:txBody>
          <a:bodyPr wrap="square" rtlCol="0">
            <a:spAutoFit/>
          </a:bodyPr>
          <a:lstStyle/>
          <a:p>
            <a:pPr>
              <a:spcBef>
                <a:spcPts val="600"/>
              </a:spcBef>
            </a:pPr>
            <a:r>
              <a:rPr lang="en-US" sz="1200" b="1">
                <a:solidFill>
                  <a:schemeClr val="bg1"/>
                </a:solidFill>
              </a:rPr>
              <a:t>ABOUT US</a:t>
            </a:r>
          </a:p>
          <a:p>
            <a:pPr>
              <a:spcBef>
                <a:spcPts val="600"/>
              </a:spcBef>
            </a:pPr>
            <a:r>
              <a:rPr lang="en-US" sz="1200" err="1">
                <a:solidFill>
                  <a:schemeClr val="bg1"/>
                </a:solidFill>
              </a:rPr>
              <a:t>CoreData</a:t>
            </a:r>
            <a:r>
              <a:rPr lang="en-US" sz="1200">
                <a:solidFill>
                  <a:schemeClr val="bg1"/>
                </a:solidFill>
              </a:rPr>
              <a:t> is a global specialist research and insights consultancy.</a:t>
            </a:r>
          </a:p>
          <a:p>
            <a:pPr>
              <a:spcBef>
                <a:spcPts val="600"/>
              </a:spcBef>
            </a:pPr>
            <a:r>
              <a:rPr lang="en-US" sz="1200" err="1">
                <a:solidFill>
                  <a:schemeClr val="bg1"/>
                </a:solidFill>
              </a:rPr>
              <a:t>CoreData</a:t>
            </a:r>
            <a:r>
              <a:rPr lang="en-US" sz="1200">
                <a:solidFill>
                  <a:schemeClr val="bg1"/>
                </a:solidFill>
              </a:rPr>
              <a:t> uses bespoke and syndicated research to uncover strategic insights that can be implemented in your organisation, not just a glossy board report summary. </a:t>
            </a:r>
          </a:p>
          <a:p>
            <a:pPr>
              <a:spcBef>
                <a:spcPts val="600"/>
              </a:spcBef>
            </a:pPr>
            <a:r>
              <a:rPr lang="en-US" sz="1200">
                <a:solidFill>
                  <a:schemeClr val="bg1"/>
                </a:solidFill>
              </a:rPr>
              <a:t>We pride ourselves on our ability to build trusted relationships with clients so that we truly understand their needs and can tailor our solutions. Our team is a complimentary blend of experienced research, financial services, marketing and media professionals. Together, our combined industry and primary research experience brings perspective to  consumer needs, attitudes and </a:t>
            </a:r>
            <a:r>
              <a:rPr lang="en-US" sz="1200" err="1">
                <a:solidFill>
                  <a:schemeClr val="bg1"/>
                </a:solidFill>
              </a:rPr>
              <a:t>behaviours</a:t>
            </a:r>
            <a:r>
              <a:rPr lang="en-US" sz="1200">
                <a:solidFill>
                  <a:schemeClr val="bg1"/>
                </a:solidFill>
              </a:rPr>
              <a:t>.</a:t>
            </a:r>
          </a:p>
        </p:txBody>
      </p:sp>
      <p:sp>
        <p:nvSpPr>
          <p:cNvPr id="16" name="Footer Placeholder 2">
            <a:extLst>
              <a:ext uri="{FF2B5EF4-FFF2-40B4-BE49-F238E27FC236}">
                <a16:creationId xmlns:a16="http://schemas.microsoft.com/office/drawing/2014/main" id="{C83F31B4-6FC9-0E2E-FDF6-1635EF05EE27}"/>
              </a:ext>
            </a:extLst>
          </p:cNvPr>
          <p:cNvSpPr>
            <a:spLocks noGrp="1"/>
          </p:cNvSpPr>
          <p:nvPr>
            <p:ph type="ftr" sz="quarter" idx="10"/>
          </p:nvPr>
        </p:nvSpPr>
        <p:spPr>
          <a:xfrm>
            <a:off x="4331962" y="6232125"/>
            <a:ext cx="6285391" cy="462504"/>
          </a:xfrm>
        </p:spPr>
        <p:txBody>
          <a:bodyPr/>
          <a:lstStyle/>
          <a:p>
            <a:endParaRPr lang="en-AU"/>
          </a:p>
        </p:txBody>
      </p:sp>
      <p:sp>
        <p:nvSpPr>
          <p:cNvPr id="19" name="Title 1">
            <a:extLst>
              <a:ext uri="{FF2B5EF4-FFF2-40B4-BE49-F238E27FC236}">
                <a16:creationId xmlns:a16="http://schemas.microsoft.com/office/drawing/2014/main" id="{E9522006-79C4-5525-25F0-8A125F8B18D5}"/>
              </a:ext>
            </a:extLst>
          </p:cNvPr>
          <p:cNvSpPr>
            <a:spLocks noGrp="1"/>
          </p:cNvSpPr>
          <p:nvPr>
            <p:ph type="title" hasCustomPrompt="1"/>
          </p:nvPr>
        </p:nvSpPr>
        <p:spPr>
          <a:xfrm>
            <a:off x="4332303" y="443883"/>
            <a:ext cx="7102459" cy="736848"/>
          </a:xfrm>
        </p:spPr>
        <p:txBody>
          <a:bodyPr/>
          <a:lstStyle/>
          <a:p>
            <a:r>
              <a:rPr lang="en-US" sz="2800" b="1">
                <a:solidFill>
                  <a:schemeClr val="accent1"/>
                </a:solidFill>
                <a:latin typeface="+mj-lt"/>
              </a:rPr>
              <a:t>GLOBAL</a:t>
            </a:r>
            <a:r>
              <a:rPr lang="en-US" sz="2800" b="1" baseline="0">
                <a:solidFill>
                  <a:schemeClr val="accent1"/>
                </a:solidFill>
                <a:latin typeface="+mj-lt"/>
              </a:rPr>
              <a:t> PRESENCE, LOCAL FOCUS</a:t>
            </a:r>
            <a:endParaRPr lang="en-AU"/>
          </a:p>
        </p:txBody>
      </p:sp>
      <p:cxnSp>
        <p:nvCxnSpPr>
          <p:cNvPr id="21" name="Straight Connector 20">
            <a:extLst>
              <a:ext uri="{FF2B5EF4-FFF2-40B4-BE49-F238E27FC236}">
                <a16:creationId xmlns:a16="http://schemas.microsoft.com/office/drawing/2014/main" id="{4437CEDB-A69D-A200-ACB1-DD24F2BC23EA}"/>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5D948A0-F2CE-B6BB-AB21-DA4AB1B88C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07872" y="1561521"/>
            <a:ext cx="7431192" cy="4539584"/>
          </a:xfrm>
          <a:prstGeom prst="rect">
            <a:avLst/>
          </a:prstGeom>
        </p:spPr>
      </p:pic>
    </p:spTree>
    <p:extLst>
      <p:ext uri="{BB962C8B-B14F-4D97-AF65-F5344CB8AC3E}">
        <p14:creationId xmlns:p14="http://schemas.microsoft.com/office/powerpoint/2010/main" val="2087287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7" name="Rectangle: Single Corner Rounded 26">
            <a:extLst>
              <a:ext uri="{FF2B5EF4-FFF2-40B4-BE49-F238E27FC236}">
                <a16:creationId xmlns:a16="http://schemas.microsoft.com/office/drawing/2014/main" id="{AF6A41A0-0DC5-171D-6326-256110BABF36}"/>
              </a:ext>
            </a:extLst>
          </p:cNvPr>
          <p:cNvSpPr/>
          <p:nvPr userDrawn="1"/>
        </p:nvSpPr>
        <p:spPr>
          <a:xfrm flipH="1">
            <a:off x="8056749" y="0"/>
            <a:ext cx="4133849"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Shape 3">
            <a:extLst>
              <a:ext uri="{FF2B5EF4-FFF2-40B4-BE49-F238E27FC236}">
                <a16:creationId xmlns:a16="http://schemas.microsoft.com/office/drawing/2014/main" id="{D4E23C26-F059-E9EF-3BEF-E5DB9D5FDB74}"/>
              </a:ext>
            </a:extLst>
          </p:cNvPr>
          <p:cNvSpPr/>
          <p:nvPr userDrawn="1"/>
        </p:nvSpPr>
        <p:spPr>
          <a:xfrm flipH="1">
            <a:off x="8856885" y="1198485"/>
            <a:ext cx="3333712" cy="4425324"/>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pic>
        <p:nvPicPr>
          <p:cNvPr id="7" name="Picture 6">
            <a:extLst>
              <a:ext uri="{FF2B5EF4-FFF2-40B4-BE49-F238E27FC236}">
                <a16:creationId xmlns:a16="http://schemas.microsoft.com/office/drawing/2014/main" id="{C1EB9E2A-F789-5299-6531-DB05FF61F5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93089" y="2027931"/>
            <a:ext cx="5154015" cy="889646"/>
          </a:xfrm>
          <a:prstGeom prst="rect">
            <a:avLst/>
          </a:prstGeom>
        </p:spPr>
      </p:pic>
      <p:cxnSp>
        <p:nvCxnSpPr>
          <p:cNvPr id="26" name="Straight Connector 25">
            <a:extLst>
              <a:ext uri="{FF2B5EF4-FFF2-40B4-BE49-F238E27FC236}">
                <a16:creationId xmlns:a16="http://schemas.microsoft.com/office/drawing/2014/main" id="{B03F7F57-8A87-9C72-48B9-95D3BBE7FC82}"/>
              </a:ext>
            </a:extLst>
          </p:cNvPr>
          <p:cNvCxnSpPr>
            <a:cxnSpLocks/>
          </p:cNvCxnSpPr>
          <p:nvPr userDrawn="1"/>
        </p:nvCxnSpPr>
        <p:spPr>
          <a:xfrm>
            <a:off x="1261819" y="2052938"/>
            <a:ext cx="0" cy="876693"/>
          </a:xfrm>
          <a:prstGeom prst="line">
            <a:avLst/>
          </a:prstGeom>
          <a:ln w="5715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53624F-6984-1469-47F0-121A0C1187DF}"/>
              </a:ext>
            </a:extLst>
          </p:cNvPr>
          <p:cNvSpPr txBox="1"/>
          <p:nvPr userDrawn="1"/>
        </p:nvSpPr>
        <p:spPr>
          <a:xfrm>
            <a:off x="1972484" y="3479795"/>
            <a:ext cx="3203198" cy="307777"/>
          </a:xfrm>
          <a:prstGeom prst="rect">
            <a:avLst/>
          </a:prstGeom>
          <a:noFill/>
        </p:spPr>
        <p:txBody>
          <a:bodyPr wrap="square" rtlCol="0">
            <a:spAutoFit/>
          </a:bodyPr>
          <a:lstStyle/>
          <a:p>
            <a:pPr algn="l">
              <a:spcBef>
                <a:spcPts val="1200"/>
              </a:spcBef>
              <a:spcAft>
                <a:spcPts val="1200"/>
              </a:spcAft>
            </a:pPr>
            <a:r>
              <a:rPr lang="en-AU" sz="1400">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coredata.com.au</a:t>
            </a:r>
            <a:endParaRPr lang="en-AU" sz="140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47FBD7F1-1F20-3148-1EF3-1A55F407EEF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9228" y="3427850"/>
            <a:ext cx="400593" cy="400593"/>
          </a:xfrm>
          <a:prstGeom prst="rect">
            <a:avLst/>
          </a:prstGeom>
        </p:spPr>
      </p:pic>
      <p:pic>
        <p:nvPicPr>
          <p:cNvPr id="8" name="Graphic 7">
            <a:extLst>
              <a:ext uri="{FF2B5EF4-FFF2-40B4-BE49-F238E27FC236}">
                <a16:creationId xmlns:a16="http://schemas.microsoft.com/office/drawing/2014/main" id="{978E9A9A-5A0F-3B73-7112-7DE7948A9B5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9228" y="4470844"/>
            <a:ext cx="400593" cy="400593"/>
          </a:xfrm>
          <a:prstGeom prst="rect">
            <a:avLst/>
          </a:prstGeom>
        </p:spPr>
      </p:pic>
      <p:pic>
        <p:nvPicPr>
          <p:cNvPr id="14" name="Graphic 13">
            <a:extLst>
              <a:ext uri="{FF2B5EF4-FFF2-40B4-BE49-F238E27FC236}">
                <a16:creationId xmlns:a16="http://schemas.microsoft.com/office/drawing/2014/main" id="{D97E4FD7-9D6B-8E5F-92FE-60F6DC62287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9524" y="3960767"/>
            <a:ext cx="360000" cy="360000"/>
          </a:xfrm>
          <a:prstGeom prst="rect">
            <a:avLst/>
          </a:prstGeom>
        </p:spPr>
      </p:pic>
      <p:sp>
        <p:nvSpPr>
          <p:cNvPr id="22" name="TextBox 21">
            <a:extLst>
              <a:ext uri="{FF2B5EF4-FFF2-40B4-BE49-F238E27FC236}">
                <a16:creationId xmlns:a16="http://schemas.microsoft.com/office/drawing/2014/main" id="{9D3EEFE1-B1DF-2818-E183-3665067B1B4F}"/>
              </a:ext>
            </a:extLst>
          </p:cNvPr>
          <p:cNvSpPr txBox="1"/>
          <p:nvPr userDrawn="1"/>
        </p:nvSpPr>
        <p:spPr>
          <a:xfrm>
            <a:off x="8808038" y="2651253"/>
            <a:ext cx="2205871" cy="1384995"/>
          </a:xfrm>
          <a:prstGeom prst="rect">
            <a:avLst/>
          </a:prstGeom>
          <a:noFill/>
        </p:spPr>
        <p:txBody>
          <a:bodyPr wrap="square" rtlCol="0">
            <a:spAutoFit/>
          </a:bodyPr>
          <a:lstStyle/>
          <a:p>
            <a:pPr algn="l"/>
            <a:r>
              <a:rPr lang="en-PH" sz="1200" b="1" i="0" u="none" strike="noStrike" baseline="0">
                <a:solidFill>
                  <a:schemeClr val="bg1"/>
                </a:solidFill>
                <a:latin typeface="Calibri-Bold"/>
              </a:rPr>
              <a:t>SYDNEY</a:t>
            </a:r>
          </a:p>
          <a:p>
            <a:pPr algn="l"/>
            <a:r>
              <a:rPr lang="en-PH" sz="1200" b="0" i="0" u="none" strike="noStrike" baseline="0">
                <a:solidFill>
                  <a:schemeClr val="bg1"/>
                </a:solidFill>
                <a:latin typeface="Calibri" panose="020F0502020204030204" pitchFamily="34" charset="0"/>
              </a:rPr>
              <a:t>61 2 9376 9600</a:t>
            </a:r>
          </a:p>
          <a:p>
            <a:pPr algn="l"/>
            <a:r>
              <a:rPr lang="en-PH" sz="1200" b="0" i="0" u="none" strike="noStrike" baseline="0">
                <a:solidFill>
                  <a:schemeClr val="bg1"/>
                </a:solidFill>
                <a:latin typeface="Calibri" panose="020F0502020204030204" pitchFamily="34" charset="0"/>
              </a:rPr>
              <a:t>sydney@coredataresearch.com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PERTH</a:t>
            </a:r>
          </a:p>
          <a:p>
            <a:pPr algn="l"/>
            <a:r>
              <a:rPr lang="en-PH" sz="1200" b="0" i="0" u="none" strike="noStrike" baseline="0">
                <a:solidFill>
                  <a:schemeClr val="bg1"/>
                </a:solidFill>
                <a:latin typeface="Calibri" panose="020F0502020204030204" pitchFamily="34" charset="0"/>
              </a:rPr>
              <a:t>61 8 6500 3216</a:t>
            </a:r>
          </a:p>
          <a:p>
            <a:pPr algn="l"/>
            <a:r>
              <a:rPr lang="en-PH" sz="1200" b="0" i="0" u="none" strike="noStrike" baseline="0">
                <a:solidFill>
                  <a:schemeClr val="bg1"/>
                </a:solidFill>
                <a:latin typeface="Calibri" panose="020F0502020204030204" pitchFamily="34" charset="0"/>
              </a:rPr>
              <a:t>perth@coredataresearch.com</a:t>
            </a:r>
            <a:endParaRPr lang="en-PH" sz="1200">
              <a:solidFill>
                <a:schemeClr val="bg1"/>
              </a:solidFill>
            </a:endParaRPr>
          </a:p>
        </p:txBody>
      </p:sp>
      <p:sp>
        <p:nvSpPr>
          <p:cNvPr id="25" name="TextBox 24">
            <a:extLst>
              <a:ext uri="{FF2B5EF4-FFF2-40B4-BE49-F238E27FC236}">
                <a16:creationId xmlns:a16="http://schemas.microsoft.com/office/drawing/2014/main" id="{E795C58D-BB0C-B97A-158A-6D0F0C26CBE6}"/>
              </a:ext>
            </a:extLst>
          </p:cNvPr>
          <p:cNvSpPr txBox="1"/>
          <p:nvPr userDrawn="1"/>
        </p:nvSpPr>
        <p:spPr>
          <a:xfrm>
            <a:off x="8808038" y="4172403"/>
            <a:ext cx="2205871" cy="1938992"/>
          </a:xfrm>
          <a:prstGeom prst="rect">
            <a:avLst/>
          </a:prstGeom>
          <a:noFill/>
        </p:spPr>
        <p:txBody>
          <a:bodyPr wrap="square" rtlCol="0">
            <a:spAutoFit/>
          </a:bodyPr>
          <a:lstStyle/>
          <a:p>
            <a:pPr algn="l"/>
            <a:r>
              <a:rPr lang="en-PH" sz="1200" b="1" i="0" u="none" strike="noStrike" baseline="0">
                <a:solidFill>
                  <a:schemeClr val="bg1"/>
                </a:solidFill>
                <a:latin typeface="Calibri-Bold"/>
              </a:rPr>
              <a:t>UK</a:t>
            </a:r>
          </a:p>
          <a:p>
            <a:pPr algn="l"/>
            <a:r>
              <a:rPr lang="en-PH" sz="1200" b="0" i="0" u="none" strike="noStrike" baseline="0">
                <a:solidFill>
                  <a:schemeClr val="bg1"/>
                </a:solidFill>
                <a:latin typeface="Calibri" panose="020F0502020204030204" pitchFamily="34" charset="0"/>
              </a:rPr>
              <a:t>44 207 600 5555</a:t>
            </a:r>
          </a:p>
          <a:p>
            <a:pPr algn="l"/>
            <a:r>
              <a:rPr lang="en-PH" sz="1200" b="0" i="0" u="none" strike="noStrike" baseline="0">
                <a:solidFill>
                  <a:schemeClr val="bg1"/>
                </a:solidFill>
                <a:latin typeface="Calibri" panose="020F0502020204030204" pitchFamily="34" charset="0"/>
              </a:rPr>
              <a:t>london@coredataresearch.com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USA</a:t>
            </a:r>
          </a:p>
          <a:p>
            <a:pPr algn="l"/>
            <a:r>
              <a:rPr lang="en-PH" sz="1200" b="0" i="0" u="none" strike="noStrike" baseline="0">
                <a:solidFill>
                  <a:schemeClr val="bg1"/>
                </a:solidFill>
                <a:latin typeface="Calibri" panose="020F0502020204030204" pitchFamily="34" charset="0"/>
              </a:rPr>
              <a:t>1 857 239 8398</a:t>
            </a:r>
          </a:p>
          <a:p>
            <a:pPr algn="l"/>
            <a:r>
              <a:rPr lang="en-PH" sz="1200" b="0" i="0" u="none" strike="noStrike" baseline="0">
                <a:solidFill>
                  <a:schemeClr val="bg1"/>
                </a:solidFill>
                <a:latin typeface="Calibri" panose="020F0502020204030204" pitchFamily="34" charset="0"/>
              </a:rPr>
              <a:t>boston@coredataresearch.com</a:t>
            </a:r>
            <a:endParaRPr lang="en-PH" sz="1000">
              <a:solidFill>
                <a:schemeClr val="bg1"/>
              </a:solidFill>
            </a:endParaRPr>
          </a:p>
          <a:p>
            <a:pPr algn="l"/>
            <a:endParaRPr lang="en-PH" sz="1200" b="1" i="0" u="none" strike="noStrike" baseline="0">
              <a:solidFill>
                <a:schemeClr val="bg1"/>
              </a:solidFill>
              <a:latin typeface="Calibri-Bold"/>
            </a:endParaRPr>
          </a:p>
          <a:p>
            <a:pPr algn="l"/>
            <a:r>
              <a:rPr lang="en-PH" sz="1200" b="1" i="0" u="none" strike="noStrike" baseline="0">
                <a:solidFill>
                  <a:schemeClr val="bg1"/>
                </a:solidFill>
                <a:latin typeface="Calibri-Bold"/>
              </a:rPr>
              <a:t>PHILIPPINES</a:t>
            </a:r>
          </a:p>
          <a:p>
            <a:pPr algn="l"/>
            <a:r>
              <a:rPr lang="en-PH" sz="1200" b="0" i="0" u="none" strike="noStrike" baseline="0">
                <a:solidFill>
                  <a:schemeClr val="bg1"/>
                </a:solidFill>
                <a:latin typeface="Calibri" panose="020F0502020204030204" pitchFamily="34" charset="0"/>
              </a:rPr>
              <a:t>manila@coredataresearch.com</a:t>
            </a:r>
            <a:endParaRPr lang="en-PH" sz="700">
              <a:solidFill>
                <a:schemeClr val="bg1"/>
              </a:solidFill>
            </a:endParaRPr>
          </a:p>
        </p:txBody>
      </p:sp>
      <p:sp>
        <p:nvSpPr>
          <p:cNvPr id="6" name="Text Placeholder 5">
            <a:extLst>
              <a:ext uri="{FF2B5EF4-FFF2-40B4-BE49-F238E27FC236}">
                <a16:creationId xmlns:a16="http://schemas.microsoft.com/office/drawing/2014/main" id="{B881D1E0-A0B1-7306-6286-ACB25068A010}"/>
              </a:ext>
            </a:extLst>
          </p:cNvPr>
          <p:cNvSpPr>
            <a:spLocks noGrp="1"/>
          </p:cNvSpPr>
          <p:nvPr>
            <p:ph type="body" sz="quarter" idx="10" hasCustomPrompt="1"/>
          </p:nvPr>
        </p:nvSpPr>
        <p:spPr>
          <a:xfrm>
            <a:off x="1972484" y="3960767"/>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phone number</a:t>
            </a:r>
            <a:endParaRPr lang="en-AU"/>
          </a:p>
        </p:txBody>
      </p:sp>
      <p:sp>
        <p:nvSpPr>
          <p:cNvPr id="9" name="Text Placeholder 5">
            <a:extLst>
              <a:ext uri="{FF2B5EF4-FFF2-40B4-BE49-F238E27FC236}">
                <a16:creationId xmlns:a16="http://schemas.microsoft.com/office/drawing/2014/main" id="{EA80AA7F-8538-8051-F5A6-8FBF069CD07E}"/>
              </a:ext>
            </a:extLst>
          </p:cNvPr>
          <p:cNvSpPr>
            <a:spLocks noGrp="1"/>
          </p:cNvSpPr>
          <p:nvPr>
            <p:ph type="body" sz="quarter" idx="11" hasCustomPrompt="1"/>
          </p:nvPr>
        </p:nvSpPr>
        <p:spPr>
          <a:xfrm>
            <a:off x="1972484" y="4511183"/>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email address</a:t>
            </a:r>
            <a:endParaRPr lang="en-AU"/>
          </a:p>
        </p:txBody>
      </p:sp>
    </p:spTree>
    <p:extLst>
      <p:ext uri="{BB962C8B-B14F-4D97-AF65-F5344CB8AC3E}">
        <p14:creationId xmlns:p14="http://schemas.microsoft.com/office/powerpoint/2010/main" val="52750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FBF773-EA91-70A3-B43F-D7052D59F8BC}"/>
              </a:ext>
            </a:extLst>
          </p:cNvPr>
          <p:cNvSpPr/>
          <p:nvPr userDrawn="1"/>
        </p:nvSpPr>
        <p:spPr>
          <a:xfrm>
            <a:off x="2531904" y="1874520"/>
            <a:ext cx="7117081" cy="3108960"/>
          </a:xfrm>
          <a:prstGeom prst="roundRect">
            <a:avLst>
              <a:gd name="adj" fmla="val 2416"/>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CEC2339-4AEC-6B10-C7D3-71885632DE33}"/>
              </a:ext>
            </a:extLst>
          </p:cNvPr>
          <p:cNvSpPr>
            <a:spLocks noGrp="1"/>
          </p:cNvSpPr>
          <p:nvPr>
            <p:ph type="title" hasCustomPrompt="1"/>
          </p:nvPr>
        </p:nvSpPr>
        <p:spPr>
          <a:xfrm>
            <a:off x="2543015" y="2022915"/>
            <a:ext cx="7107829" cy="1350024"/>
          </a:xfrm>
        </p:spPr>
        <p:txBody>
          <a:bodyPr anchor="b"/>
          <a:lstStyle>
            <a:lvl1pPr algn="ctr">
              <a:defRPr sz="3600">
                <a:solidFill>
                  <a:schemeClr val="tx1"/>
                </a:solidFill>
              </a:defRPr>
            </a:lvl1pPr>
          </a:lstStyle>
          <a:p>
            <a:r>
              <a:rPr lang="en-US"/>
              <a:t>Thank you.</a:t>
            </a:r>
            <a:endParaRPr lang="en-AU"/>
          </a:p>
        </p:txBody>
      </p:sp>
      <p:cxnSp>
        <p:nvCxnSpPr>
          <p:cNvPr id="11" name="Straight Connector 10">
            <a:extLst>
              <a:ext uri="{FF2B5EF4-FFF2-40B4-BE49-F238E27FC236}">
                <a16:creationId xmlns:a16="http://schemas.microsoft.com/office/drawing/2014/main" id="{B09A1D63-B2FA-DDBA-B4DF-611AE46FFC3E}"/>
              </a:ext>
            </a:extLst>
          </p:cNvPr>
          <p:cNvCxnSpPr>
            <a:cxnSpLocks/>
          </p:cNvCxnSpPr>
          <p:nvPr userDrawn="1"/>
        </p:nvCxnSpPr>
        <p:spPr>
          <a:xfrm flipH="1">
            <a:off x="4954698" y="3546299"/>
            <a:ext cx="2271493"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6ECCEBC-2A30-958B-58A4-AAF10805E9FE}"/>
              </a:ext>
            </a:extLst>
          </p:cNvPr>
          <p:cNvSpPr>
            <a:spLocks noGrp="1"/>
          </p:cNvSpPr>
          <p:nvPr>
            <p:ph type="pic" sz="quarter" idx="11" hasCustomPrompt="1"/>
          </p:nvPr>
        </p:nvSpPr>
        <p:spPr>
          <a:xfrm>
            <a:off x="0" y="0"/>
            <a:ext cx="12191998" cy="6858000"/>
          </a:xfrm>
          <a:custGeom>
            <a:avLst/>
            <a:gdLst>
              <a:gd name="connsiteX0" fmla="*/ 2607016 w 12191998"/>
              <a:gd name="connsiteY0" fmla="*/ 1874520 h 6858000"/>
              <a:gd name="connsiteX1" fmla="*/ 2531904 w 12191998"/>
              <a:gd name="connsiteY1" fmla="*/ 1949632 h 6858000"/>
              <a:gd name="connsiteX2" fmla="*/ 2531904 w 12191998"/>
              <a:gd name="connsiteY2" fmla="*/ 4908368 h 6858000"/>
              <a:gd name="connsiteX3" fmla="*/ 2607016 w 12191998"/>
              <a:gd name="connsiteY3" fmla="*/ 4983480 h 6858000"/>
              <a:gd name="connsiteX4" fmla="*/ 9573873 w 12191998"/>
              <a:gd name="connsiteY4" fmla="*/ 4983480 h 6858000"/>
              <a:gd name="connsiteX5" fmla="*/ 9648985 w 12191998"/>
              <a:gd name="connsiteY5" fmla="*/ 4908368 h 6858000"/>
              <a:gd name="connsiteX6" fmla="*/ 9648985 w 12191998"/>
              <a:gd name="connsiteY6" fmla="*/ 1949632 h 6858000"/>
              <a:gd name="connsiteX7" fmla="*/ 9573873 w 12191998"/>
              <a:gd name="connsiteY7" fmla="*/ 1874520 h 6858000"/>
              <a:gd name="connsiteX8" fmla="*/ 0 w 12191998"/>
              <a:gd name="connsiteY8" fmla="*/ 0 h 6858000"/>
              <a:gd name="connsiteX9" fmla="*/ 12191998 w 12191998"/>
              <a:gd name="connsiteY9" fmla="*/ 0 h 6858000"/>
              <a:gd name="connsiteX10" fmla="*/ 12191998 w 12191998"/>
              <a:gd name="connsiteY10" fmla="*/ 6858000 h 6858000"/>
              <a:gd name="connsiteX11" fmla="*/ 0 w 12191998"/>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8" h="6858000">
                <a:moveTo>
                  <a:pt x="2607016" y="1874520"/>
                </a:moveTo>
                <a:cubicBezTo>
                  <a:pt x="2565533" y="1874520"/>
                  <a:pt x="2531904" y="1908149"/>
                  <a:pt x="2531904" y="1949632"/>
                </a:cubicBezTo>
                <a:lnTo>
                  <a:pt x="2531904" y="4908368"/>
                </a:lnTo>
                <a:cubicBezTo>
                  <a:pt x="2531904" y="4949851"/>
                  <a:pt x="2565533" y="4983480"/>
                  <a:pt x="2607016" y="4983480"/>
                </a:cubicBezTo>
                <a:lnTo>
                  <a:pt x="9573873" y="4983480"/>
                </a:lnTo>
                <a:cubicBezTo>
                  <a:pt x="9615356" y="4983480"/>
                  <a:pt x="9648985" y="4949851"/>
                  <a:pt x="9648985" y="4908368"/>
                </a:cubicBezTo>
                <a:lnTo>
                  <a:pt x="9648985" y="1949632"/>
                </a:lnTo>
                <a:cubicBezTo>
                  <a:pt x="9648985" y="1908149"/>
                  <a:pt x="9615356" y="1874520"/>
                  <a:pt x="9573873" y="1874520"/>
                </a:cubicBezTo>
                <a:close/>
                <a:moveTo>
                  <a:pt x="0" y="0"/>
                </a:moveTo>
                <a:lnTo>
                  <a:pt x="12191998" y="0"/>
                </a:lnTo>
                <a:lnTo>
                  <a:pt x="12191998" y="6858000"/>
                </a:lnTo>
                <a:lnTo>
                  <a:pt x="0" y="6858000"/>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3058360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hart - Side by s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94164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hart - Ful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10496548"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6341155"/>
            <a:ext cx="973576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2831852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hart - Full w/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2"/>
            <a:ext cx="10496548" cy="548640"/>
          </a:xfrm>
          <a:prstGeom prst="rect">
            <a:avLst/>
          </a:prstGeom>
        </p:spPr>
        <p:txBody>
          <a:bodyPr anchor="t"/>
          <a:lstStyle>
            <a:lvl1pPr marL="0" indent="0" algn="ctr">
              <a:buNone/>
              <a:defRPr sz="16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4979282"/>
            <a:ext cx="10515600" cy="349853"/>
          </a:xfrm>
          <a:prstGeom prst="rect">
            <a:avLst/>
          </a:prstGeom>
        </p:spPr>
        <p:txBody>
          <a:bodyPr anchor="t"/>
          <a:lstStyle>
            <a:lvl1pPr marL="0" indent="0">
              <a:spcBef>
                <a:spcPts val="0"/>
              </a:spcBef>
              <a:buNone/>
              <a:defRPr sz="11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6" name="Text Placeholder 4">
            <a:extLst>
              <a:ext uri="{FF2B5EF4-FFF2-40B4-BE49-F238E27FC236}">
                <a16:creationId xmlns:a16="http://schemas.microsoft.com/office/drawing/2014/main" id="{0F1CC167-3B77-40D6-852C-2132CD1A34C1}"/>
              </a:ext>
            </a:extLst>
          </p:cNvPr>
          <p:cNvSpPr>
            <a:spLocks noGrp="1"/>
          </p:cNvSpPr>
          <p:nvPr>
            <p:ph type="body" sz="quarter" idx="14"/>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15932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562100"/>
            <a:ext cx="9819374" cy="3800013"/>
          </a:xfrm>
        </p:spPr>
        <p:txBody>
          <a:bodyPr anchor="t"/>
          <a:lstStyle>
            <a:lvl1pPr>
              <a:lnSpc>
                <a:spcPts val="4400"/>
              </a:lnSpc>
              <a:defRPr sz="4400" b="0" cap="none" baseline="0">
                <a:solidFill>
                  <a:schemeClr val="bg1"/>
                </a:solidFill>
              </a:defRPr>
            </a:lvl1pPr>
          </a:lstStyle>
          <a:p>
            <a:r>
              <a:rPr lang="en-US"/>
              <a:t>Click to add text</a:t>
            </a:r>
            <a:endParaRPr lang="en-AU"/>
          </a:p>
        </p:txBody>
      </p: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71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 - Box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0" y="0"/>
            <a:ext cx="390525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4314825"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4419600" y="1247775"/>
            <a:ext cx="7153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20" name="Straight Connector 19">
            <a:extLst>
              <a:ext uri="{FF2B5EF4-FFF2-40B4-BE49-F238E27FC236}">
                <a16:creationId xmlns:a16="http://schemas.microsoft.com/office/drawing/2014/main" id="{4E565F01-1E88-4174-BC6D-56C30E247573}"/>
              </a:ext>
            </a:extLst>
          </p:cNvPr>
          <p:cNvCxnSpPr>
            <a:cxnSpLocks/>
          </p:cNvCxnSpPr>
          <p:nvPr/>
        </p:nvCxnSpPr>
        <p:spPr>
          <a:xfrm>
            <a:off x="504824" y="1247775"/>
            <a:ext cx="318135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388EC58C-7C4A-4256-9D97-DB095BF012F6}"/>
              </a:ext>
            </a:extLst>
          </p:cNvPr>
          <p:cNvSpPr>
            <a:spLocks noGrp="1"/>
          </p:cNvSpPr>
          <p:nvPr>
            <p:ph sz="half" idx="2"/>
          </p:nvPr>
        </p:nvSpPr>
        <p:spPr>
          <a:xfrm>
            <a:off x="409574" y="1543941"/>
            <a:ext cx="3260725" cy="4624385"/>
          </a:xfrm>
          <a:prstGeom prst="rect">
            <a:avLst/>
          </a:prstGeom>
        </p:spPr>
        <p:txBody>
          <a:bodyPr/>
          <a:lstStyle>
            <a:lvl1pPr marL="0" indent="0">
              <a:buNone/>
              <a:defRPr sz="1400" kern="1000" spc="0" baseline="0">
                <a:solidFill>
                  <a:schemeClr val="bg1"/>
                </a:solidFill>
                <a:latin typeface="Calibri Light" panose="020F0302020204030204" pitchFamily="34" charset="0"/>
                <a:cs typeface="Calibri Light" panose="020F0302020204030204" pitchFamily="34" charset="0"/>
              </a:defRPr>
            </a:lvl1pPr>
            <a:lvl2pPr marL="457200" indent="0">
              <a:buNone/>
              <a:defRPr sz="1400" kern="1000" spc="0" baseline="0">
                <a:solidFill>
                  <a:schemeClr val="bg1"/>
                </a:solidFill>
                <a:latin typeface="Calibri Light" panose="020F0302020204030204" pitchFamily="34" charset="0"/>
                <a:cs typeface="Calibri Light" panose="020F0302020204030204" pitchFamily="34" charset="0"/>
              </a:defRPr>
            </a:lvl2pPr>
            <a:lvl3pPr marL="914400" indent="0">
              <a:buNone/>
              <a:defRPr sz="1400" kern="1000" spc="0" baseline="0">
                <a:solidFill>
                  <a:schemeClr val="bg1"/>
                </a:solidFill>
                <a:latin typeface="Calibri Light" panose="020F0302020204030204" pitchFamily="34" charset="0"/>
                <a:cs typeface="Calibri Light" panose="020F0302020204030204" pitchFamily="34" charset="0"/>
              </a:defRPr>
            </a:lvl3pPr>
            <a:lvl4pPr marL="1371600" indent="0">
              <a:buNone/>
              <a:defRPr sz="1400" kern="1000" spc="0" baseline="0">
                <a:solidFill>
                  <a:schemeClr val="bg1"/>
                </a:solidFill>
                <a:latin typeface="Calibri Light" panose="020F0302020204030204" pitchFamily="34" charset="0"/>
                <a:cs typeface="Calibri Light" panose="020F0302020204030204" pitchFamily="34" charset="0"/>
              </a:defRPr>
            </a:lvl4pPr>
            <a:lvl5pPr marL="1828800" indent="0">
              <a:buNone/>
              <a:defRPr sz="1400" kern="1000" spc="0" baseline="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85112A4E-C942-4F51-B58D-606CC89E5F25}"/>
              </a:ext>
            </a:extLst>
          </p:cNvPr>
          <p:cNvSpPr>
            <a:spLocks noGrp="1"/>
          </p:cNvSpPr>
          <p:nvPr>
            <p:ph type="body" sz="quarter" idx="10"/>
          </p:nvPr>
        </p:nvSpPr>
        <p:spPr>
          <a:xfrm>
            <a:off x="409574" y="832555"/>
            <a:ext cx="3274303" cy="415220"/>
          </a:xfrm>
          <a:prstGeom prst="rect">
            <a:avLst/>
          </a:prstGeom>
        </p:spPr>
        <p:txBody>
          <a:bodyPr/>
          <a:lstStyle>
            <a:lvl1pPr marL="0" indent="0">
              <a:buNone/>
              <a:defRPr sz="2000" b="1">
                <a:solidFill>
                  <a:schemeClr val="bg1"/>
                </a:solidFill>
              </a:defRPr>
            </a:lvl1pPr>
          </a:lstStyle>
          <a:p>
            <a:pPr lvl="0"/>
            <a:r>
              <a:rPr lang="en-US"/>
              <a:t>Click to edit Master text styles</a:t>
            </a:r>
          </a:p>
        </p:txBody>
      </p:sp>
      <p:sp>
        <p:nvSpPr>
          <p:cNvPr id="25"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4320299" y="1335973"/>
            <a:ext cx="7147801"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26"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4320300" y="6341155"/>
            <a:ext cx="629252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15707969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 Box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8153400" y="0"/>
            <a:ext cx="403860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752475"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799381" y="1247775"/>
            <a:ext cx="71063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093B7-F0FD-4704-9F42-B616F0633467}"/>
              </a:ext>
            </a:extLst>
          </p:cNvPr>
          <p:cNvCxnSpPr>
            <a:cxnSpLocks/>
          </p:cNvCxnSpPr>
          <p:nvPr/>
        </p:nvCxnSpPr>
        <p:spPr>
          <a:xfrm>
            <a:off x="8524875" y="1247775"/>
            <a:ext cx="343305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1EEF07C-153A-477C-90B9-FCAF67CD3863}"/>
              </a:ext>
            </a:extLst>
          </p:cNvPr>
          <p:cNvSpPr>
            <a:spLocks noGrp="1"/>
          </p:cNvSpPr>
          <p:nvPr>
            <p:ph sz="half" idx="2"/>
          </p:nvPr>
        </p:nvSpPr>
        <p:spPr>
          <a:xfrm>
            <a:off x="8415336" y="1552578"/>
            <a:ext cx="3529014" cy="4624385"/>
          </a:xfrm>
          <a:prstGeom prst="rect">
            <a:avLst/>
          </a:prstGeom>
        </p:spPr>
        <p:txBody>
          <a:bodyPr/>
          <a:lstStyle>
            <a:lvl1pPr marL="0" indent="0">
              <a:buNone/>
              <a:defRPr sz="1400">
                <a:solidFill>
                  <a:schemeClr val="bg1"/>
                </a:solidFill>
                <a:latin typeface="Calibri Light" panose="020F0302020204030204" pitchFamily="34" charset="0"/>
                <a:cs typeface="Calibri Light" panose="020F0302020204030204" pitchFamily="34" charset="0"/>
              </a:defRPr>
            </a:lvl1pPr>
            <a:lvl2pPr marL="457200" indent="0">
              <a:buNone/>
              <a:defRPr sz="1400">
                <a:solidFill>
                  <a:schemeClr val="bg1"/>
                </a:solidFill>
                <a:latin typeface="Calibri Light" panose="020F0302020204030204" pitchFamily="34" charset="0"/>
                <a:cs typeface="Calibri Light" panose="020F0302020204030204" pitchFamily="34" charset="0"/>
              </a:defRPr>
            </a:lvl2pPr>
            <a:lvl3pPr marL="914400" indent="0">
              <a:buNone/>
              <a:defRPr sz="1400">
                <a:solidFill>
                  <a:schemeClr val="bg1"/>
                </a:solidFill>
                <a:latin typeface="Calibri Light" panose="020F0302020204030204" pitchFamily="34" charset="0"/>
                <a:cs typeface="Calibri Light" panose="020F0302020204030204" pitchFamily="34" charset="0"/>
              </a:defRPr>
            </a:lvl3pPr>
            <a:lvl4pPr marL="1371600" indent="0">
              <a:buNone/>
              <a:defRPr sz="1400">
                <a:solidFill>
                  <a:schemeClr val="bg1"/>
                </a:solidFill>
                <a:latin typeface="Calibri Light" panose="020F0302020204030204" pitchFamily="34" charset="0"/>
                <a:cs typeface="Calibri Light" panose="020F0302020204030204" pitchFamily="34" charset="0"/>
              </a:defRPr>
            </a:lvl4pPr>
            <a:lvl5pPr marL="1828800" indent="0">
              <a:buNone/>
              <a:defRPr sz="1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sp>
        <p:nvSpPr>
          <p:cNvPr id="25" name="Text Placeholder 4">
            <a:extLst>
              <a:ext uri="{FF2B5EF4-FFF2-40B4-BE49-F238E27FC236}">
                <a16:creationId xmlns:a16="http://schemas.microsoft.com/office/drawing/2014/main" id="{0E905286-439C-4454-A02E-DB4589052DA1}"/>
              </a:ext>
            </a:extLst>
          </p:cNvPr>
          <p:cNvSpPr>
            <a:spLocks noGrp="1"/>
          </p:cNvSpPr>
          <p:nvPr>
            <p:ph type="body" sz="quarter" idx="10"/>
          </p:nvPr>
        </p:nvSpPr>
        <p:spPr>
          <a:xfrm>
            <a:off x="8415336" y="832554"/>
            <a:ext cx="3542591" cy="625475"/>
          </a:xfrm>
          <a:prstGeom prst="rect">
            <a:avLst/>
          </a:prstGeom>
        </p:spPr>
        <p:txBody>
          <a:bodyPr/>
          <a:lstStyle>
            <a:lvl1pPr marL="0" indent="0">
              <a:buNone/>
              <a:defRPr sz="2000" b="1">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6" y="1335973"/>
            <a:ext cx="7147801"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21"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71526" y="6341155"/>
            <a:ext cx="7147801"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699244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 Righ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51364C-DDA4-4EF7-9221-BA83675C2062}"/>
              </a:ext>
            </a:extLst>
          </p:cNvPr>
          <p:cNvSpPr>
            <a:spLocks noGrp="1"/>
          </p:cNvSpPr>
          <p:nvPr>
            <p:ph sz="half" idx="2"/>
          </p:nvPr>
        </p:nvSpPr>
        <p:spPr>
          <a:xfrm>
            <a:off x="752475" y="1335972"/>
            <a:ext cx="5157787" cy="5355035"/>
          </a:xfrm>
          <a:prstGeom prst="rect">
            <a:avLst/>
          </a:prstGeom>
        </p:spPr>
        <p:txBody>
          <a:bodyPr/>
          <a:lstStyle>
            <a:lvl1pPr>
              <a:buClr>
                <a:schemeClr val="accent6"/>
              </a:buClr>
              <a:defRPr sz="1400">
                <a:latin typeface="Calibri Light" panose="020F0302020204030204" pitchFamily="34" charset="0"/>
                <a:cs typeface="Calibri Light" panose="020F0302020204030204" pitchFamily="34" charset="0"/>
              </a:defRPr>
            </a:lvl1pPr>
            <a:lvl2pPr>
              <a:buClr>
                <a:schemeClr val="accent6"/>
              </a:buClr>
              <a:defRPr sz="1200">
                <a:latin typeface="Calibri Light" panose="020F0302020204030204" pitchFamily="34" charset="0"/>
                <a:cs typeface="Calibri Light" panose="020F0302020204030204" pitchFamily="34" charset="0"/>
              </a:defRPr>
            </a:lvl2pPr>
            <a:lvl3pPr>
              <a:buClr>
                <a:schemeClr val="accent6"/>
              </a:buClr>
              <a:defRPr sz="1100">
                <a:latin typeface="Calibri Light" panose="020F0302020204030204" pitchFamily="34" charset="0"/>
                <a:cs typeface="Calibri Light" panose="020F0302020204030204" pitchFamily="34" charset="0"/>
              </a:defRPr>
            </a:lvl3pPr>
            <a:lvl4pPr>
              <a:buClr>
                <a:schemeClr val="accent6"/>
              </a:buClr>
              <a:defRPr sz="1050">
                <a:latin typeface="Calibri Light" panose="020F0302020204030204" pitchFamily="34" charset="0"/>
                <a:cs typeface="Calibri Light" panose="020F0302020204030204" pitchFamily="34" charset="0"/>
              </a:defRPr>
            </a:lvl4pPr>
            <a:lvl5pPr>
              <a:buClr>
                <a:schemeClr val="accent6"/>
              </a:buClr>
              <a:defRPr sz="105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6055995" y="1335972"/>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9657642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6C51364C-DDA4-4EF7-9221-BA83675C2062}"/>
              </a:ext>
            </a:extLst>
          </p:cNvPr>
          <p:cNvSpPr>
            <a:spLocks noGrp="1"/>
          </p:cNvSpPr>
          <p:nvPr>
            <p:ph sz="half" idx="2"/>
          </p:nvPr>
        </p:nvSpPr>
        <p:spPr>
          <a:xfrm>
            <a:off x="6110288" y="1335972"/>
            <a:ext cx="5157787" cy="5355035"/>
          </a:xfrm>
          <a:prstGeom prst="rect">
            <a:avLst/>
          </a:prstGeom>
        </p:spPr>
        <p:txBody>
          <a:bodyPr/>
          <a:lstStyle>
            <a:lvl1pPr>
              <a:buClr>
                <a:schemeClr val="accent6"/>
              </a:buClr>
              <a:defRPr sz="1400">
                <a:latin typeface="Calibri Light" panose="020F0302020204030204" pitchFamily="34" charset="0"/>
                <a:cs typeface="Calibri Light" panose="020F0302020204030204" pitchFamily="34" charset="0"/>
              </a:defRPr>
            </a:lvl1pPr>
            <a:lvl2pPr>
              <a:buClr>
                <a:schemeClr val="accent6"/>
              </a:buClr>
              <a:defRPr sz="1200">
                <a:latin typeface="Calibri Light" panose="020F0302020204030204" pitchFamily="34" charset="0"/>
                <a:cs typeface="Calibri Light" panose="020F0302020204030204" pitchFamily="34" charset="0"/>
              </a:defRPr>
            </a:lvl2pPr>
            <a:lvl3pPr>
              <a:buClr>
                <a:schemeClr val="accent6"/>
              </a:buClr>
              <a:defRPr sz="1100">
                <a:latin typeface="Calibri Light" panose="020F0302020204030204" pitchFamily="34" charset="0"/>
                <a:cs typeface="Calibri Light" panose="020F0302020204030204" pitchFamily="34" charset="0"/>
              </a:defRPr>
            </a:lvl3pPr>
            <a:lvl4pPr>
              <a:buClr>
                <a:schemeClr val="accent6"/>
              </a:buClr>
              <a:defRPr sz="1050">
                <a:latin typeface="Calibri Light" panose="020F0302020204030204" pitchFamily="34" charset="0"/>
                <a:cs typeface="Calibri Light" panose="020F0302020204030204" pitchFamily="34" charset="0"/>
              </a:defRPr>
            </a:lvl4pPr>
            <a:lvl5pPr>
              <a:buClr>
                <a:schemeClr val="accent6"/>
              </a:buClr>
              <a:defRPr sz="105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3878561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art - Side by s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1164524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hart - Side by side w/ Text">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0F1CC167-3B77-40D6-852C-2132CD1A34C1}"/>
              </a:ext>
            </a:extLst>
          </p:cNvPr>
          <p:cNvSpPr>
            <a:spLocks noGrp="1"/>
          </p:cNvSpPr>
          <p:nvPr>
            <p:ph type="body" sz="quarter" idx="15"/>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4990994"/>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4990994"/>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1853015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 Full">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10496548" cy="548640"/>
          </a:xfrm>
          <a:prstGeom prst="rect">
            <a:avLst/>
          </a:prstGeom>
        </p:spPr>
        <p:txBody>
          <a:bodyPr anchor="t"/>
          <a:lstStyle>
            <a:lvl1pPr marL="0" indent="0" algn="ctr">
              <a:buNone/>
              <a:defRPr sz="16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6341155"/>
            <a:ext cx="973576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868907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 Full w/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2"/>
            <a:ext cx="10496548" cy="548640"/>
          </a:xfrm>
          <a:prstGeom prst="rect">
            <a:avLst/>
          </a:prstGeom>
        </p:spPr>
        <p:txBody>
          <a:bodyPr anchor="t"/>
          <a:lstStyle>
            <a:lvl1pPr marL="0" indent="0" algn="ctr">
              <a:buNone/>
              <a:defRPr sz="16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52475" y="4979282"/>
            <a:ext cx="10515600" cy="349853"/>
          </a:xfrm>
          <a:prstGeom prst="rect">
            <a:avLst/>
          </a:prstGeom>
        </p:spPr>
        <p:txBody>
          <a:bodyPr anchor="t"/>
          <a:lstStyle>
            <a:lvl1pPr marL="0" indent="0">
              <a:spcBef>
                <a:spcPts val="0"/>
              </a:spcBef>
              <a:buNone/>
              <a:defRPr sz="11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6" name="Text Placeholder 4">
            <a:extLst>
              <a:ext uri="{FF2B5EF4-FFF2-40B4-BE49-F238E27FC236}">
                <a16:creationId xmlns:a16="http://schemas.microsoft.com/office/drawing/2014/main" id="{0F1CC167-3B77-40D6-852C-2132CD1A34C1}"/>
              </a:ext>
            </a:extLst>
          </p:cNvPr>
          <p:cNvSpPr>
            <a:spLocks noGrp="1"/>
          </p:cNvSpPr>
          <p:nvPr>
            <p:ph type="body" sz="quarter" idx="14"/>
          </p:nvPr>
        </p:nvSpPr>
        <p:spPr>
          <a:xfrm>
            <a:off x="771527" y="5429045"/>
            <a:ext cx="10496548" cy="1351133"/>
          </a:xfrm>
          <a:prstGeom prst="rect">
            <a:avLst/>
          </a:prstGeom>
        </p:spPr>
        <p:txBody>
          <a:bodyPr anchor="t"/>
          <a:lstStyle>
            <a:lvl1pPr marL="342900" indent="-342900" algn="l">
              <a:buClr>
                <a:schemeClr val="accent6"/>
              </a:buClr>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202050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B83B62-B06C-4E67-97F6-961654E17B5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E14FB02-F146-43CA-92C7-F3E1DE297487}"/>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832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2CD848-B37D-43F6-95C3-3668F007AAFA}"/>
              </a:ext>
            </a:extLst>
          </p:cNvPr>
          <p:cNvSpPr>
            <a:spLocks noGrp="1"/>
          </p:cNvSpPr>
          <p:nvPr>
            <p:ph type="dt" sz="half" idx="10"/>
          </p:nvPr>
        </p:nvSpPr>
        <p:spPr>
          <a:xfrm>
            <a:off x="838200" y="6356350"/>
            <a:ext cx="2743200" cy="365125"/>
          </a:xfrm>
          <a:prstGeom prst="rect">
            <a:avLst/>
          </a:prstGeom>
        </p:spPr>
        <p:txBody>
          <a:bodyPr/>
          <a:lstStyle/>
          <a:p>
            <a:fld id="{309358FB-7755-4061-BCCB-2902FE5EF993}" type="datetimeFigureOut">
              <a:rPr lang="en-AU" smtClean="0"/>
              <a:t>8/07/2026</a:t>
            </a:fld>
            <a:endParaRPr lang="en-AU"/>
          </a:p>
        </p:txBody>
      </p:sp>
      <p:sp>
        <p:nvSpPr>
          <p:cNvPr id="3" name="Footer Placeholder 2">
            <a:extLst>
              <a:ext uri="{FF2B5EF4-FFF2-40B4-BE49-F238E27FC236}">
                <a16:creationId xmlns:a16="http://schemas.microsoft.com/office/drawing/2014/main" id="{8039ACB9-EBAB-43BA-84F6-0AB2C582188B}"/>
              </a:ext>
            </a:extLst>
          </p:cNvPr>
          <p:cNvSpPr>
            <a:spLocks noGrp="1"/>
          </p:cNvSpPr>
          <p:nvPr>
            <p:ph type="ftr" sz="quarter" idx="11"/>
          </p:nvPr>
        </p:nvSpPr>
        <p:spPr>
          <a:xfrm>
            <a:off x="4038600" y="6356350"/>
            <a:ext cx="4114800" cy="365125"/>
          </a:xfrm>
          <a:prstGeom prst="rect">
            <a:avLst/>
          </a:prstGeom>
        </p:spPr>
        <p:txBody>
          <a:bodyPr/>
          <a:lstStyle/>
          <a:p>
            <a:endParaRPr lang="en-AU"/>
          </a:p>
        </p:txBody>
      </p:sp>
      <p:sp>
        <p:nvSpPr>
          <p:cNvPr id="4" name="Slide Number Placeholder 3">
            <a:extLst>
              <a:ext uri="{FF2B5EF4-FFF2-40B4-BE49-F238E27FC236}">
                <a16:creationId xmlns:a16="http://schemas.microsoft.com/office/drawing/2014/main" id="{8B2E70AD-DF84-4479-A8DA-30A4620088B4}"/>
              </a:ext>
            </a:extLst>
          </p:cNvPr>
          <p:cNvSpPr>
            <a:spLocks noGrp="1"/>
          </p:cNvSpPr>
          <p:nvPr>
            <p:ph type="sldNum" sz="quarter" idx="12"/>
          </p:nvPr>
        </p:nvSpPr>
        <p:spPr>
          <a:xfrm>
            <a:off x="8610600" y="6356350"/>
            <a:ext cx="2743200" cy="365125"/>
          </a:xfrm>
          <a:prstGeom prst="rect">
            <a:avLst/>
          </a:prstGeom>
        </p:spPr>
        <p:txBody>
          <a:bodyPr/>
          <a:lstStyle/>
          <a:p>
            <a:fld id="{B52CBA7E-180D-466A-94B9-A79F34C09044}" type="slidenum">
              <a:rPr lang="en-AU" smtClean="0"/>
              <a:t>‹#›</a:t>
            </a:fld>
            <a:endParaRPr lang="en-AU"/>
          </a:p>
        </p:txBody>
      </p:sp>
    </p:spTree>
    <p:extLst>
      <p:ext uri="{BB962C8B-B14F-4D97-AF65-F5344CB8AC3E}">
        <p14:creationId xmlns:p14="http://schemas.microsoft.com/office/powerpoint/2010/main" val="1247366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x1">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10947287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About U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0" y="0"/>
            <a:ext cx="390525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4419600" y="1247775"/>
            <a:ext cx="7153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20" name="Straight Connector 19">
            <a:extLst>
              <a:ext uri="{FF2B5EF4-FFF2-40B4-BE49-F238E27FC236}">
                <a16:creationId xmlns:a16="http://schemas.microsoft.com/office/drawing/2014/main" id="{4E565F01-1E88-4174-BC6D-56C30E247573}"/>
              </a:ext>
            </a:extLst>
          </p:cNvPr>
          <p:cNvCxnSpPr>
            <a:cxnSpLocks/>
          </p:cNvCxnSpPr>
          <p:nvPr/>
        </p:nvCxnSpPr>
        <p:spPr>
          <a:xfrm>
            <a:off x="504824" y="1247775"/>
            <a:ext cx="318135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9C22FB0C-9CC3-49DD-ACF8-E46C81387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747" y="1543940"/>
            <a:ext cx="7146575" cy="4624386"/>
          </a:xfrm>
          <a:prstGeom prst="rect">
            <a:avLst/>
          </a:prstGeom>
        </p:spPr>
      </p:pic>
      <p:sp>
        <p:nvSpPr>
          <p:cNvPr id="2" name="TextBox 1"/>
          <p:cNvSpPr txBox="1"/>
          <p:nvPr/>
        </p:nvSpPr>
        <p:spPr>
          <a:xfrm>
            <a:off x="409574" y="1543940"/>
            <a:ext cx="3264408" cy="3416320"/>
          </a:xfrm>
          <a:prstGeom prst="rect">
            <a:avLst/>
          </a:prstGeom>
          <a:noFill/>
        </p:spPr>
        <p:txBody>
          <a:bodyPr wrap="square" rtlCol="0">
            <a:spAutoFit/>
          </a:bodyPr>
          <a:lstStyle/>
          <a:p>
            <a:r>
              <a:rPr lang="en-US" sz="1200">
                <a:solidFill>
                  <a:schemeClr val="bg1"/>
                </a:solidFill>
              </a:rPr>
              <a:t>CoreData Research is a global specialist financial services research and strategy consultancy, founded in 2002 and headquartered in Australia, with operations in Sydney, Perth, London, Boston and Manila.</a:t>
            </a:r>
          </a:p>
          <a:p>
            <a:endParaRPr lang="en-US" sz="1200">
              <a:solidFill>
                <a:schemeClr val="bg1"/>
              </a:solidFill>
            </a:endParaRPr>
          </a:p>
          <a:p>
            <a:r>
              <a:rPr lang="en-US" sz="1200">
                <a:solidFill>
                  <a:schemeClr val="bg1"/>
                </a:solidFill>
              </a:rPr>
              <a:t>It provides clients with bespoke and syndicated research services through a variety of data collection strategies and methodologies, along with consulting and research, database hosting and outsourcing services.</a:t>
            </a:r>
          </a:p>
          <a:p>
            <a:endParaRPr lang="en-US" sz="1200">
              <a:solidFill>
                <a:schemeClr val="bg1"/>
              </a:solidFill>
            </a:endParaRPr>
          </a:p>
          <a:p>
            <a:r>
              <a:rPr lang="en-US" sz="1200">
                <a:solidFill>
                  <a:schemeClr val="bg1"/>
                </a:solidFill>
              </a:rPr>
              <a:t>CoreData provides both business-to-business and business to-consumer research, while the group’s offering includes market intelligence, guidance on strategic positioning, methods for developing new business, advice on operational marketing and other consulting services.</a:t>
            </a:r>
          </a:p>
        </p:txBody>
      </p:sp>
      <p:sp>
        <p:nvSpPr>
          <p:cNvPr id="3" name="TextBox 2"/>
          <p:cNvSpPr txBox="1"/>
          <p:nvPr/>
        </p:nvSpPr>
        <p:spPr>
          <a:xfrm>
            <a:off x="409574" y="809109"/>
            <a:ext cx="1297150" cy="400110"/>
          </a:xfrm>
          <a:prstGeom prst="rect">
            <a:avLst/>
          </a:prstGeom>
          <a:noFill/>
        </p:spPr>
        <p:txBody>
          <a:bodyPr wrap="none" rtlCol="0">
            <a:spAutoFit/>
          </a:bodyPr>
          <a:lstStyle/>
          <a:p>
            <a:r>
              <a:rPr lang="en-US" sz="2000" b="1">
                <a:solidFill>
                  <a:schemeClr val="bg1"/>
                </a:solidFill>
              </a:rPr>
              <a:t>ABOUT US</a:t>
            </a:r>
            <a:endParaRPr lang="en-AU" sz="2000" b="1">
              <a:solidFill>
                <a:schemeClr val="bg1"/>
              </a:solidFill>
            </a:endParaRPr>
          </a:p>
        </p:txBody>
      </p:sp>
      <p:sp>
        <p:nvSpPr>
          <p:cNvPr id="4" name="TextBox 3"/>
          <p:cNvSpPr txBox="1"/>
          <p:nvPr/>
        </p:nvSpPr>
        <p:spPr>
          <a:xfrm>
            <a:off x="4314824" y="713447"/>
            <a:ext cx="5168594" cy="523220"/>
          </a:xfrm>
          <a:prstGeom prst="rect">
            <a:avLst/>
          </a:prstGeom>
          <a:noFill/>
        </p:spPr>
        <p:txBody>
          <a:bodyPr wrap="none" rtlCol="0">
            <a:spAutoFit/>
          </a:bodyPr>
          <a:lstStyle/>
          <a:p>
            <a:r>
              <a:rPr lang="en-US" sz="2800" b="1">
                <a:solidFill>
                  <a:schemeClr val="accent1"/>
                </a:solidFill>
                <a:latin typeface="+mj-lt"/>
              </a:rPr>
              <a:t>GLOBAL</a:t>
            </a:r>
            <a:r>
              <a:rPr lang="en-US" sz="2800" b="1" baseline="0">
                <a:solidFill>
                  <a:schemeClr val="accent1"/>
                </a:solidFill>
                <a:latin typeface="+mj-lt"/>
              </a:rPr>
              <a:t> PRESENCE, LOCAL FOCUS</a:t>
            </a:r>
            <a:endParaRPr lang="en-AU" sz="2800" b="1">
              <a:solidFill>
                <a:schemeClr val="accent1"/>
              </a:solidFill>
              <a:latin typeface="+mj-lt"/>
            </a:endParaRPr>
          </a:p>
        </p:txBody>
      </p:sp>
    </p:spTree>
    <p:extLst>
      <p:ext uri="{BB962C8B-B14F-4D97-AF65-F5344CB8AC3E}">
        <p14:creationId xmlns:p14="http://schemas.microsoft.com/office/powerpoint/2010/main" val="2064320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har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0" y="0"/>
            <a:ext cx="403860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28E36214-F3A5-4E54-9F58-7D271B8B8BAE}"/>
              </a:ext>
            </a:extLst>
          </p:cNvPr>
          <p:cNvSpPr>
            <a:spLocks noGrp="1"/>
          </p:cNvSpPr>
          <p:nvPr>
            <p:ph sz="half" idx="1"/>
          </p:nvPr>
        </p:nvSpPr>
        <p:spPr>
          <a:xfrm>
            <a:off x="4419600" y="1552578"/>
            <a:ext cx="7153275" cy="462438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4419600"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4419600" y="1247775"/>
            <a:ext cx="7153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20" name="Straight Connector 19">
            <a:extLst>
              <a:ext uri="{FF2B5EF4-FFF2-40B4-BE49-F238E27FC236}">
                <a16:creationId xmlns:a16="http://schemas.microsoft.com/office/drawing/2014/main" id="{4E565F01-1E88-4174-BC6D-56C30E247573}"/>
              </a:ext>
            </a:extLst>
          </p:cNvPr>
          <p:cNvCxnSpPr>
            <a:cxnSpLocks/>
          </p:cNvCxnSpPr>
          <p:nvPr/>
        </p:nvCxnSpPr>
        <p:spPr>
          <a:xfrm>
            <a:off x="542924" y="1247775"/>
            <a:ext cx="3236203"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388EC58C-7C4A-4256-9D97-DB095BF012F6}"/>
              </a:ext>
            </a:extLst>
          </p:cNvPr>
          <p:cNvSpPr>
            <a:spLocks noGrp="1"/>
          </p:cNvSpPr>
          <p:nvPr>
            <p:ph sz="half" idx="2"/>
          </p:nvPr>
        </p:nvSpPr>
        <p:spPr>
          <a:xfrm>
            <a:off x="443621" y="1552578"/>
            <a:ext cx="3236203" cy="4624385"/>
          </a:xfrm>
          <a:prstGeom prst="rect">
            <a:avLst/>
          </a:prstGeom>
        </p:spPr>
        <p:txBody>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85112A4E-C942-4F51-B58D-606CC89E5F25}"/>
              </a:ext>
            </a:extLst>
          </p:cNvPr>
          <p:cNvSpPr>
            <a:spLocks noGrp="1"/>
          </p:cNvSpPr>
          <p:nvPr>
            <p:ph type="body" sz="quarter" idx="10"/>
          </p:nvPr>
        </p:nvSpPr>
        <p:spPr>
          <a:xfrm>
            <a:off x="457199" y="832554"/>
            <a:ext cx="3222626" cy="625475"/>
          </a:xfrm>
          <a:prstGeom prst="rect">
            <a:avLst/>
          </a:prstGeom>
        </p:spPr>
        <p:txBody>
          <a:bodyPr/>
          <a:lstStyle>
            <a:lvl1pPr marL="0" indent="0">
              <a:buNone/>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384732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ver Pag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457197" y="4815192"/>
            <a:ext cx="6088738" cy="1456068"/>
          </a:xfrm>
          <a:prstGeom prst="rect">
            <a:avLst/>
          </a:prstGeom>
        </p:spPr>
        <p:txBody>
          <a:bodyPr/>
          <a:lstStyle>
            <a:lvl1pPr marL="0" indent="0">
              <a:buNone/>
              <a:defRPr sz="3200" baseline="0">
                <a:solidFill>
                  <a:schemeClr val="accent3"/>
                </a:solidFill>
              </a:defRPr>
            </a:lvl1pPr>
          </a:lstStyle>
          <a:p>
            <a:pPr lvl="0"/>
            <a:r>
              <a:rPr lang="en-US" sz="3200">
                <a:solidFill>
                  <a:schemeClr val="tx2"/>
                </a:solidFill>
                <a:ea typeface="Source Code Pro Medium" panose="020B0509030403020204" pitchFamily="49" charset="0"/>
              </a:rPr>
              <a:t>Click to edit Master text styles</a:t>
            </a:r>
          </a:p>
        </p:txBody>
      </p:sp>
      <p:sp>
        <p:nvSpPr>
          <p:cNvPr id="4" name="Rectangle 3">
            <a:extLst>
              <a:ext uri="{FF2B5EF4-FFF2-40B4-BE49-F238E27FC236}">
                <a16:creationId xmlns:a16="http://schemas.microsoft.com/office/drawing/2014/main" id="{7739A945-07B8-4F31-B451-950858B80EBE}"/>
              </a:ext>
            </a:extLst>
          </p:cNvPr>
          <p:cNvSpPr/>
          <p:nvPr/>
        </p:nvSpPr>
        <p:spPr>
          <a:xfrm rot="16200000">
            <a:off x="3095105" y="4992484"/>
            <a:ext cx="2507597" cy="4995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lumMod val="50000"/>
                  <a:lumOff val="50000"/>
                </a:schemeClr>
              </a:solidFill>
            </a:endParaRPr>
          </a:p>
        </p:txBody>
      </p:sp>
      <p:pic>
        <p:nvPicPr>
          <p:cNvPr id="5" name="Picture 4">
            <a:extLst>
              <a:ext uri="{FF2B5EF4-FFF2-40B4-BE49-F238E27FC236}">
                <a16:creationId xmlns:a16="http://schemas.microsoft.com/office/drawing/2014/main" id="{5D39D652-7207-4D61-9075-F00BDFAEEB2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44121" y="3763665"/>
            <a:ext cx="5154015" cy="889646"/>
          </a:xfrm>
          <a:prstGeom prst="rect">
            <a:avLst/>
          </a:prstGeom>
        </p:spPr>
      </p:pic>
      <p:pic>
        <p:nvPicPr>
          <p:cNvPr id="6" name="Picture 5">
            <a:extLst>
              <a:ext uri="{FF2B5EF4-FFF2-40B4-BE49-F238E27FC236}">
                <a16:creationId xmlns:a16="http://schemas.microsoft.com/office/drawing/2014/main" id="{84098B7F-BACB-4ED1-9072-68C4D78311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38386" cy="6858000"/>
          </a:xfrm>
          <a:prstGeom prst="rect">
            <a:avLst/>
          </a:prstGeom>
        </p:spPr>
      </p:pic>
    </p:spTree>
    <p:extLst>
      <p:ext uri="{BB962C8B-B14F-4D97-AF65-F5344CB8AC3E}">
        <p14:creationId xmlns:p14="http://schemas.microsoft.com/office/powerpoint/2010/main" val="3156802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F546E8-26C1-4C6E-A215-D026CE6AAEC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51364C-DDA4-4EF7-9221-BA83675C206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F1CC167-3B77-40D6-852C-2132CD1A34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8FEC61-591C-410E-8C64-9B7491BE911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3362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ey Poi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C4E20-A34F-489A-86CE-3BF2181ED7FC}"/>
              </a:ext>
            </a:extLst>
          </p:cNvPr>
          <p:cNvSpPr/>
          <p:nvPr/>
        </p:nvSpPr>
        <p:spPr>
          <a:xfrm>
            <a:off x="0" y="4591050"/>
            <a:ext cx="6096000" cy="226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EA5F0F4E-5281-4B43-984C-8DFCA094D5F4}"/>
              </a:ext>
            </a:extLst>
          </p:cNvPr>
          <p:cNvSpPr/>
          <p:nvPr/>
        </p:nvSpPr>
        <p:spPr>
          <a:xfrm>
            <a:off x="0" y="0"/>
            <a:ext cx="6096000" cy="232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217D6622-C080-46CC-A6BD-3CD3A4269F4F}"/>
              </a:ext>
            </a:extLst>
          </p:cNvPr>
          <p:cNvSpPr/>
          <p:nvPr/>
        </p:nvSpPr>
        <p:spPr>
          <a:xfrm>
            <a:off x="6096000" y="2324101"/>
            <a:ext cx="6096000" cy="2266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 Placeholder 11">
            <a:extLst>
              <a:ext uri="{FF2B5EF4-FFF2-40B4-BE49-F238E27FC236}">
                <a16:creationId xmlns:a16="http://schemas.microsoft.com/office/drawing/2014/main" id="{9BF7B305-5EE7-4ABA-8ABB-4D46382E39FD}"/>
              </a:ext>
            </a:extLst>
          </p:cNvPr>
          <p:cNvSpPr>
            <a:spLocks noGrp="1"/>
          </p:cNvSpPr>
          <p:nvPr>
            <p:ph type="body" sz="quarter" idx="10"/>
          </p:nvPr>
        </p:nvSpPr>
        <p:spPr>
          <a:xfrm>
            <a:off x="415131" y="312739"/>
            <a:ext cx="5265738" cy="497490"/>
          </a:xfrm>
          <a:prstGeom prst="rect">
            <a:avLst/>
          </a:prstGeom>
        </p:spPr>
        <p:txBody>
          <a:bodyPr/>
          <a:lstStyle>
            <a:lvl1pPr marL="0" indent="0">
              <a:buFontTx/>
              <a:buNone/>
              <a:defRPr b="1">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6" name="Text Placeholder 11">
            <a:extLst>
              <a:ext uri="{FF2B5EF4-FFF2-40B4-BE49-F238E27FC236}">
                <a16:creationId xmlns:a16="http://schemas.microsoft.com/office/drawing/2014/main" id="{4CC8EB11-0DE7-40ED-B145-4A1109EDA7BE}"/>
              </a:ext>
            </a:extLst>
          </p:cNvPr>
          <p:cNvSpPr>
            <a:spLocks noGrp="1"/>
          </p:cNvSpPr>
          <p:nvPr>
            <p:ph type="body" sz="quarter" idx="12"/>
          </p:nvPr>
        </p:nvSpPr>
        <p:spPr>
          <a:xfrm>
            <a:off x="415131" y="4921392"/>
            <a:ext cx="5265738" cy="497490"/>
          </a:xfrm>
          <a:prstGeom prst="rect">
            <a:avLst/>
          </a:prstGeom>
        </p:spPr>
        <p:txBody>
          <a:bodyPr/>
          <a:lstStyle>
            <a:lvl1pPr marL="0" indent="0">
              <a:buFontTx/>
              <a:buNone/>
              <a:defRPr b="1">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8" name="Text Placeholder 11">
            <a:extLst>
              <a:ext uri="{FF2B5EF4-FFF2-40B4-BE49-F238E27FC236}">
                <a16:creationId xmlns:a16="http://schemas.microsoft.com/office/drawing/2014/main" id="{BAA94D4B-D3D1-49AD-9725-6159029B24B2}"/>
              </a:ext>
            </a:extLst>
          </p:cNvPr>
          <p:cNvSpPr>
            <a:spLocks noGrp="1"/>
          </p:cNvSpPr>
          <p:nvPr>
            <p:ph type="body" sz="quarter" idx="13"/>
          </p:nvPr>
        </p:nvSpPr>
        <p:spPr>
          <a:xfrm>
            <a:off x="6516919" y="2652755"/>
            <a:ext cx="5265738" cy="497490"/>
          </a:xfrm>
          <a:prstGeom prst="rect">
            <a:avLst/>
          </a:prstGeom>
        </p:spPr>
        <p:txBody>
          <a:bodyPr/>
          <a:lstStyle>
            <a:lvl1pPr marL="0" indent="0">
              <a:buFontTx/>
              <a:buNone/>
              <a:defRPr b="1">
                <a:solidFill>
                  <a:schemeClr val="bg1"/>
                </a:solidFill>
                <a:latin typeface="+mj-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3" name="Text Placeholder 22">
            <a:extLst>
              <a:ext uri="{FF2B5EF4-FFF2-40B4-BE49-F238E27FC236}">
                <a16:creationId xmlns:a16="http://schemas.microsoft.com/office/drawing/2014/main" id="{14A32B2F-30D1-400D-B67D-7F07D799A8E8}"/>
              </a:ext>
            </a:extLst>
          </p:cNvPr>
          <p:cNvSpPr>
            <a:spLocks noGrp="1"/>
          </p:cNvSpPr>
          <p:nvPr>
            <p:ph type="body" sz="quarter" idx="14"/>
          </p:nvPr>
        </p:nvSpPr>
        <p:spPr>
          <a:xfrm>
            <a:off x="414338" y="809625"/>
            <a:ext cx="5267325" cy="1239838"/>
          </a:xfrm>
          <a:prstGeom prst="rect">
            <a:avLst/>
          </a:prstGeom>
        </p:spPr>
        <p:txBody>
          <a:bodyPr/>
          <a:lstStyle>
            <a:lvl1pPr marL="0" indent="0">
              <a:buFontTx/>
              <a:buNone/>
              <a:defRPr sz="1800">
                <a:solidFill>
                  <a:schemeClr val="bg1"/>
                </a:solidFill>
              </a:defRPr>
            </a:lvl1pPr>
            <a:lvl2pPr marL="457200" indent="0">
              <a:buNone/>
              <a:defRPr/>
            </a:lvl2pPr>
          </a:lstStyle>
          <a:p>
            <a:pPr lvl="0"/>
            <a:r>
              <a:rPr lang="en-US"/>
              <a:t>Click to edit Master text styles</a:t>
            </a:r>
          </a:p>
        </p:txBody>
      </p:sp>
      <p:sp>
        <p:nvSpPr>
          <p:cNvPr id="24" name="Text Placeholder 22">
            <a:extLst>
              <a:ext uri="{FF2B5EF4-FFF2-40B4-BE49-F238E27FC236}">
                <a16:creationId xmlns:a16="http://schemas.microsoft.com/office/drawing/2014/main" id="{9AD9A517-68EC-4E9C-A92A-930594D6594E}"/>
              </a:ext>
            </a:extLst>
          </p:cNvPr>
          <p:cNvSpPr>
            <a:spLocks noGrp="1"/>
          </p:cNvSpPr>
          <p:nvPr>
            <p:ph type="body" sz="quarter" idx="15"/>
          </p:nvPr>
        </p:nvSpPr>
        <p:spPr>
          <a:xfrm>
            <a:off x="6516919" y="3150245"/>
            <a:ext cx="5267325" cy="1239838"/>
          </a:xfrm>
          <a:prstGeom prst="rect">
            <a:avLst/>
          </a:prstGeom>
        </p:spPr>
        <p:txBody>
          <a:bodyPr/>
          <a:lstStyle>
            <a:lvl1pPr marL="0" indent="0">
              <a:buFontTx/>
              <a:buNone/>
              <a:defRPr sz="1800">
                <a:solidFill>
                  <a:schemeClr val="bg1"/>
                </a:solidFill>
              </a:defRPr>
            </a:lvl1pPr>
            <a:lvl2pPr marL="457200" indent="0">
              <a:buNone/>
              <a:defRPr/>
            </a:lvl2pPr>
          </a:lstStyle>
          <a:p>
            <a:pPr lvl="0"/>
            <a:r>
              <a:rPr lang="en-US"/>
              <a:t>Click to edit Master text styles</a:t>
            </a:r>
          </a:p>
        </p:txBody>
      </p:sp>
      <p:sp>
        <p:nvSpPr>
          <p:cNvPr id="25" name="Text Placeholder 22">
            <a:extLst>
              <a:ext uri="{FF2B5EF4-FFF2-40B4-BE49-F238E27FC236}">
                <a16:creationId xmlns:a16="http://schemas.microsoft.com/office/drawing/2014/main" id="{2FFF967B-7E94-4F75-A12F-BD16398E78E0}"/>
              </a:ext>
            </a:extLst>
          </p:cNvPr>
          <p:cNvSpPr>
            <a:spLocks noGrp="1"/>
          </p:cNvSpPr>
          <p:nvPr>
            <p:ph type="body" sz="quarter" idx="16"/>
          </p:nvPr>
        </p:nvSpPr>
        <p:spPr>
          <a:xfrm>
            <a:off x="413544" y="5428456"/>
            <a:ext cx="5267325" cy="1239838"/>
          </a:xfrm>
          <a:prstGeom prst="rect">
            <a:avLst/>
          </a:prstGeom>
        </p:spPr>
        <p:txBody>
          <a:bodyPr/>
          <a:lstStyle>
            <a:lvl1pPr marL="0" indent="0">
              <a:buFontTx/>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606255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ull Pag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7F9317-2797-4395-8EFE-D3EB453045D7}"/>
              </a:ext>
            </a:extLst>
          </p:cNvPr>
          <p:cNvSpPr/>
          <p:nvPr/>
        </p:nvSpPr>
        <p:spPr>
          <a:xfrm>
            <a:off x="833377" y="659757"/>
            <a:ext cx="5474825" cy="5474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0B34AE38-5F09-41C3-A720-22CCF4D4B91D}"/>
              </a:ext>
            </a:extLst>
          </p:cNvPr>
          <p:cNvSpPr>
            <a:spLocks noGrp="1"/>
          </p:cNvSpPr>
          <p:nvPr>
            <p:ph type="title" hasCustomPrompt="1"/>
          </p:nvPr>
        </p:nvSpPr>
        <p:spPr>
          <a:xfrm>
            <a:off x="1006999" y="1137192"/>
            <a:ext cx="5089002" cy="425389"/>
          </a:xfrm>
          <a:prstGeom prst="rect">
            <a:avLst/>
          </a:prstGeom>
        </p:spPr>
        <p:txBody>
          <a:bodyPr/>
          <a:lstStyle>
            <a:lvl1pPr>
              <a:defRPr sz="2800" b="1">
                <a:solidFill>
                  <a:schemeClr val="bg1"/>
                </a:solidFill>
              </a:defRPr>
            </a:lvl1pPr>
          </a:lstStyle>
          <a:p>
            <a:r>
              <a:rPr lang="en-US"/>
              <a:t>CLICK TO EDIT MASTER TITLE STYLE</a:t>
            </a:r>
            <a:endParaRPr lang="en-AU"/>
          </a:p>
        </p:txBody>
      </p:sp>
      <p:sp>
        <p:nvSpPr>
          <p:cNvPr id="8" name="Content Placeholder 2">
            <a:extLst>
              <a:ext uri="{FF2B5EF4-FFF2-40B4-BE49-F238E27FC236}">
                <a16:creationId xmlns:a16="http://schemas.microsoft.com/office/drawing/2014/main" id="{CEBED867-3329-4BEA-8B4B-D78568B4125C}"/>
              </a:ext>
            </a:extLst>
          </p:cNvPr>
          <p:cNvSpPr>
            <a:spLocks noGrp="1"/>
          </p:cNvSpPr>
          <p:nvPr>
            <p:ph idx="1" hasCustomPrompt="1"/>
          </p:nvPr>
        </p:nvSpPr>
        <p:spPr>
          <a:xfrm>
            <a:off x="1006999" y="1778787"/>
            <a:ext cx="5089001" cy="3942021"/>
          </a:xfrm>
          <a:prstGeom prst="rect">
            <a:avLst/>
          </a:prstGeom>
        </p:spPr>
        <p:txBody>
          <a:bodyPr/>
          <a:lstStyle>
            <a:lvl1pPr marL="0" indent="0">
              <a:buNone/>
              <a:defRPr sz="18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25997793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4D9512-199A-41D5-9A8F-B741177CF647}"/>
              </a:ext>
            </a:extLst>
          </p:cNvPr>
          <p:cNvSpPr>
            <a:spLocks noGrp="1"/>
          </p:cNvSpPr>
          <p:nvPr>
            <p:ph type="title" hasCustomPrompt="1"/>
          </p:nvPr>
        </p:nvSpPr>
        <p:spPr>
          <a:xfrm>
            <a:off x="752475" y="743654"/>
            <a:ext cx="5439981"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88557EAE-E0AC-475C-894D-C646E655F045}"/>
              </a:ext>
            </a:extLst>
          </p:cNvPr>
          <p:cNvCxnSpPr>
            <a:cxnSpLocks/>
          </p:cNvCxnSpPr>
          <p:nvPr/>
        </p:nvCxnSpPr>
        <p:spPr>
          <a:xfrm>
            <a:off x="838200" y="1247775"/>
            <a:ext cx="515748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0CA8DB89-DD8C-47CF-A262-998A5BECE4D3}"/>
              </a:ext>
            </a:extLst>
          </p:cNvPr>
          <p:cNvSpPr>
            <a:spLocks noGrp="1"/>
          </p:cNvSpPr>
          <p:nvPr>
            <p:ph sz="half" idx="1"/>
          </p:nvPr>
        </p:nvSpPr>
        <p:spPr>
          <a:xfrm>
            <a:off x="752475" y="1552578"/>
            <a:ext cx="5243211" cy="462438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8009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ext with Imag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4D9512-199A-41D5-9A8F-B741177CF647}"/>
              </a:ext>
            </a:extLst>
          </p:cNvPr>
          <p:cNvSpPr>
            <a:spLocks noGrp="1"/>
          </p:cNvSpPr>
          <p:nvPr>
            <p:ph type="title" hasCustomPrompt="1"/>
          </p:nvPr>
        </p:nvSpPr>
        <p:spPr>
          <a:xfrm>
            <a:off x="752475" y="743654"/>
            <a:ext cx="5439981"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4" name="Straight Connector 3">
            <a:extLst>
              <a:ext uri="{FF2B5EF4-FFF2-40B4-BE49-F238E27FC236}">
                <a16:creationId xmlns:a16="http://schemas.microsoft.com/office/drawing/2014/main" id="{88557EAE-E0AC-475C-894D-C646E655F045}"/>
              </a:ext>
            </a:extLst>
          </p:cNvPr>
          <p:cNvCxnSpPr>
            <a:cxnSpLocks/>
          </p:cNvCxnSpPr>
          <p:nvPr userDrawn="1"/>
        </p:nvCxnSpPr>
        <p:spPr>
          <a:xfrm>
            <a:off x="838200" y="1247775"/>
            <a:ext cx="515748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CA262D27-E090-44AF-9215-1387538BAD88}"/>
              </a:ext>
            </a:extLst>
          </p:cNvPr>
          <p:cNvSpPr>
            <a:spLocks noGrp="1"/>
          </p:cNvSpPr>
          <p:nvPr>
            <p:ph type="pic" sz="quarter" idx="10"/>
          </p:nvPr>
        </p:nvSpPr>
        <p:spPr>
          <a:xfrm>
            <a:off x="6192838" y="0"/>
            <a:ext cx="5999162" cy="6018213"/>
          </a:xfrm>
          <a:prstGeom prst="rect">
            <a:avLst/>
          </a:prstGeom>
        </p:spPr>
        <p:txBody>
          <a:bodyPr/>
          <a:lstStyle/>
          <a:p>
            <a:endParaRPr lang="en-AU"/>
          </a:p>
        </p:txBody>
      </p:sp>
      <p:sp>
        <p:nvSpPr>
          <p:cNvPr id="8" name="Content Placeholder 2">
            <a:extLst>
              <a:ext uri="{FF2B5EF4-FFF2-40B4-BE49-F238E27FC236}">
                <a16:creationId xmlns:a16="http://schemas.microsoft.com/office/drawing/2014/main" id="{0CA8DB89-DD8C-47CF-A262-998A5BECE4D3}"/>
              </a:ext>
            </a:extLst>
          </p:cNvPr>
          <p:cNvSpPr>
            <a:spLocks noGrp="1"/>
          </p:cNvSpPr>
          <p:nvPr>
            <p:ph sz="half" idx="1"/>
          </p:nvPr>
        </p:nvSpPr>
        <p:spPr>
          <a:xfrm>
            <a:off x="752475" y="1552578"/>
            <a:ext cx="5243211" cy="462438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89574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userDrawn="1"/>
        </p:nvSpPr>
        <p:spPr>
          <a:xfrm>
            <a:off x="8153400" y="0"/>
            <a:ext cx="403860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28E36214-F3A5-4E54-9F58-7D271B8B8BAE}"/>
              </a:ext>
            </a:extLst>
          </p:cNvPr>
          <p:cNvSpPr>
            <a:spLocks noGrp="1"/>
          </p:cNvSpPr>
          <p:nvPr>
            <p:ph sz="half" idx="1"/>
          </p:nvPr>
        </p:nvSpPr>
        <p:spPr>
          <a:xfrm>
            <a:off x="752475" y="1552578"/>
            <a:ext cx="7153275" cy="4624385"/>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752475"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userDrawn="1"/>
        </p:nvCxnSpPr>
        <p:spPr>
          <a:xfrm>
            <a:off x="799381" y="1247775"/>
            <a:ext cx="71063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093B7-F0FD-4704-9F42-B616F0633467}"/>
              </a:ext>
            </a:extLst>
          </p:cNvPr>
          <p:cNvCxnSpPr>
            <a:cxnSpLocks/>
          </p:cNvCxnSpPr>
          <p:nvPr userDrawn="1"/>
        </p:nvCxnSpPr>
        <p:spPr>
          <a:xfrm>
            <a:off x="8415336" y="1247775"/>
            <a:ext cx="336708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1EEF07C-153A-477C-90B9-FCAF67CD3863}"/>
              </a:ext>
            </a:extLst>
          </p:cNvPr>
          <p:cNvSpPr>
            <a:spLocks noGrp="1"/>
          </p:cNvSpPr>
          <p:nvPr>
            <p:ph sz="half" idx="2"/>
          </p:nvPr>
        </p:nvSpPr>
        <p:spPr>
          <a:xfrm>
            <a:off x="8329611" y="1552578"/>
            <a:ext cx="3529014" cy="4624385"/>
          </a:xfrm>
          <a:prstGeom prst="rect">
            <a:avLst/>
          </a:prstGeom>
        </p:spPr>
        <p:txBody>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15">
            <a:extLst>
              <a:ext uri="{FF2B5EF4-FFF2-40B4-BE49-F238E27FC236}">
                <a16:creationId xmlns:a16="http://schemas.microsoft.com/office/drawing/2014/main" id="{7B22A3E0-23F4-4AF6-AB79-B3068782964F}"/>
              </a:ext>
            </a:extLst>
          </p:cNvPr>
          <p:cNvSpPr/>
          <p:nvPr userDrawn="1"/>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userDrawn="1"/>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sp>
        <p:nvSpPr>
          <p:cNvPr id="25" name="Text Placeholder 4">
            <a:extLst>
              <a:ext uri="{FF2B5EF4-FFF2-40B4-BE49-F238E27FC236}">
                <a16:creationId xmlns:a16="http://schemas.microsoft.com/office/drawing/2014/main" id="{0E905286-439C-4454-A02E-DB4589052DA1}"/>
              </a:ext>
            </a:extLst>
          </p:cNvPr>
          <p:cNvSpPr>
            <a:spLocks noGrp="1"/>
          </p:cNvSpPr>
          <p:nvPr>
            <p:ph type="body" sz="quarter" idx="10"/>
          </p:nvPr>
        </p:nvSpPr>
        <p:spPr>
          <a:xfrm>
            <a:off x="8299450" y="832554"/>
            <a:ext cx="3482976" cy="625475"/>
          </a:xfrm>
          <a:prstGeom prst="rect">
            <a:avLst/>
          </a:prstGeom>
        </p:spPr>
        <p:txBody>
          <a:bodyPr/>
          <a:lstStyle>
            <a:lvl1pPr marL="0" indent="0">
              <a:buNone/>
              <a:defRPr sz="2000" b="1">
                <a:solidFill>
                  <a:schemeClr val="bg1"/>
                </a:solidFill>
              </a:defRPr>
            </a:lvl1pPr>
          </a:lstStyle>
          <a:p>
            <a:pPr lvl="0"/>
            <a:r>
              <a:rPr lang="en-US"/>
              <a:t>Edit Master text styles</a:t>
            </a:r>
          </a:p>
        </p:txBody>
      </p:sp>
    </p:spTree>
    <p:extLst>
      <p:ext uri="{BB962C8B-B14F-4D97-AF65-F5344CB8AC3E}">
        <p14:creationId xmlns:p14="http://schemas.microsoft.com/office/powerpoint/2010/main" val="1288085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386CEA16-39ED-F1E5-A20A-F9177DF8DF8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270" y="0"/>
            <a:ext cx="6082665" cy="6871630"/>
          </a:xfrm>
          <a:prstGeom prst="rect">
            <a:avLst/>
          </a:prstGeom>
        </p:spPr>
      </p:pic>
      <p:pic>
        <p:nvPicPr>
          <p:cNvPr id="24" name="Graphic 23">
            <a:extLst>
              <a:ext uri="{FF2B5EF4-FFF2-40B4-BE49-F238E27FC236}">
                <a16:creationId xmlns:a16="http://schemas.microsoft.com/office/drawing/2014/main" id="{2392B91B-D55B-E063-CA85-CA8E76FE9D9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926142" y="280987"/>
            <a:ext cx="1543050" cy="504825"/>
          </a:xfrm>
          <a:prstGeom prst="rect">
            <a:avLst/>
          </a:prstGeom>
        </p:spPr>
      </p:pic>
      <p:sp>
        <p:nvSpPr>
          <p:cNvPr id="30" name="Text Placeholder 29">
            <a:extLst>
              <a:ext uri="{FF2B5EF4-FFF2-40B4-BE49-F238E27FC236}">
                <a16:creationId xmlns:a16="http://schemas.microsoft.com/office/drawing/2014/main" id="{D44B5C47-5F8E-A784-5303-6920BAB2BAD6}"/>
              </a:ext>
            </a:extLst>
          </p:cNvPr>
          <p:cNvSpPr>
            <a:spLocks noGrp="1"/>
          </p:cNvSpPr>
          <p:nvPr>
            <p:ph type="body" sz="quarter" idx="10" hasCustomPrompt="1"/>
          </p:nvPr>
        </p:nvSpPr>
        <p:spPr>
          <a:xfrm>
            <a:off x="6608763" y="1846555"/>
            <a:ext cx="4313237" cy="1540377"/>
          </a:xfrm>
        </p:spPr>
        <p:txBody>
          <a:bodyPr anchor="b"/>
          <a:lstStyle>
            <a:lvl1pPr marL="0" indent="0">
              <a:buNone/>
              <a:defRPr sz="3200" cap="all" baseline="0">
                <a:solidFill>
                  <a:schemeClr val="tx1"/>
                </a:solidFill>
              </a:defRPr>
            </a:lvl1pPr>
          </a:lstStyle>
          <a:p>
            <a:pPr lvl="0"/>
            <a:r>
              <a:rPr lang="en-US"/>
              <a:t>Click to add presentation title</a:t>
            </a:r>
          </a:p>
        </p:txBody>
      </p:sp>
      <p:sp>
        <p:nvSpPr>
          <p:cNvPr id="31" name="Text Placeholder 29">
            <a:extLst>
              <a:ext uri="{FF2B5EF4-FFF2-40B4-BE49-F238E27FC236}">
                <a16:creationId xmlns:a16="http://schemas.microsoft.com/office/drawing/2014/main" id="{5AB0E21D-7EA9-DD52-9991-147CE0312515}"/>
              </a:ext>
            </a:extLst>
          </p:cNvPr>
          <p:cNvSpPr>
            <a:spLocks noGrp="1"/>
          </p:cNvSpPr>
          <p:nvPr>
            <p:ph type="body" sz="quarter" idx="11" hasCustomPrompt="1"/>
          </p:nvPr>
        </p:nvSpPr>
        <p:spPr>
          <a:xfrm>
            <a:off x="6608763" y="3466446"/>
            <a:ext cx="4313237" cy="901368"/>
          </a:xfrm>
        </p:spPr>
        <p:txBody>
          <a:bodyPr>
            <a:normAutofit/>
          </a:bodyPr>
          <a:lstStyle>
            <a:lvl1pPr marL="0" indent="0">
              <a:buNone/>
              <a:defRPr sz="1800" b="0">
                <a:solidFill>
                  <a:schemeClr val="tx1"/>
                </a:solidFill>
              </a:defRPr>
            </a:lvl1pPr>
          </a:lstStyle>
          <a:p>
            <a:pPr lvl="0"/>
            <a:r>
              <a:rPr lang="en-US"/>
              <a:t>Click to add subtitle</a:t>
            </a:r>
          </a:p>
        </p:txBody>
      </p:sp>
      <p:sp>
        <p:nvSpPr>
          <p:cNvPr id="11" name="Picture Placeholder 10">
            <a:extLst>
              <a:ext uri="{FF2B5EF4-FFF2-40B4-BE49-F238E27FC236}">
                <a16:creationId xmlns:a16="http://schemas.microsoft.com/office/drawing/2014/main" id="{9FFEE0E0-B4B6-814E-08D4-6EA032AE62C4}"/>
              </a:ext>
            </a:extLst>
          </p:cNvPr>
          <p:cNvSpPr>
            <a:spLocks noGrp="1"/>
          </p:cNvSpPr>
          <p:nvPr>
            <p:ph type="pic" sz="quarter" idx="12" hasCustomPrompt="1"/>
          </p:nvPr>
        </p:nvSpPr>
        <p:spPr>
          <a:xfrm>
            <a:off x="1217834" y="1283080"/>
            <a:ext cx="4305470" cy="4305470"/>
          </a:xfrm>
          <a:custGeom>
            <a:avLst/>
            <a:gdLst>
              <a:gd name="connsiteX0" fmla="*/ 2152735 w 4305470"/>
              <a:gd name="connsiteY0" fmla="*/ 0 h 4305470"/>
              <a:gd name="connsiteX1" fmla="*/ 4305470 w 4305470"/>
              <a:gd name="connsiteY1" fmla="*/ 2152735 h 4305470"/>
              <a:gd name="connsiteX2" fmla="*/ 2152735 w 4305470"/>
              <a:gd name="connsiteY2" fmla="*/ 4305470 h 4305470"/>
              <a:gd name="connsiteX3" fmla="*/ 0 w 4305470"/>
              <a:gd name="connsiteY3" fmla="*/ 2152735 h 4305470"/>
              <a:gd name="connsiteX4" fmla="*/ 2152735 w 4305470"/>
              <a:gd name="connsiteY4" fmla="*/ 0 h 4305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70" h="4305470">
                <a:moveTo>
                  <a:pt x="2152735" y="0"/>
                </a:moveTo>
                <a:cubicBezTo>
                  <a:pt x="3341658" y="0"/>
                  <a:pt x="4305470" y="963812"/>
                  <a:pt x="4305470" y="2152735"/>
                </a:cubicBezTo>
                <a:cubicBezTo>
                  <a:pt x="4305470" y="3341658"/>
                  <a:pt x="3341658" y="4305470"/>
                  <a:pt x="2152735" y="4305470"/>
                </a:cubicBezTo>
                <a:cubicBezTo>
                  <a:pt x="963812" y="4305470"/>
                  <a:pt x="0" y="3341658"/>
                  <a:pt x="0" y="2152735"/>
                </a:cubicBezTo>
                <a:cubicBezTo>
                  <a:pt x="0" y="963812"/>
                  <a:pt x="963812" y="0"/>
                  <a:pt x="2152735" y="0"/>
                </a:cubicBezTo>
                <a:close/>
              </a:path>
            </a:pathLst>
          </a:custGeom>
        </p:spPr>
        <p:txBody>
          <a:bodyPr wrap="square">
            <a:noAutofit/>
          </a:bodyPr>
          <a:lstStyle>
            <a:lvl1pPr marL="0" indent="0" algn="ctr">
              <a:buNone/>
              <a:defRPr sz="1000" i="1"/>
            </a:lvl1pPr>
          </a:lstStyle>
          <a:p>
            <a:r>
              <a:rPr lang="en-PH"/>
              <a:t>Click to add image</a:t>
            </a:r>
          </a:p>
        </p:txBody>
      </p:sp>
      <p:sp>
        <p:nvSpPr>
          <p:cNvPr id="3" name="Content Placeholder 2">
            <a:extLst>
              <a:ext uri="{FF2B5EF4-FFF2-40B4-BE49-F238E27FC236}">
                <a16:creationId xmlns:a16="http://schemas.microsoft.com/office/drawing/2014/main" id="{14D50BF3-2676-1AF3-E8B6-F1F4C60D2B63}"/>
              </a:ext>
            </a:extLst>
          </p:cNvPr>
          <p:cNvSpPr>
            <a:spLocks noGrp="1"/>
          </p:cNvSpPr>
          <p:nvPr>
            <p:ph sz="quarter" idx="13" hasCustomPrompt="1"/>
          </p:nvPr>
        </p:nvSpPr>
        <p:spPr>
          <a:xfrm>
            <a:off x="6608763" y="5934676"/>
            <a:ext cx="2320925" cy="276225"/>
          </a:xfrm>
        </p:spPr>
        <p:txBody>
          <a:bodyPr anchor="ctr"/>
          <a:lstStyle>
            <a:lvl1pPr marL="0" indent="0">
              <a:buNone/>
              <a:defRPr b="0"/>
            </a:lvl1pPr>
          </a:lstStyle>
          <a:p>
            <a:r>
              <a:rPr lang="en-US" sz="1200" noProof="0"/>
              <a:t>www.coredataresearch.com</a:t>
            </a:r>
          </a:p>
        </p:txBody>
      </p:sp>
      <p:sp>
        <p:nvSpPr>
          <p:cNvPr id="4" name="Content Placeholder 2">
            <a:extLst>
              <a:ext uri="{FF2B5EF4-FFF2-40B4-BE49-F238E27FC236}">
                <a16:creationId xmlns:a16="http://schemas.microsoft.com/office/drawing/2014/main" id="{1106B4F4-ED4A-F8A9-5C44-3DE49E1CF626}"/>
              </a:ext>
            </a:extLst>
          </p:cNvPr>
          <p:cNvSpPr>
            <a:spLocks noGrp="1"/>
          </p:cNvSpPr>
          <p:nvPr>
            <p:ph sz="quarter" idx="14" hasCustomPrompt="1"/>
          </p:nvPr>
        </p:nvSpPr>
        <p:spPr>
          <a:xfrm>
            <a:off x="9476740" y="5934676"/>
            <a:ext cx="2055353" cy="276225"/>
          </a:xfrm>
        </p:spPr>
        <p:txBody>
          <a:bodyPr anchor="ctr"/>
          <a:lstStyle>
            <a:lvl1pPr marL="0" indent="0" algn="r">
              <a:buNone/>
              <a:defRPr b="0"/>
            </a:lvl1pPr>
          </a:lstStyle>
          <a:p>
            <a:r>
              <a:rPr lang="en-US" sz="1200" noProof="0"/>
              <a:t>YYYY/MM/DD</a:t>
            </a:r>
          </a:p>
        </p:txBody>
      </p:sp>
    </p:spTree>
    <p:extLst>
      <p:ext uri="{BB962C8B-B14F-4D97-AF65-F5344CB8AC3E}">
        <p14:creationId xmlns:p14="http://schemas.microsoft.com/office/powerpoint/2010/main" val="218722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x1 grey half">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C490A13-9BD3-1739-85E5-91A2FB45F4CC}"/>
              </a:ext>
            </a:extLst>
          </p:cNvPr>
          <p:cNvSpPr/>
          <p:nvPr userDrawn="1"/>
        </p:nvSpPr>
        <p:spPr>
          <a:xfrm>
            <a:off x="0" y="2590800"/>
            <a:ext cx="12192000" cy="4267200"/>
          </a:xfrm>
          <a:prstGeom prst="round2SameRect">
            <a:avLst>
              <a:gd name="adj1" fmla="val 7221"/>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Single Corner Rounded 10">
            <a:extLst>
              <a:ext uri="{FF2B5EF4-FFF2-40B4-BE49-F238E27FC236}">
                <a16:creationId xmlns:a16="http://schemas.microsoft.com/office/drawing/2014/main" id="{96EDB6C0-DCAC-70D8-E9FE-FD29FE5105BD}"/>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904358"/>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pic>
        <p:nvPicPr>
          <p:cNvPr id="7" name="Picture 6">
            <a:extLst>
              <a:ext uri="{FF2B5EF4-FFF2-40B4-BE49-F238E27FC236}">
                <a16:creationId xmlns:a16="http://schemas.microsoft.com/office/drawing/2014/main" id="{38FE15FA-DE78-DC5B-C1BA-A87D5A31A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8D6A9A53-B6C1-DCC3-23DA-4F3A72A6C8B8}"/>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1040F61A-2DB2-5A4F-2898-B8504FC8B1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0" name="Content Placeholder 4">
            <a:extLst>
              <a:ext uri="{FF2B5EF4-FFF2-40B4-BE49-F238E27FC236}">
                <a16:creationId xmlns:a16="http://schemas.microsoft.com/office/drawing/2014/main" id="{36DC63B2-4635-8F56-2975-C95D20FADC99}"/>
              </a:ext>
            </a:extLst>
          </p:cNvPr>
          <p:cNvSpPr>
            <a:spLocks noGrp="1"/>
          </p:cNvSpPr>
          <p:nvPr>
            <p:ph sz="quarter" idx="12" hasCustomPrompt="1"/>
          </p:nvPr>
        </p:nvSpPr>
        <p:spPr>
          <a:xfrm>
            <a:off x="746125" y="2697018"/>
            <a:ext cx="10688638" cy="341962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411419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s_Agenda">
    <p:bg>
      <p:bgPr>
        <a:gradFill>
          <a:gsLst>
            <a:gs pos="0">
              <a:schemeClr val="accent1"/>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AACADC-4DCE-9937-CAE6-5806FBC3C89C}"/>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093508"/>
            <a:ext cx="10421526" cy="736848"/>
          </a:xfrm>
        </p:spPr>
        <p:txBody>
          <a:bodyPr/>
          <a:lstStyle>
            <a:lvl1pPr>
              <a:defRPr>
                <a:solidFill>
                  <a:schemeClr val="bg1"/>
                </a:solidFill>
              </a:defRPr>
            </a:lvl1pPr>
          </a:lstStyle>
          <a:p>
            <a:r>
              <a:rPr lang="en-US"/>
              <a:t>CONTENTS / AGENDA</a:t>
            </a:r>
            <a:endParaRPr lang="en-AU"/>
          </a:p>
        </p:txBody>
      </p:sp>
      <p:cxnSp>
        <p:nvCxnSpPr>
          <p:cNvPr id="5" name="Straight Connector 4">
            <a:extLst>
              <a:ext uri="{FF2B5EF4-FFF2-40B4-BE49-F238E27FC236}">
                <a16:creationId xmlns:a16="http://schemas.microsoft.com/office/drawing/2014/main" id="{85EFE079-CF81-451F-66AF-6A2101CF8077}"/>
              </a:ext>
            </a:extLst>
          </p:cNvPr>
          <p:cNvCxnSpPr>
            <a:cxnSpLocks/>
          </p:cNvCxnSpPr>
          <p:nvPr userDrawn="1"/>
        </p:nvCxnSpPr>
        <p:spPr>
          <a:xfrm>
            <a:off x="970961" y="1093508"/>
            <a:ext cx="0" cy="782425"/>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3334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D2F425-4850-2667-09BF-844EC6CB9EEF}"/>
              </a:ext>
            </a:extLst>
          </p:cNvPr>
          <p:cNvSpPr/>
          <p:nvPr userDrawn="1"/>
        </p:nvSpPr>
        <p:spPr>
          <a:xfrm>
            <a:off x="0" y="2286000"/>
            <a:ext cx="12192000" cy="23171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Freeform: Shape 10">
            <a:extLst>
              <a:ext uri="{FF2B5EF4-FFF2-40B4-BE49-F238E27FC236}">
                <a16:creationId xmlns:a16="http://schemas.microsoft.com/office/drawing/2014/main" id="{CE5B74D4-AFA4-24A9-E942-FC9E171A93B4}"/>
              </a:ext>
            </a:extLst>
          </p:cNvPr>
          <p:cNvSpPr/>
          <p:nvPr/>
        </p:nvSpPr>
        <p:spPr>
          <a:xfrm>
            <a:off x="1051235" y="1923537"/>
            <a:ext cx="2484635" cy="3009922"/>
          </a:xfrm>
          <a:custGeom>
            <a:avLst/>
            <a:gdLst>
              <a:gd name="connsiteX0" fmla="*/ 2484635 w 2484635"/>
              <a:gd name="connsiteY0" fmla="*/ 2839304 h 3009922"/>
              <a:gd name="connsiteX1" fmla="*/ 2210286 w 2484635"/>
              <a:gd name="connsiteY1" fmla="*/ 3009922 h 3009922"/>
              <a:gd name="connsiteX2" fmla="*/ 721991 w 2484635"/>
              <a:gd name="connsiteY2" fmla="*/ 3009922 h 3009922"/>
              <a:gd name="connsiteX3" fmla="*/ 0 w 2484635"/>
              <a:gd name="connsiteY3" fmla="*/ 2322880 h 3009922"/>
              <a:gd name="connsiteX4" fmla="*/ 0 w 2484635"/>
              <a:gd name="connsiteY4" fmla="*/ 687043 h 3009922"/>
              <a:gd name="connsiteX5" fmla="*/ 721991 w 2484635"/>
              <a:gd name="connsiteY5" fmla="*/ 0 h 3009922"/>
              <a:gd name="connsiteX6" fmla="*/ 2210286 w 2484635"/>
              <a:gd name="connsiteY6" fmla="*/ 0 h 3009922"/>
              <a:gd name="connsiteX7" fmla="*/ 2461615 w 2484635"/>
              <a:gd name="connsiteY7" fmla="*/ 153395 h 3009922"/>
              <a:gd name="connsiteX8" fmla="*/ 2114415 w 2484635"/>
              <a:gd name="connsiteY8" fmla="*/ 500595 h 3009922"/>
              <a:gd name="connsiteX9" fmla="*/ 2038665 w 2484635"/>
              <a:gd name="connsiteY9" fmla="*/ 576344 h 3009922"/>
              <a:gd name="connsiteX10" fmla="*/ 1466167 w 2484635"/>
              <a:gd name="connsiteY10" fmla="*/ 414199 h 3009922"/>
              <a:gd name="connsiteX11" fmla="*/ 1131787 w 2484635"/>
              <a:gd name="connsiteY11" fmla="*/ 466426 h 3009922"/>
              <a:gd name="connsiteX12" fmla="*/ 375348 w 2484635"/>
              <a:gd name="connsiteY12" fmla="*/ 1504961 h 3009922"/>
              <a:gd name="connsiteX13" fmla="*/ 1275761 w 2484635"/>
              <a:gd name="connsiteY13" fmla="*/ 2579225 h 3009922"/>
              <a:gd name="connsiteX14" fmla="*/ 1466167 w 2484635"/>
              <a:gd name="connsiteY14" fmla="*/ 2595779 h 3009922"/>
              <a:gd name="connsiteX15" fmla="*/ 1579763 w 2484635"/>
              <a:gd name="connsiteY15" fmla="*/ 2589927 h 3009922"/>
              <a:gd name="connsiteX16" fmla="*/ 2063246 w 2484635"/>
              <a:gd name="connsiteY16" fmla="*/ 2417915 h 3009922"/>
              <a:gd name="connsiteX17" fmla="*/ 2138661 w 2484635"/>
              <a:gd name="connsiteY17" fmla="*/ 2493331 h 3009922"/>
              <a:gd name="connsiteX18" fmla="*/ 2484635 w 2484635"/>
              <a:gd name="connsiteY18" fmla="*/ 2839304 h 300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4635" h="3009922">
                <a:moveTo>
                  <a:pt x="2484635" y="2839304"/>
                </a:moveTo>
                <a:cubicBezTo>
                  <a:pt x="2399243" y="2904575"/>
                  <a:pt x="2307440" y="2961820"/>
                  <a:pt x="2210286" y="3009922"/>
                </a:cubicBezTo>
                <a:lnTo>
                  <a:pt x="721991" y="3009922"/>
                </a:lnTo>
                <a:cubicBezTo>
                  <a:pt x="417487" y="2859092"/>
                  <a:pt x="165323" y="2618577"/>
                  <a:pt x="0" y="2322880"/>
                </a:cubicBezTo>
                <a:lnTo>
                  <a:pt x="0" y="687043"/>
                </a:lnTo>
                <a:cubicBezTo>
                  <a:pt x="165323" y="391346"/>
                  <a:pt x="417487" y="150831"/>
                  <a:pt x="721991" y="0"/>
                </a:cubicBezTo>
                <a:lnTo>
                  <a:pt x="2210286" y="0"/>
                </a:lnTo>
                <a:cubicBezTo>
                  <a:pt x="2298801" y="43811"/>
                  <a:pt x="2382855" y="95258"/>
                  <a:pt x="2461615" y="153395"/>
                </a:cubicBezTo>
                <a:lnTo>
                  <a:pt x="2114415" y="500595"/>
                </a:lnTo>
                <a:lnTo>
                  <a:pt x="2038665" y="576344"/>
                </a:lnTo>
                <a:cubicBezTo>
                  <a:pt x="1872227" y="473561"/>
                  <a:pt x="1676137" y="414199"/>
                  <a:pt x="1466167" y="414199"/>
                </a:cubicBezTo>
                <a:cubicBezTo>
                  <a:pt x="1349504" y="414199"/>
                  <a:pt x="1237190" y="432481"/>
                  <a:pt x="1131787" y="466426"/>
                </a:cubicBezTo>
                <a:cubicBezTo>
                  <a:pt x="692895" y="607558"/>
                  <a:pt x="375348" y="1019137"/>
                  <a:pt x="375348" y="1504961"/>
                </a:cubicBezTo>
                <a:cubicBezTo>
                  <a:pt x="375348" y="2042455"/>
                  <a:pt x="764130" y="2489206"/>
                  <a:pt x="1275761" y="2579225"/>
                </a:cubicBezTo>
                <a:cubicBezTo>
                  <a:pt x="1337576" y="2590094"/>
                  <a:pt x="1401175" y="2595779"/>
                  <a:pt x="1466167" y="2595779"/>
                </a:cubicBezTo>
                <a:cubicBezTo>
                  <a:pt x="1504515" y="2595779"/>
                  <a:pt x="1542418" y="2593773"/>
                  <a:pt x="1579763" y="2589927"/>
                </a:cubicBezTo>
                <a:cubicBezTo>
                  <a:pt x="1756959" y="2571589"/>
                  <a:pt x="1921613" y="2510833"/>
                  <a:pt x="2063246" y="2417915"/>
                </a:cubicBezTo>
                <a:lnTo>
                  <a:pt x="2138661" y="2493331"/>
                </a:lnTo>
                <a:lnTo>
                  <a:pt x="2484635" y="2839304"/>
                </a:lnTo>
                <a:close/>
              </a:path>
            </a:pathLst>
          </a:custGeom>
          <a:solidFill>
            <a:srgbClr val="288FCE"/>
          </a:solidFill>
          <a:ln w="5556" cap="flat">
            <a:noFill/>
            <a:prstDash val="solid"/>
            <a:miter/>
          </a:ln>
        </p:spPr>
        <p:txBody>
          <a:bodyPr rtlCol="0" anchor="ctr"/>
          <a:lstStyle/>
          <a:p>
            <a:endParaRPr lang="en-PH"/>
          </a:p>
        </p:txBody>
      </p:sp>
      <p:sp>
        <p:nvSpPr>
          <p:cNvPr id="12" name="Freeform: Shape 11">
            <a:extLst>
              <a:ext uri="{FF2B5EF4-FFF2-40B4-BE49-F238E27FC236}">
                <a16:creationId xmlns:a16="http://schemas.microsoft.com/office/drawing/2014/main" id="{1DF1C55A-ADFA-1B69-1395-B7C54117A080}"/>
              </a:ext>
            </a:extLst>
          </p:cNvPr>
          <p:cNvSpPr/>
          <p:nvPr/>
        </p:nvSpPr>
        <p:spPr>
          <a:xfrm>
            <a:off x="838200" y="1745673"/>
            <a:ext cx="2703523" cy="3365650"/>
          </a:xfrm>
          <a:custGeom>
            <a:avLst/>
            <a:gdLst>
              <a:gd name="connsiteX0" fmla="*/ 1682825 w 2703523"/>
              <a:gd name="connsiteY0" fmla="*/ 2764335 h 3365650"/>
              <a:gd name="connsiteX1" fmla="*/ 601316 w 2703523"/>
              <a:gd name="connsiteY1" fmla="*/ 1682825 h 3365650"/>
              <a:gd name="connsiteX2" fmla="*/ 1682825 w 2703523"/>
              <a:gd name="connsiteY2" fmla="*/ 601316 h 3365650"/>
              <a:gd name="connsiteX3" fmla="*/ 2247130 w 2703523"/>
              <a:gd name="connsiteY3" fmla="*/ 760117 h 3365650"/>
              <a:gd name="connsiteX4" fmla="*/ 2676992 w 2703523"/>
              <a:gd name="connsiteY4" fmla="*/ 325072 h 3365650"/>
              <a:gd name="connsiteX5" fmla="*/ 1682825 w 2703523"/>
              <a:gd name="connsiteY5" fmla="*/ 0 h 3365650"/>
              <a:gd name="connsiteX6" fmla="*/ 0 w 2703523"/>
              <a:gd name="connsiteY6" fmla="*/ 1682825 h 3365650"/>
              <a:gd name="connsiteX7" fmla="*/ 1682825 w 2703523"/>
              <a:gd name="connsiteY7" fmla="*/ 3365651 h 3365650"/>
              <a:gd name="connsiteX8" fmla="*/ 2703523 w 2703523"/>
              <a:gd name="connsiteY8" fmla="*/ 3020736 h 3365650"/>
              <a:gd name="connsiteX9" fmla="*/ 2268590 w 2703523"/>
              <a:gd name="connsiteY9" fmla="*/ 2592101 h 3365650"/>
              <a:gd name="connsiteX10" fmla="*/ 1682881 w 2703523"/>
              <a:gd name="connsiteY10" fmla="*/ 2764335 h 336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3523" h="3365650">
                <a:moveTo>
                  <a:pt x="1682825" y="2764335"/>
                </a:moveTo>
                <a:cubicBezTo>
                  <a:pt x="1085523" y="2764335"/>
                  <a:pt x="601316" y="2280128"/>
                  <a:pt x="601316" y="1682825"/>
                </a:cubicBezTo>
                <a:cubicBezTo>
                  <a:pt x="601316" y="1085523"/>
                  <a:pt x="1085523" y="601316"/>
                  <a:pt x="1682825" y="601316"/>
                </a:cubicBezTo>
                <a:cubicBezTo>
                  <a:pt x="1889618" y="601316"/>
                  <a:pt x="2082866" y="659396"/>
                  <a:pt x="2247130" y="760117"/>
                </a:cubicBezTo>
                <a:lnTo>
                  <a:pt x="2676992" y="325072"/>
                </a:lnTo>
                <a:cubicBezTo>
                  <a:pt x="2398462" y="120731"/>
                  <a:pt x="2054774" y="0"/>
                  <a:pt x="1682825" y="0"/>
                </a:cubicBezTo>
                <a:cubicBezTo>
                  <a:pt x="753428" y="0"/>
                  <a:pt x="0" y="753428"/>
                  <a:pt x="0" y="1682825"/>
                </a:cubicBezTo>
                <a:cubicBezTo>
                  <a:pt x="0" y="2612223"/>
                  <a:pt x="753428" y="3365651"/>
                  <a:pt x="1682825" y="3365651"/>
                </a:cubicBezTo>
                <a:cubicBezTo>
                  <a:pt x="2066646" y="3365651"/>
                  <a:pt x="2420368" y="3237060"/>
                  <a:pt x="2703523" y="3020736"/>
                </a:cubicBezTo>
                <a:lnTo>
                  <a:pt x="2268590" y="2592101"/>
                </a:lnTo>
                <a:cubicBezTo>
                  <a:pt x="2099811" y="2701071"/>
                  <a:pt x="1898704" y="2764335"/>
                  <a:pt x="1682881" y="2764335"/>
                </a:cubicBezTo>
                <a:close/>
              </a:path>
            </a:pathLst>
          </a:custGeom>
          <a:solidFill>
            <a:srgbClr val="288FCE"/>
          </a:solidFill>
          <a:ln w="76200" cap="flat">
            <a:solidFill>
              <a:schemeClr val="bg1"/>
            </a:solidFill>
            <a:prstDash val="solid"/>
            <a:miter/>
          </a:ln>
        </p:spPr>
        <p:txBody>
          <a:bodyPr rtlCol="0" anchor="ctr"/>
          <a:lstStyle/>
          <a:p>
            <a:endParaRPr lang="en-PH"/>
          </a:p>
        </p:txBody>
      </p:sp>
      <p:sp>
        <p:nvSpPr>
          <p:cNvPr id="13" name="Freeform: Shape 12">
            <a:extLst>
              <a:ext uri="{FF2B5EF4-FFF2-40B4-BE49-F238E27FC236}">
                <a16:creationId xmlns:a16="http://schemas.microsoft.com/office/drawing/2014/main" id="{AE2236B8-A7E2-4684-FC7F-CD4C76BAE425}"/>
              </a:ext>
            </a:extLst>
          </p:cNvPr>
          <p:cNvSpPr/>
          <p:nvPr/>
        </p:nvSpPr>
        <p:spPr>
          <a:xfrm>
            <a:off x="1328036" y="2235510"/>
            <a:ext cx="2385976" cy="2385976"/>
          </a:xfrm>
          <a:custGeom>
            <a:avLst/>
            <a:gdLst>
              <a:gd name="connsiteX0" fmla="*/ 2385977 w 2385976"/>
              <a:gd name="connsiteY0" fmla="*/ 1192988 h 2385976"/>
              <a:gd name="connsiteX1" fmla="*/ 1192988 w 2385976"/>
              <a:gd name="connsiteY1" fmla="*/ 2385977 h 2385976"/>
              <a:gd name="connsiteX2" fmla="*/ 0 w 2385976"/>
              <a:gd name="connsiteY2" fmla="*/ 1192988 h 2385976"/>
              <a:gd name="connsiteX3" fmla="*/ 1192988 w 2385976"/>
              <a:gd name="connsiteY3" fmla="*/ 0 h 2385976"/>
              <a:gd name="connsiteX4" fmla="*/ 2385977 w 2385976"/>
              <a:gd name="connsiteY4" fmla="*/ 1192988 h 2385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976" h="2385976">
                <a:moveTo>
                  <a:pt x="2385977" y="1192988"/>
                </a:moveTo>
                <a:cubicBezTo>
                  <a:pt x="2385977" y="1851858"/>
                  <a:pt x="1851858" y="2385977"/>
                  <a:pt x="1192988" y="2385977"/>
                </a:cubicBezTo>
                <a:cubicBezTo>
                  <a:pt x="534119" y="2385977"/>
                  <a:pt x="0" y="1851858"/>
                  <a:pt x="0" y="1192988"/>
                </a:cubicBezTo>
                <a:cubicBezTo>
                  <a:pt x="0" y="534119"/>
                  <a:pt x="534119" y="0"/>
                  <a:pt x="1192988" y="0"/>
                </a:cubicBezTo>
                <a:cubicBezTo>
                  <a:pt x="1851858" y="0"/>
                  <a:pt x="2385977" y="534119"/>
                  <a:pt x="2385977" y="1192988"/>
                </a:cubicBezTo>
                <a:close/>
              </a:path>
            </a:pathLst>
          </a:custGeom>
          <a:solidFill>
            <a:srgbClr val="42B7E5"/>
          </a:solidFill>
          <a:ln w="5556" cap="flat">
            <a:noFill/>
            <a:prstDash val="solid"/>
            <a:miter/>
          </a:ln>
        </p:spPr>
        <p:txBody>
          <a:bodyPr rtlCol="0" anchor="ctr"/>
          <a:lstStyle/>
          <a:p>
            <a:endParaRPr lang="en-PH"/>
          </a:p>
        </p:txBody>
      </p:sp>
      <p:sp>
        <p:nvSpPr>
          <p:cNvPr id="14" name="Freeform: Shape 13">
            <a:extLst>
              <a:ext uri="{FF2B5EF4-FFF2-40B4-BE49-F238E27FC236}">
                <a16:creationId xmlns:a16="http://schemas.microsoft.com/office/drawing/2014/main" id="{E522BBE9-CB45-5ACD-4AB4-7A1207EE8856}"/>
              </a:ext>
            </a:extLst>
          </p:cNvPr>
          <p:cNvSpPr/>
          <p:nvPr/>
        </p:nvSpPr>
        <p:spPr>
          <a:xfrm>
            <a:off x="1439515" y="2346988"/>
            <a:ext cx="2163019" cy="2163019"/>
          </a:xfrm>
          <a:custGeom>
            <a:avLst/>
            <a:gdLst>
              <a:gd name="connsiteX0" fmla="*/ 2163020 w 2163019"/>
              <a:gd name="connsiteY0" fmla="*/ 1081510 h 2163019"/>
              <a:gd name="connsiteX1" fmla="*/ 1081510 w 2163019"/>
              <a:gd name="connsiteY1" fmla="*/ 2163020 h 2163019"/>
              <a:gd name="connsiteX2" fmla="*/ 0 w 2163019"/>
              <a:gd name="connsiteY2" fmla="*/ 1081510 h 2163019"/>
              <a:gd name="connsiteX3" fmla="*/ 1081510 w 2163019"/>
              <a:gd name="connsiteY3" fmla="*/ 0 h 2163019"/>
              <a:gd name="connsiteX4" fmla="*/ 2163020 w 2163019"/>
              <a:gd name="connsiteY4" fmla="*/ 1081510 h 216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019" h="2163019">
                <a:moveTo>
                  <a:pt x="2163020" y="1081510"/>
                </a:moveTo>
                <a:cubicBezTo>
                  <a:pt x="2163020" y="1678811"/>
                  <a:pt x="1678811" y="2163020"/>
                  <a:pt x="1081510" y="2163020"/>
                </a:cubicBezTo>
                <a:cubicBezTo>
                  <a:pt x="484208" y="2163020"/>
                  <a:pt x="0" y="1678811"/>
                  <a:pt x="0" y="1081510"/>
                </a:cubicBezTo>
                <a:cubicBezTo>
                  <a:pt x="0" y="484208"/>
                  <a:pt x="484208" y="0"/>
                  <a:pt x="1081510" y="0"/>
                </a:cubicBezTo>
                <a:cubicBezTo>
                  <a:pt x="1678811" y="0"/>
                  <a:pt x="2163020" y="484208"/>
                  <a:pt x="2163020" y="1081510"/>
                </a:cubicBezTo>
                <a:close/>
              </a:path>
            </a:pathLst>
          </a:custGeom>
          <a:solidFill>
            <a:srgbClr val="FFFFFF"/>
          </a:solidFill>
          <a:ln w="5556" cap="flat">
            <a:noFill/>
            <a:prstDash val="solid"/>
            <a:miter/>
          </a:ln>
        </p:spPr>
        <p:txBody>
          <a:bodyPr rtlCol="0" anchor="ctr"/>
          <a:lstStyle/>
          <a:p>
            <a:endParaRPr lang="en-PH"/>
          </a:p>
        </p:txBody>
      </p:sp>
      <p:sp>
        <p:nvSpPr>
          <p:cNvPr id="15" name="Text Placeholder 29">
            <a:extLst>
              <a:ext uri="{FF2B5EF4-FFF2-40B4-BE49-F238E27FC236}">
                <a16:creationId xmlns:a16="http://schemas.microsoft.com/office/drawing/2014/main" id="{49A97FF1-00BE-1781-925C-941CDCBCDCC3}"/>
              </a:ext>
            </a:extLst>
          </p:cNvPr>
          <p:cNvSpPr>
            <a:spLocks noGrp="1"/>
          </p:cNvSpPr>
          <p:nvPr>
            <p:ph type="body" sz="quarter" idx="13" hasCustomPrompt="1"/>
          </p:nvPr>
        </p:nvSpPr>
        <p:spPr>
          <a:xfrm>
            <a:off x="4297363" y="2865960"/>
            <a:ext cx="6976773" cy="1125073"/>
          </a:xfrm>
        </p:spPr>
        <p:txBody>
          <a:bodyPr/>
          <a:lstStyle>
            <a:lvl1pPr marL="0" indent="0">
              <a:buNone/>
              <a:defRPr sz="2800" b="1" cap="all" baseline="0">
                <a:solidFill>
                  <a:schemeClr val="bg1"/>
                </a:solidFill>
              </a:defRPr>
            </a:lvl1pPr>
          </a:lstStyle>
          <a:p>
            <a:pPr lvl="0"/>
            <a:r>
              <a:rPr lang="en-US"/>
              <a:t>Click to add section title</a:t>
            </a:r>
          </a:p>
        </p:txBody>
      </p:sp>
      <p:sp>
        <p:nvSpPr>
          <p:cNvPr id="16" name="Text Placeholder 29">
            <a:extLst>
              <a:ext uri="{FF2B5EF4-FFF2-40B4-BE49-F238E27FC236}">
                <a16:creationId xmlns:a16="http://schemas.microsoft.com/office/drawing/2014/main" id="{D98BD7DB-F29B-BED9-063F-87E1E3299E63}"/>
              </a:ext>
            </a:extLst>
          </p:cNvPr>
          <p:cNvSpPr>
            <a:spLocks noGrp="1"/>
          </p:cNvSpPr>
          <p:nvPr>
            <p:ph type="body" sz="quarter" idx="14" hasCustomPrompt="1"/>
          </p:nvPr>
        </p:nvSpPr>
        <p:spPr>
          <a:xfrm>
            <a:off x="1968257" y="2806889"/>
            <a:ext cx="1074736" cy="1125073"/>
          </a:xfrm>
        </p:spPr>
        <p:txBody>
          <a:bodyPr>
            <a:normAutofit/>
          </a:bodyPr>
          <a:lstStyle>
            <a:lvl1pPr marL="0" indent="0" algn="ctr">
              <a:buNone/>
              <a:defRPr sz="6000">
                <a:solidFill>
                  <a:schemeClr val="accent1"/>
                </a:solidFill>
              </a:defRPr>
            </a:lvl1pPr>
          </a:lstStyle>
          <a:p>
            <a:pPr lvl="0"/>
            <a:r>
              <a:rPr lang="en-US"/>
              <a:t>1</a:t>
            </a:r>
          </a:p>
        </p:txBody>
      </p:sp>
      <p:sp>
        <p:nvSpPr>
          <p:cNvPr id="18" name="Picture Placeholder 17">
            <a:extLst>
              <a:ext uri="{FF2B5EF4-FFF2-40B4-BE49-F238E27FC236}">
                <a16:creationId xmlns:a16="http://schemas.microsoft.com/office/drawing/2014/main" id="{47131A42-EF38-0565-2D6A-320941C06554}"/>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603172 h 6858000"/>
              <a:gd name="connsiteX5" fmla="*/ 1258723 w 12192000"/>
              <a:gd name="connsiteY5" fmla="*/ 4603172 h 6858000"/>
              <a:gd name="connsiteX6" fmla="*/ 1297133 w 12192000"/>
              <a:gd name="connsiteY6" fmla="*/ 4644566 h 6858000"/>
              <a:gd name="connsiteX7" fmla="*/ 2538189 w 12192000"/>
              <a:gd name="connsiteY7" fmla="*/ 5148071 h 6858000"/>
              <a:gd name="connsiteX8" fmla="*/ 3602736 w 12192000"/>
              <a:gd name="connsiteY8" fmla="*/ 4795727 h 6858000"/>
              <a:gd name="connsiteX9" fmla="*/ 3403255 w 12192000"/>
              <a:gd name="connsiteY9" fmla="*/ 4603172 h 6858000"/>
              <a:gd name="connsiteX10" fmla="*/ 12191997 w 12192000"/>
              <a:gd name="connsiteY10" fmla="*/ 4603172 h 6858000"/>
              <a:gd name="connsiteX11" fmla="*/ 12191997 w 12192000"/>
              <a:gd name="connsiteY11" fmla="*/ 2285999 h 6858000"/>
              <a:gd name="connsiteX12" fmla="*/ 3328919 w 12192000"/>
              <a:gd name="connsiteY12" fmla="*/ 2285999 h 6858000"/>
              <a:gd name="connsiteX13" fmla="*/ 3575066 w 12192000"/>
              <a:gd name="connsiteY13" fmla="*/ 2042001 h 6858000"/>
              <a:gd name="connsiteX14" fmla="*/ 2538189 w 12192000"/>
              <a:gd name="connsiteY14" fmla="*/ 1709927 h 6858000"/>
              <a:gd name="connsiteX15" fmla="*/ 1297133 w 12192000"/>
              <a:gd name="connsiteY15" fmla="*/ 2213432 h 6858000"/>
              <a:gd name="connsiteX16" fmla="*/ 1229797 w 12192000"/>
              <a:gd name="connsiteY16" fmla="*/ 2285999 h 6858000"/>
              <a:gd name="connsiteX17" fmla="*/ 0 w 12192000"/>
              <a:gd name="connsiteY17" fmla="*/ 22859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0" y="0"/>
                </a:moveTo>
                <a:lnTo>
                  <a:pt x="12192000" y="0"/>
                </a:lnTo>
                <a:lnTo>
                  <a:pt x="12192000" y="6858000"/>
                </a:lnTo>
                <a:lnTo>
                  <a:pt x="0" y="6858000"/>
                </a:lnTo>
                <a:lnTo>
                  <a:pt x="0" y="4603172"/>
                </a:lnTo>
                <a:lnTo>
                  <a:pt x="1258723" y="4603172"/>
                </a:lnTo>
                <a:lnTo>
                  <a:pt x="1297133" y="4644566"/>
                </a:lnTo>
                <a:cubicBezTo>
                  <a:pt x="1614748" y="4955657"/>
                  <a:pt x="2053527" y="5148071"/>
                  <a:pt x="2538189" y="5148071"/>
                </a:cubicBezTo>
                <a:cubicBezTo>
                  <a:pt x="2938499" y="5148071"/>
                  <a:pt x="3307417" y="5016710"/>
                  <a:pt x="3602736" y="4795727"/>
                </a:cubicBezTo>
                <a:lnTo>
                  <a:pt x="3403255" y="4603172"/>
                </a:lnTo>
                <a:lnTo>
                  <a:pt x="12191997" y="4603172"/>
                </a:lnTo>
                <a:lnTo>
                  <a:pt x="12191997" y="2285999"/>
                </a:lnTo>
                <a:lnTo>
                  <a:pt x="3328919" y="2285999"/>
                </a:lnTo>
                <a:lnTo>
                  <a:pt x="3575066" y="2042001"/>
                </a:lnTo>
                <a:cubicBezTo>
                  <a:pt x="3284570" y="1833258"/>
                  <a:pt x="2926117" y="1709927"/>
                  <a:pt x="2538189" y="1709927"/>
                </a:cubicBezTo>
                <a:cubicBezTo>
                  <a:pt x="2053527" y="1709927"/>
                  <a:pt x="1614748" y="1902341"/>
                  <a:pt x="1297133" y="2213432"/>
                </a:cubicBezTo>
                <a:lnTo>
                  <a:pt x="1229797" y="2285999"/>
                </a:lnTo>
                <a:lnTo>
                  <a:pt x="0" y="2285999"/>
                </a:lnTo>
                <a:close/>
              </a:path>
            </a:pathLst>
          </a:custGeom>
        </p:spPr>
        <p:txBody>
          <a:bodyPr wrap="square">
            <a:noAutofit/>
          </a:bodyPr>
          <a:lstStyle>
            <a:lvl1pPr marL="0" indent="0">
              <a:buNone/>
              <a:defRPr sz="1000" i="1"/>
            </a:lvl1pPr>
          </a:lstStyle>
          <a:p>
            <a:r>
              <a:rPr lang="en-AU"/>
              <a:t>Click to add image</a:t>
            </a:r>
          </a:p>
        </p:txBody>
      </p:sp>
    </p:spTree>
    <p:extLst>
      <p:ext uri="{BB962C8B-B14F-4D97-AF65-F5344CB8AC3E}">
        <p14:creationId xmlns:p14="http://schemas.microsoft.com/office/powerpoint/2010/main" val="36290983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Narrative">
    <p:bg>
      <p:bgPr>
        <a:gradFill>
          <a:gsLst>
            <a:gs pos="0">
              <a:schemeClr val="accent1"/>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258B7D-2CA2-4785-E51F-9BDF4168B4F9}"/>
              </a:ext>
            </a:extLst>
          </p:cNvPr>
          <p:cNvSpPr>
            <a:spLocks noGrp="1"/>
          </p:cNvSpPr>
          <p:nvPr>
            <p:ph type="title" hasCustomPrompt="1"/>
          </p:nvPr>
        </p:nvSpPr>
        <p:spPr>
          <a:xfrm>
            <a:off x="1027522" y="1562100"/>
            <a:ext cx="9819374" cy="3800013"/>
          </a:xfrm>
        </p:spPr>
        <p:txBody>
          <a:bodyPr anchor="t"/>
          <a:lstStyle>
            <a:lvl1pPr>
              <a:lnSpc>
                <a:spcPts val="4400"/>
              </a:lnSpc>
              <a:defRPr sz="4400" b="0" cap="none" baseline="0">
                <a:solidFill>
                  <a:schemeClr val="bg1"/>
                </a:solidFill>
              </a:defRPr>
            </a:lvl1pPr>
          </a:lstStyle>
          <a:p>
            <a:r>
              <a:rPr lang="en-US"/>
              <a:t>Click to add text</a:t>
            </a:r>
            <a:endParaRPr lang="en-AU"/>
          </a:p>
        </p:txBody>
      </p:sp>
      <p:pic>
        <p:nvPicPr>
          <p:cNvPr id="6" name="Picture 5">
            <a:extLst>
              <a:ext uri="{FF2B5EF4-FFF2-40B4-BE49-F238E27FC236}">
                <a16:creationId xmlns:a16="http://schemas.microsoft.com/office/drawing/2014/main" id="{A7BE46E9-EADB-46F7-734D-CF23590D9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7" name="Slide Number Placeholder 7">
            <a:extLst>
              <a:ext uri="{FF2B5EF4-FFF2-40B4-BE49-F238E27FC236}">
                <a16:creationId xmlns:a16="http://schemas.microsoft.com/office/drawing/2014/main" id="{B1DCD146-2805-E500-0EA3-29D81331C2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8" name="Straight Connector 7">
            <a:extLst>
              <a:ext uri="{FF2B5EF4-FFF2-40B4-BE49-F238E27FC236}">
                <a16:creationId xmlns:a16="http://schemas.microsoft.com/office/drawing/2014/main" id="{0FAA9DEE-6A6C-A840-17DC-54F88E9F3364}"/>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7377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_x1">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3405775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_x1 grey half">
    <p:spTree>
      <p:nvGrpSpPr>
        <p:cNvPr id="1" name=""/>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3C490A13-9BD3-1739-85E5-91A2FB45F4CC}"/>
              </a:ext>
            </a:extLst>
          </p:cNvPr>
          <p:cNvSpPr/>
          <p:nvPr userDrawn="1"/>
        </p:nvSpPr>
        <p:spPr>
          <a:xfrm>
            <a:off x="0" y="2590800"/>
            <a:ext cx="12192000" cy="4267200"/>
          </a:xfrm>
          <a:prstGeom prst="round2SameRect">
            <a:avLst>
              <a:gd name="adj1" fmla="val 7221"/>
              <a:gd name="adj2" fmla="val 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Single Corner Rounded 10">
            <a:extLst>
              <a:ext uri="{FF2B5EF4-FFF2-40B4-BE49-F238E27FC236}">
                <a16:creationId xmlns:a16="http://schemas.microsoft.com/office/drawing/2014/main" id="{96EDB6C0-DCAC-70D8-E9FE-FD29FE5105BD}"/>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a:extLst>
              <a:ext uri="{FF2B5EF4-FFF2-40B4-BE49-F238E27FC236}">
                <a16:creationId xmlns:a16="http://schemas.microsoft.com/office/drawing/2014/main" id="{BB455848-13CA-9A0F-055B-00DFE0971E9B}"/>
              </a:ext>
            </a:extLst>
          </p:cNvPr>
          <p:cNvSpPr>
            <a:spLocks noGrp="1"/>
          </p:cNvSpPr>
          <p:nvPr>
            <p:ph sz="quarter" idx="11" hasCustomPrompt="1"/>
          </p:nvPr>
        </p:nvSpPr>
        <p:spPr>
          <a:xfrm>
            <a:off x="746125" y="1580224"/>
            <a:ext cx="10688638" cy="904358"/>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pic>
        <p:nvPicPr>
          <p:cNvPr id="7" name="Picture 6">
            <a:extLst>
              <a:ext uri="{FF2B5EF4-FFF2-40B4-BE49-F238E27FC236}">
                <a16:creationId xmlns:a16="http://schemas.microsoft.com/office/drawing/2014/main" id="{38FE15FA-DE78-DC5B-C1BA-A87D5A31A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8D6A9A53-B6C1-DCC3-23DA-4F3A72A6C8B8}"/>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1040F61A-2DB2-5A4F-2898-B8504FC8B192}"/>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0" name="Content Placeholder 4">
            <a:extLst>
              <a:ext uri="{FF2B5EF4-FFF2-40B4-BE49-F238E27FC236}">
                <a16:creationId xmlns:a16="http://schemas.microsoft.com/office/drawing/2014/main" id="{36DC63B2-4635-8F56-2975-C95D20FADC99}"/>
              </a:ext>
            </a:extLst>
          </p:cNvPr>
          <p:cNvSpPr>
            <a:spLocks noGrp="1"/>
          </p:cNvSpPr>
          <p:nvPr>
            <p:ph sz="quarter" idx="12" hasCustomPrompt="1"/>
          </p:nvPr>
        </p:nvSpPr>
        <p:spPr>
          <a:xfrm>
            <a:off x="746125" y="2697018"/>
            <a:ext cx="10688638" cy="341962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677399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_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Content Placeholder 4">
            <a:extLst>
              <a:ext uri="{FF2B5EF4-FFF2-40B4-BE49-F238E27FC236}">
                <a16:creationId xmlns:a16="http://schemas.microsoft.com/office/drawing/2014/main" id="{F10E528C-3782-5576-99FA-64782333F9BA}"/>
              </a:ext>
            </a:extLst>
          </p:cNvPr>
          <p:cNvSpPr>
            <a:spLocks noGrp="1"/>
          </p:cNvSpPr>
          <p:nvPr>
            <p:ph sz="quarter" idx="11" hasCustomPrompt="1"/>
          </p:nvPr>
        </p:nvSpPr>
        <p:spPr>
          <a:xfrm>
            <a:off x="746125"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4">
            <a:extLst>
              <a:ext uri="{FF2B5EF4-FFF2-40B4-BE49-F238E27FC236}">
                <a16:creationId xmlns:a16="http://schemas.microsoft.com/office/drawing/2014/main" id="{4CC00FD0-3C2E-25CE-CE5E-9A8BA4FEB070}"/>
              </a:ext>
            </a:extLst>
          </p:cNvPr>
          <p:cNvSpPr>
            <a:spLocks noGrp="1"/>
          </p:cNvSpPr>
          <p:nvPr>
            <p:ph sz="quarter" idx="12" hasCustomPrompt="1"/>
          </p:nvPr>
        </p:nvSpPr>
        <p:spPr>
          <a:xfrm>
            <a:off x="6178763"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36760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9" name="Text Placeholder 8">
            <a:extLst>
              <a:ext uri="{FF2B5EF4-FFF2-40B4-BE49-F238E27FC236}">
                <a16:creationId xmlns:a16="http://schemas.microsoft.com/office/drawing/2014/main" id="{23210FA0-9D39-E371-32E0-90DEB276C922}"/>
              </a:ext>
            </a:extLst>
          </p:cNvPr>
          <p:cNvSpPr>
            <a:spLocks noGrp="1"/>
          </p:cNvSpPr>
          <p:nvPr>
            <p:ph type="body" sz="quarter" idx="15" hasCustomPrompt="1"/>
          </p:nvPr>
        </p:nvSpPr>
        <p:spPr>
          <a:xfrm>
            <a:off x="746125"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0" name="Text Placeholder 8">
            <a:extLst>
              <a:ext uri="{FF2B5EF4-FFF2-40B4-BE49-F238E27FC236}">
                <a16:creationId xmlns:a16="http://schemas.microsoft.com/office/drawing/2014/main" id="{78A3EB2C-DE0D-55C4-EBA0-C3F8148FF2DC}"/>
              </a:ext>
            </a:extLst>
          </p:cNvPr>
          <p:cNvSpPr>
            <a:spLocks noGrp="1"/>
          </p:cNvSpPr>
          <p:nvPr>
            <p:ph type="body" sz="quarter" idx="16" hasCustomPrompt="1"/>
          </p:nvPr>
        </p:nvSpPr>
        <p:spPr>
          <a:xfrm>
            <a:off x="6179583"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1" name="Content Placeholder 4">
            <a:extLst>
              <a:ext uri="{FF2B5EF4-FFF2-40B4-BE49-F238E27FC236}">
                <a16:creationId xmlns:a16="http://schemas.microsoft.com/office/drawing/2014/main" id="{C0AF7AA6-981A-7114-556E-BF658A9ED1A4}"/>
              </a:ext>
            </a:extLst>
          </p:cNvPr>
          <p:cNvSpPr>
            <a:spLocks noGrp="1"/>
          </p:cNvSpPr>
          <p:nvPr>
            <p:ph sz="quarter" idx="11" hasCustomPrompt="1"/>
          </p:nvPr>
        </p:nvSpPr>
        <p:spPr>
          <a:xfrm>
            <a:off x="746125"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FC8DE1A7-44C7-412F-D0BC-235FAD89B753}"/>
              </a:ext>
            </a:extLst>
          </p:cNvPr>
          <p:cNvSpPr>
            <a:spLocks noGrp="1"/>
          </p:cNvSpPr>
          <p:nvPr>
            <p:ph sz="quarter" idx="12" hasCustomPrompt="1"/>
          </p:nvPr>
        </p:nvSpPr>
        <p:spPr>
          <a:xfrm>
            <a:off x="6178763"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361364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_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7" name="Content Placeholder 4">
            <a:extLst>
              <a:ext uri="{FF2B5EF4-FFF2-40B4-BE49-F238E27FC236}">
                <a16:creationId xmlns:a16="http://schemas.microsoft.com/office/drawing/2014/main" id="{78B25C7D-3F8B-25FC-6109-59CD4E520983}"/>
              </a:ext>
            </a:extLst>
          </p:cNvPr>
          <p:cNvSpPr>
            <a:spLocks noGrp="1"/>
          </p:cNvSpPr>
          <p:nvPr>
            <p:ph sz="quarter" idx="11" hasCustomPrompt="1"/>
          </p:nvPr>
        </p:nvSpPr>
        <p:spPr>
          <a:xfrm>
            <a:off x="746125"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4">
            <a:extLst>
              <a:ext uri="{FF2B5EF4-FFF2-40B4-BE49-F238E27FC236}">
                <a16:creationId xmlns:a16="http://schemas.microsoft.com/office/drawing/2014/main" id="{0725A7A8-7FAB-EC4B-5150-D4CE757D0DA2}"/>
              </a:ext>
            </a:extLst>
          </p:cNvPr>
          <p:cNvSpPr>
            <a:spLocks noGrp="1"/>
          </p:cNvSpPr>
          <p:nvPr>
            <p:ph sz="quarter" idx="12" hasCustomPrompt="1"/>
          </p:nvPr>
        </p:nvSpPr>
        <p:spPr>
          <a:xfrm>
            <a:off x="4349844"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4">
            <a:extLst>
              <a:ext uri="{FF2B5EF4-FFF2-40B4-BE49-F238E27FC236}">
                <a16:creationId xmlns:a16="http://schemas.microsoft.com/office/drawing/2014/main" id="{F4C0F800-654B-30C3-D237-6792F34CA1D6}"/>
              </a:ext>
            </a:extLst>
          </p:cNvPr>
          <p:cNvSpPr>
            <a:spLocks noGrp="1"/>
          </p:cNvSpPr>
          <p:nvPr>
            <p:ph sz="quarter" idx="13" hasCustomPrompt="1"/>
          </p:nvPr>
        </p:nvSpPr>
        <p:spPr>
          <a:xfrm>
            <a:off x="7953563"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532396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_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10" name="Content Placeholder 4">
            <a:extLst>
              <a:ext uri="{FF2B5EF4-FFF2-40B4-BE49-F238E27FC236}">
                <a16:creationId xmlns:a16="http://schemas.microsoft.com/office/drawing/2014/main" id="{47182F68-6B29-FE1F-20F0-8A7E140CAFF2}"/>
              </a:ext>
            </a:extLst>
          </p:cNvPr>
          <p:cNvSpPr>
            <a:spLocks noGrp="1"/>
          </p:cNvSpPr>
          <p:nvPr>
            <p:ph sz="quarter" idx="11" hasCustomPrompt="1"/>
          </p:nvPr>
        </p:nvSpPr>
        <p:spPr>
          <a:xfrm>
            <a:off x="746125"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Content Placeholder 4">
            <a:extLst>
              <a:ext uri="{FF2B5EF4-FFF2-40B4-BE49-F238E27FC236}">
                <a16:creationId xmlns:a16="http://schemas.microsoft.com/office/drawing/2014/main" id="{5737B1F9-EA73-F08B-A5D5-119AEB7B03DE}"/>
              </a:ext>
            </a:extLst>
          </p:cNvPr>
          <p:cNvSpPr>
            <a:spLocks noGrp="1"/>
          </p:cNvSpPr>
          <p:nvPr>
            <p:ph sz="quarter" idx="12" hasCustomPrompt="1"/>
          </p:nvPr>
        </p:nvSpPr>
        <p:spPr>
          <a:xfrm>
            <a:off x="3457004"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3D3F7808-30C2-EF0D-41E9-34C5535560E3}"/>
              </a:ext>
            </a:extLst>
          </p:cNvPr>
          <p:cNvSpPr>
            <a:spLocks noGrp="1"/>
          </p:cNvSpPr>
          <p:nvPr>
            <p:ph sz="quarter" idx="13" hasCustomPrompt="1"/>
          </p:nvPr>
        </p:nvSpPr>
        <p:spPr>
          <a:xfrm>
            <a:off x="616788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Content Placeholder 4">
            <a:extLst>
              <a:ext uri="{FF2B5EF4-FFF2-40B4-BE49-F238E27FC236}">
                <a16:creationId xmlns:a16="http://schemas.microsoft.com/office/drawing/2014/main" id="{7C08C06B-A526-0E3C-78B8-663DA72ECFAF}"/>
              </a:ext>
            </a:extLst>
          </p:cNvPr>
          <p:cNvSpPr>
            <a:spLocks noGrp="1"/>
          </p:cNvSpPr>
          <p:nvPr>
            <p:ph sz="quarter" idx="14" hasCustomPrompt="1"/>
          </p:nvPr>
        </p:nvSpPr>
        <p:spPr>
          <a:xfrm>
            <a:off x="8878763" y="1580224"/>
            <a:ext cx="25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65462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Tree>
    <p:extLst>
      <p:ext uri="{BB962C8B-B14F-4D97-AF65-F5344CB8AC3E}">
        <p14:creationId xmlns:p14="http://schemas.microsoft.com/office/powerpoint/2010/main" val="44179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Content Placeholder 4">
            <a:extLst>
              <a:ext uri="{FF2B5EF4-FFF2-40B4-BE49-F238E27FC236}">
                <a16:creationId xmlns:a16="http://schemas.microsoft.com/office/drawing/2014/main" id="{F10E528C-3782-5576-99FA-64782333F9BA}"/>
              </a:ext>
            </a:extLst>
          </p:cNvPr>
          <p:cNvSpPr>
            <a:spLocks noGrp="1"/>
          </p:cNvSpPr>
          <p:nvPr>
            <p:ph sz="quarter" idx="11" hasCustomPrompt="1"/>
          </p:nvPr>
        </p:nvSpPr>
        <p:spPr>
          <a:xfrm>
            <a:off x="746125"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4">
            <a:extLst>
              <a:ext uri="{FF2B5EF4-FFF2-40B4-BE49-F238E27FC236}">
                <a16:creationId xmlns:a16="http://schemas.microsoft.com/office/drawing/2014/main" id="{4CC00FD0-3C2E-25CE-CE5E-9A8BA4FEB070}"/>
              </a:ext>
            </a:extLst>
          </p:cNvPr>
          <p:cNvSpPr>
            <a:spLocks noGrp="1"/>
          </p:cNvSpPr>
          <p:nvPr>
            <p:ph sz="quarter" idx="12" hasCustomPrompt="1"/>
          </p:nvPr>
        </p:nvSpPr>
        <p:spPr>
          <a:xfrm>
            <a:off x="6178763" y="1580224"/>
            <a:ext cx="52560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129972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2B3738DD-19C3-8661-B62F-551565041D8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BA6EC15-34FE-B1AB-FEAA-20EB66CAD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6" name="Straight Connector 5">
            <a:extLst>
              <a:ext uri="{FF2B5EF4-FFF2-40B4-BE49-F238E27FC236}">
                <a16:creationId xmlns:a16="http://schemas.microsoft.com/office/drawing/2014/main" id="{45B26D6A-AD0D-43ED-67AD-5EDBEAB7C686}"/>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7">
            <a:extLst>
              <a:ext uri="{FF2B5EF4-FFF2-40B4-BE49-F238E27FC236}">
                <a16:creationId xmlns:a16="http://schemas.microsoft.com/office/drawing/2014/main" id="{BA0E38C7-FD0C-1B92-4415-DEDB5C673D3C}"/>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8" name="Footer Placeholder 16">
            <a:extLst>
              <a:ext uri="{FF2B5EF4-FFF2-40B4-BE49-F238E27FC236}">
                <a16:creationId xmlns:a16="http://schemas.microsoft.com/office/drawing/2014/main" id="{6185A7CD-66B3-88C8-1D64-A52CDBEC9A9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600"/>
              </a:spcBef>
              <a:defRPr sz="800" i="1">
                <a:solidFill>
                  <a:schemeClr val="tx1"/>
                </a:solidFill>
              </a:defRPr>
            </a:lvl1pPr>
          </a:lstStyle>
          <a:p>
            <a:endParaRPr lang="en-AU"/>
          </a:p>
        </p:txBody>
      </p:sp>
    </p:spTree>
    <p:extLst>
      <p:ext uri="{BB962C8B-B14F-4D97-AF65-F5344CB8AC3E}">
        <p14:creationId xmlns:p14="http://schemas.microsoft.com/office/powerpoint/2010/main" val="23132028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xecutive Summary_1">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2969651" y="2500012"/>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2969651" y="156464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2969651" y="3435380"/>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2969651" y="4370748"/>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2969651" y="5306114"/>
            <a:ext cx="8479399"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4" name="Graphic 13">
            <a:extLst>
              <a:ext uri="{FF2B5EF4-FFF2-40B4-BE49-F238E27FC236}">
                <a16:creationId xmlns:a16="http://schemas.microsoft.com/office/drawing/2014/main" id="{2E364BB4-3BF7-B8A0-5904-5A22501F56B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740871" y="5306114"/>
            <a:ext cx="2135476" cy="810524"/>
          </a:xfrm>
          <a:prstGeom prst="rect">
            <a:avLst/>
          </a:prstGeom>
        </p:spPr>
      </p:pic>
      <p:pic>
        <p:nvPicPr>
          <p:cNvPr id="15" name="Graphic 14">
            <a:extLst>
              <a:ext uri="{FF2B5EF4-FFF2-40B4-BE49-F238E27FC236}">
                <a16:creationId xmlns:a16="http://schemas.microsoft.com/office/drawing/2014/main" id="{C27FDC14-62DF-17A3-8B00-CFE37360825E}"/>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0871" y="1564644"/>
            <a:ext cx="2135476" cy="810524"/>
          </a:xfrm>
          <a:prstGeom prst="rect">
            <a:avLst/>
          </a:prstGeom>
        </p:spPr>
      </p:pic>
      <p:pic>
        <p:nvPicPr>
          <p:cNvPr id="17" name="Graphic 16">
            <a:extLst>
              <a:ext uri="{FF2B5EF4-FFF2-40B4-BE49-F238E27FC236}">
                <a16:creationId xmlns:a16="http://schemas.microsoft.com/office/drawing/2014/main" id="{9277AF55-98C9-5132-3B18-E9B28212E74B}"/>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0871" y="2500012"/>
            <a:ext cx="2135476" cy="810524"/>
          </a:xfrm>
          <a:prstGeom prst="rect">
            <a:avLst/>
          </a:prstGeom>
        </p:spPr>
      </p:pic>
      <p:pic>
        <p:nvPicPr>
          <p:cNvPr id="19" name="Graphic 18">
            <a:extLst>
              <a:ext uri="{FF2B5EF4-FFF2-40B4-BE49-F238E27FC236}">
                <a16:creationId xmlns:a16="http://schemas.microsoft.com/office/drawing/2014/main" id="{59E3E41E-CD24-1F07-BC5A-6B4B466D441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40871" y="3435380"/>
            <a:ext cx="2135476" cy="810524"/>
          </a:xfrm>
          <a:prstGeom prst="rect">
            <a:avLst/>
          </a:prstGeom>
        </p:spPr>
      </p:pic>
      <p:pic>
        <p:nvPicPr>
          <p:cNvPr id="21" name="Graphic 20">
            <a:extLst>
              <a:ext uri="{FF2B5EF4-FFF2-40B4-BE49-F238E27FC236}">
                <a16:creationId xmlns:a16="http://schemas.microsoft.com/office/drawing/2014/main" id="{A531487F-18DA-CB7D-D873-1CFDF256CFA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0871" y="4370748"/>
            <a:ext cx="2135476" cy="810524"/>
          </a:xfrm>
          <a:prstGeom prst="rect">
            <a:avLst/>
          </a:prstGeom>
        </p:spPr>
      </p:pic>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3124200" y="1630135"/>
            <a:ext cx="8239217" cy="679542"/>
          </a:xfrm>
        </p:spPr>
        <p:txBody>
          <a:bodyPr anchor="ctr"/>
          <a:lstStyle>
            <a:lvl1pPr marL="0" indent="0">
              <a:buNone/>
              <a:defRPr sz="1200"/>
            </a:lvl1pPr>
          </a:lstStyle>
          <a:p>
            <a:pPr lvl="0"/>
            <a:r>
              <a:rPr lang="en-US"/>
              <a:t>Click to add text</a:t>
            </a:r>
            <a:endParaRPr lang="en-AU"/>
          </a:p>
        </p:txBody>
      </p:sp>
      <p:sp>
        <p:nvSpPr>
          <p:cNvPr id="26" name="Text Placeholder 24">
            <a:extLst>
              <a:ext uri="{FF2B5EF4-FFF2-40B4-BE49-F238E27FC236}">
                <a16:creationId xmlns:a16="http://schemas.microsoft.com/office/drawing/2014/main" id="{3715A778-3306-9753-2026-E20E3D958952}"/>
              </a:ext>
            </a:extLst>
          </p:cNvPr>
          <p:cNvSpPr>
            <a:spLocks noGrp="1"/>
          </p:cNvSpPr>
          <p:nvPr>
            <p:ph type="body" sz="quarter" idx="12" hasCustomPrompt="1"/>
          </p:nvPr>
        </p:nvSpPr>
        <p:spPr>
          <a:xfrm>
            <a:off x="798252" y="163013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3124200" y="2565503"/>
            <a:ext cx="8239217" cy="679542"/>
          </a:xfrm>
        </p:spPr>
        <p:txBody>
          <a:bodyPr anchor="ctr"/>
          <a:lstStyle>
            <a:lvl1pPr marL="0" indent="0">
              <a:buNone/>
              <a:defRPr sz="1200"/>
            </a:lvl1pPr>
          </a:lstStyle>
          <a:p>
            <a:pPr lvl="0"/>
            <a:r>
              <a:rPr lang="en-US"/>
              <a:t>Click to add text</a:t>
            </a:r>
            <a:endParaRPr lang="en-AU"/>
          </a:p>
        </p:txBody>
      </p:sp>
      <p:sp>
        <p:nvSpPr>
          <p:cNvPr id="28" name="Text Placeholder 24">
            <a:extLst>
              <a:ext uri="{FF2B5EF4-FFF2-40B4-BE49-F238E27FC236}">
                <a16:creationId xmlns:a16="http://schemas.microsoft.com/office/drawing/2014/main" id="{50FACA3F-447D-D033-7559-3612D95BCC8F}"/>
              </a:ext>
            </a:extLst>
          </p:cNvPr>
          <p:cNvSpPr>
            <a:spLocks noGrp="1"/>
          </p:cNvSpPr>
          <p:nvPr>
            <p:ph type="body" sz="quarter" idx="14" hasCustomPrompt="1"/>
          </p:nvPr>
        </p:nvSpPr>
        <p:spPr>
          <a:xfrm>
            <a:off x="798252" y="2565503"/>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3124200" y="3500871"/>
            <a:ext cx="8239217" cy="679542"/>
          </a:xfrm>
        </p:spPr>
        <p:txBody>
          <a:bodyPr anchor="ctr"/>
          <a:lstStyle>
            <a:lvl1pPr marL="0" indent="0">
              <a:buNone/>
              <a:defRPr sz="1200"/>
            </a:lvl1pPr>
          </a:lstStyle>
          <a:p>
            <a:pPr lvl="0"/>
            <a:r>
              <a:rPr lang="en-US"/>
              <a:t>Click to add text</a:t>
            </a:r>
            <a:endParaRPr lang="en-AU"/>
          </a:p>
        </p:txBody>
      </p:sp>
      <p:sp>
        <p:nvSpPr>
          <p:cNvPr id="30" name="Text Placeholder 24">
            <a:extLst>
              <a:ext uri="{FF2B5EF4-FFF2-40B4-BE49-F238E27FC236}">
                <a16:creationId xmlns:a16="http://schemas.microsoft.com/office/drawing/2014/main" id="{FBE1FB8F-03BC-40C6-1692-3F2EAC9635D8}"/>
              </a:ext>
            </a:extLst>
          </p:cNvPr>
          <p:cNvSpPr>
            <a:spLocks noGrp="1"/>
          </p:cNvSpPr>
          <p:nvPr>
            <p:ph type="body" sz="quarter" idx="16" hasCustomPrompt="1"/>
          </p:nvPr>
        </p:nvSpPr>
        <p:spPr>
          <a:xfrm>
            <a:off x="798252" y="3500871"/>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3124200" y="4436239"/>
            <a:ext cx="8239217" cy="679542"/>
          </a:xfrm>
        </p:spPr>
        <p:txBody>
          <a:bodyPr anchor="ctr"/>
          <a:lstStyle>
            <a:lvl1pPr marL="0" indent="0">
              <a:buNone/>
              <a:defRPr sz="1200"/>
            </a:lvl1pPr>
          </a:lstStyle>
          <a:p>
            <a:pPr lvl="0"/>
            <a:r>
              <a:rPr lang="en-US"/>
              <a:t>Click to add text</a:t>
            </a:r>
            <a:endParaRPr lang="en-AU"/>
          </a:p>
        </p:txBody>
      </p:sp>
      <p:sp>
        <p:nvSpPr>
          <p:cNvPr id="32" name="Text Placeholder 24">
            <a:extLst>
              <a:ext uri="{FF2B5EF4-FFF2-40B4-BE49-F238E27FC236}">
                <a16:creationId xmlns:a16="http://schemas.microsoft.com/office/drawing/2014/main" id="{60BA0FAD-A0CE-2A8B-9BB6-635A998ABE23}"/>
              </a:ext>
            </a:extLst>
          </p:cNvPr>
          <p:cNvSpPr>
            <a:spLocks noGrp="1"/>
          </p:cNvSpPr>
          <p:nvPr>
            <p:ph type="body" sz="quarter" idx="18" hasCustomPrompt="1"/>
          </p:nvPr>
        </p:nvSpPr>
        <p:spPr>
          <a:xfrm>
            <a:off x="798252" y="4436239"/>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3124200" y="5371605"/>
            <a:ext cx="8239217" cy="679542"/>
          </a:xfrm>
        </p:spPr>
        <p:txBody>
          <a:bodyPr anchor="ctr"/>
          <a:lstStyle>
            <a:lvl1pPr marL="0" indent="0">
              <a:buNone/>
              <a:defRPr sz="1200"/>
            </a:lvl1pPr>
          </a:lstStyle>
          <a:p>
            <a:pPr lvl="0"/>
            <a:r>
              <a:rPr lang="en-US"/>
              <a:t>Click to add text</a:t>
            </a:r>
            <a:endParaRPr lang="en-AU"/>
          </a:p>
        </p:txBody>
      </p:sp>
      <p:sp>
        <p:nvSpPr>
          <p:cNvPr id="34" name="Text Placeholder 24">
            <a:extLst>
              <a:ext uri="{FF2B5EF4-FFF2-40B4-BE49-F238E27FC236}">
                <a16:creationId xmlns:a16="http://schemas.microsoft.com/office/drawing/2014/main" id="{EF17BF5B-6D0E-C455-17BD-A315153D2C50}"/>
              </a:ext>
            </a:extLst>
          </p:cNvPr>
          <p:cNvSpPr>
            <a:spLocks noGrp="1"/>
          </p:cNvSpPr>
          <p:nvPr>
            <p:ph type="body" sz="quarter" idx="20" hasCustomPrompt="1"/>
          </p:nvPr>
        </p:nvSpPr>
        <p:spPr>
          <a:xfrm>
            <a:off x="798252" y="5371605"/>
            <a:ext cx="1856172" cy="679542"/>
          </a:xfrm>
        </p:spPr>
        <p:txBody>
          <a:bodyPr anchor="ctr"/>
          <a:lstStyle>
            <a:lvl1pPr marL="0" indent="0">
              <a:buNone/>
              <a:defRPr sz="1400" b="1">
                <a:solidFill>
                  <a:schemeClr val="bg1"/>
                </a:solidFill>
              </a:defRPr>
            </a:lvl1pPr>
          </a:lstStyle>
          <a:p>
            <a:pPr lvl="0"/>
            <a:r>
              <a:rPr lang="en-US"/>
              <a:t>Click to add text</a:t>
            </a:r>
            <a:endParaRPr lang="en-AU"/>
          </a:p>
        </p:txBody>
      </p:sp>
    </p:spTree>
    <p:extLst>
      <p:ext uri="{BB962C8B-B14F-4D97-AF65-F5344CB8AC3E}">
        <p14:creationId xmlns:p14="http://schemas.microsoft.com/office/powerpoint/2010/main" val="27920637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xecutive Summary_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9D47305-895C-48D1-93B2-1AF6A41A9262}"/>
              </a:ext>
            </a:extLst>
          </p:cNvPr>
          <p:cNvSpPr>
            <a:spLocks noGrp="1"/>
          </p:cNvSpPr>
          <p:nvPr>
            <p:ph type="ftr" sz="quarter" idx="10"/>
          </p:nvPr>
        </p:nvSpPr>
        <p:spPr/>
        <p:txBody>
          <a:bodyPr/>
          <a:lstStyle/>
          <a:p>
            <a:endParaRPr lang="en-AU"/>
          </a:p>
        </p:txBody>
      </p:sp>
      <p:sp>
        <p:nvSpPr>
          <p:cNvPr id="4" name="Title 1">
            <a:extLst>
              <a:ext uri="{FF2B5EF4-FFF2-40B4-BE49-F238E27FC236}">
                <a16:creationId xmlns:a16="http://schemas.microsoft.com/office/drawing/2014/main" id="{A4BAE741-A8E5-81A0-67B7-7598A6A15775}"/>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2" name="Rectangle 1">
            <a:extLst>
              <a:ext uri="{FF2B5EF4-FFF2-40B4-BE49-F238E27FC236}">
                <a16:creationId xmlns:a16="http://schemas.microsoft.com/office/drawing/2014/main" id="{3191C106-FAEA-789C-1340-43A9885161B0}"/>
              </a:ext>
            </a:extLst>
          </p:cNvPr>
          <p:cNvSpPr/>
          <p:nvPr userDrawn="1"/>
        </p:nvSpPr>
        <p:spPr>
          <a:xfrm>
            <a:off x="730251" y="2500012"/>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 name="Rectangle 4">
            <a:extLst>
              <a:ext uri="{FF2B5EF4-FFF2-40B4-BE49-F238E27FC236}">
                <a16:creationId xmlns:a16="http://schemas.microsoft.com/office/drawing/2014/main" id="{DB145410-99DC-E5C8-92B8-949B2027AC45}"/>
              </a:ext>
            </a:extLst>
          </p:cNvPr>
          <p:cNvSpPr/>
          <p:nvPr userDrawn="1"/>
        </p:nvSpPr>
        <p:spPr>
          <a:xfrm>
            <a:off x="730251" y="156464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extLst>
              <a:ext uri="{FF2B5EF4-FFF2-40B4-BE49-F238E27FC236}">
                <a16:creationId xmlns:a16="http://schemas.microsoft.com/office/drawing/2014/main" id="{D048BA4C-4509-82D4-CBEE-186AC037B48B}"/>
              </a:ext>
            </a:extLst>
          </p:cNvPr>
          <p:cNvSpPr/>
          <p:nvPr userDrawn="1"/>
        </p:nvSpPr>
        <p:spPr>
          <a:xfrm>
            <a:off x="730251" y="3435380"/>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a:extLst>
              <a:ext uri="{FF2B5EF4-FFF2-40B4-BE49-F238E27FC236}">
                <a16:creationId xmlns:a16="http://schemas.microsoft.com/office/drawing/2014/main" id="{F336D154-5D88-2831-0A44-FCD2C721F9D7}"/>
              </a:ext>
            </a:extLst>
          </p:cNvPr>
          <p:cNvSpPr/>
          <p:nvPr userDrawn="1"/>
        </p:nvSpPr>
        <p:spPr>
          <a:xfrm>
            <a:off x="730251" y="4370748"/>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Rectangle 11">
            <a:extLst>
              <a:ext uri="{FF2B5EF4-FFF2-40B4-BE49-F238E27FC236}">
                <a16:creationId xmlns:a16="http://schemas.microsoft.com/office/drawing/2014/main" id="{2D1B9AAE-5182-18B9-BE64-ACB961C5556A}"/>
              </a:ext>
            </a:extLst>
          </p:cNvPr>
          <p:cNvSpPr/>
          <p:nvPr userDrawn="1"/>
        </p:nvSpPr>
        <p:spPr>
          <a:xfrm>
            <a:off x="730251" y="5306114"/>
            <a:ext cx="10718800" cy="810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5" name="Text Placeholder 24">
            <a:extLst>
              <a:ext uri="{FF2B5EF4-FFF2-40B4-BE49-F238E27FC236}">
                <a16:creationId xmlns:a16="http://schemas.microsoft.com/office/drawing/2014/main" id="{BA5B8CD5-C7B4-D3B4-D111-FAAD3385389F}"/>
              </a:ext>
            </a:extLst>
          </p:cNvPr>
          <p:cNvSpPr>
            <a:spLocks noGrp="1"/>
          </p:cNvSpPr>
          <p:nvPr>
            <p:ph type="body" sz="quarter" idx="11" hasCustomPrompt="1"/>
          </p:nvPr>
        </p:nvSpPr>
        <p:spPr>
          <a:xfrm>
            <a:off x="816746" y="1828799"/>
            <a:ext cx="10618017" cy="489755"/>
          </a:xfrm>
        </p:spPr>
        <p:txBody>
          <a:bodyPr anchor="t"/>
          <a:lstStyle>
            <a:lvl1pPr marL="0" indent="0">
              <a:buNone/>
              <a:defRPr/>
            </a:lvl1pPr>
          </a:lstStyle>
          <a:p>
            <a:pPr lvl="0"/>
            <a:r>
              <a:rPr lang="en-US"/>
              <a:t>Click to add text</a:t>
            </a:r>
            <a:endParaRPr lang="en-AU"/>
          </a:p>
        </p:txBody>
      </p:sp>
      <p:sp>
        <p:nvSpPr>
          <p:cNvPr id="27" name="Text Placeholder 24">
            <a:extLst>
              <a:ext uri="{FF2B5EF4-FFF2-40B4-BE49-F238E27FC236}">
                <a16:creationId xmlns:a16="http://schemas.microsoft.com/office/drawing/2014/main" id="{3F0A6374-C226-1AAE-0B68-D6CCE6CA6A40}"/>
              </a:ext>
            </a:extLst>
          </p:cNvPr>
          <p:cNvSpPr>
            <a:spLocks noGrp="1"/>
          </p:cNvSpPr>
          <p:nvPr>
            <p:ph type="body" sz="quarter" idx="13" hasCustomPrompt="1"/>
          </p:nvPr>
        </p:nvSpPr>
        <p:spPr>
          <a:xfrm>
            <a:off x="816746" y="2764166"/>
            <a:ext cx="10618017" cy="489755"/>
          </a:xfrm>
        </p:spPr>
        <p:txBody>
          <a:bodyPr anchor="t"/>
          <a:lstStyle>
            <a:lvl1pPr marL="0" indent="0">
              <a:buNone/>
              <a:defRPr/>
            </a:lvl1pPr>
          </a:lstStyle>
          <a:p>
            <a:pPr lvl="0"/>
            <a:r>
              <a:rPr lang="en-US"/>
              <a:t>Click to add text</a:t>
            </a:r>
            <a:endParaRPr lang="en-AU"/>
          </a:p>
        </p:txBody>
      </p:sp>
      <p:sp>
        <p:nvSpPr>
          <p:cNvPr id="29" name="Text Placeholder 24">
            <a:extLst>
              <a:ext uri="{FF2B5EF4-FFF2-40B4-BE49-F238E27FC236}">
                <a16:creationId xmlns:a16="http://schemas.microsoft.com/office/drawing/2014/main" id="{D0838168-67F3-8C90-0F6D-E4D97B164A52}"/>
              </a:ext>
            </a:extLst>
          </p:cNvPr>
          <p:cNvSpPr>
            <a:spLocks noGrp="1"/>
          </p:cNvSpPr>
          <p:nvPr>
            <p:ph type="body" sz="quarter" idx="15" hasCustomPrompt="1"/>
          </p:nvPr>
        </p:nvSpPr>
        <p:spPr>
          <a:xfrm>
            <a:off x="816746" y="3699533"/>
            <a:ext cx="10618017" cy="489755"/>
          </a:xfrm>
        </p:spPr>
        <p:txBody>
          <a:bodyPr anchor="t"/>
          <a:lstStyle>
            <a:lvl1pPr marL="0" indent="0">
              <a:buNone/>
              <a:defRPr/>
            </a:lvl1pPr>
          </a:lstStyle>
          <a:p>
            <a:pPr lvl="0"/>
            <a:r>
              <a:rPr lang="en-US"/>
              <a:t>Click to add text</a:t>
            </a:r>
            <a:endParaRPr lang="en-AU"/>
          </a:p>
        </p:txBody>
      </p:sp>
      <p:sp>
        <p:nvSpPr>
          <p:cNvPr id="31" name="Text Placeholder 24">
            <a:extLst>
              <a:ext uri="{FF2B5EF4-FFF2-40B4-BE49-F238E27FC236}">
                <a16:creationId xmlns:a16="http://schemas.microsoft.com/office/drawing/2014/main" id="{BEFCBB15-466F-1331-8AB2-08F37EEFCFC1}"/>
              </a:ext>
            </a:extLst>
          </p:cNvPr>
          <p:cNvSpPr>
            <a:spLocks noGrp="1"/>
          </p:cNvSpPr>
          <p:nvPr>
            <p:ph type="body" sz="quarter" idx="17" hasCustomPrompt="1"/>
          </p:nvPr>
        </p:nvSpPr>
        <p:spPr>
          <a:xfrm>
            <a:off x="816746" y="4634900"/>
            <a:ext cx="10618017" cy="489755"/>
          </a:xfrm>
        </p:spPr>
        <p:txBody>
          <a:bodyPr anchor="t"/>
          <a:lstStyle>
            <a:lvl1pPr marL="0" indent="0">
              <a:buNone/>
              <a:defRPr/>
            </a:lvl1pPr>
          </a:lstStyle>
          <a:p>
            <a:pPr lvl="0"/>
            <a:r>
              <a:rPr lang="en-US"/>
              <a:t>Click to add text</a:t>
            </a:r>
            <a:endParaRPr lang="en-AU"/>
          </a:p>
        </p:txBody>
      </p:sp>
      <p:sp>
        <p:nvSpPr>
          <p:cNvPr id="33" name="Text Placeholder 24">
            <a:extLst>
              <a:ext uri="{FF2B5EF4-FFF2-40B4-BE49-F238E27FC236}">
                <a16:creationId xmlns:a16="http://schemas.microsoft.com/office/drawing/2014/main" id="{10CACE17-E086-A575-E086-9F9799AB626D}"/>
              </a:ext>
            </a:extLst>
          </p:cNvPr>
          <p:cNvSpPr>
            <a:spLocks noGrp="1"/>
          </p:cNvSpPr>
          <p:nvPr>
            <p:ph type="body" sz="quarter" idx="19" hasCustomPrompt="1"/>
          </p:nvPr>
        </p:nvSpPr>
        <p:spPr>
          <a:xfrm>
            <a:off x="816746" y="5570269"/>
            <a:ext cx="10618017" cy="489755"/>
          </a:xfrm>
        </p:spPr>
        <p:txBody>
          <a:bodyPr anchor="t"/>
          <a:lstStyle>
            <a:lvl1pPr marL="0" indent="0">
              <a:buNone/>
              <a:defRPr/>
            </a:lvl1pPr>
          </a:lstStyle>
          <a:p>
            <a:pPr lvl="0"/>
            <a:r>
              <a:rPr lang="en-US"/>
              <a:t>Click to add text</a:t>
            </a:r>
            <a:endParaRPr lang="en-AU"/>
          </a:p>
        </p:txBody>
      </p:sp>
      <p:sp>
        <p:nvSpPr>
          <p:cNvPr id="7" name="Rectangle 6">
            <a:extLst>
              <a:ext uri="{FF2B5EF4-FFF2-40B4-BE49-F238E27FC236}">
                <a16:creationId xmlns:a16="http://schemas.microsoft.com/office/drawing/2014/main" id="{FC848C3D-39A5-837E-C3F3-17B1E63F27C5}"/>
              </a:ext>
            </a:extLst>
          </p:cNvPr>
          <p:cNvSpPr/>
          <p:nvPr userDrawn="1"/>
        </p:nvSpPr>
        <p:spPr>
          <a:xfrm>
            <a:off x="730252" y="2500012"/>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a:extLst>
              <a:ext uri="{FF2B5EF4-FFF2-40B4-BE49-F238E27FC236}">
                <a16:creationId xmlns:a16="http://schemas.microsoft.com/office/drawing/2014/main" id="{9084BA4E-97FC-3F42-5B37-5862B1AB25EB}"/>
              </a:ext>
            </a:extLst>
          </p:cNvPr>
          <p:cNvSpPr/>
          <p:nvPr userDrawn="1"/>
        </p:nvSpPr>
        <p:spPr>
          <a:xfrm>
            <a:off x="730252" y="156464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extLst>
              <a:ext uri="{FF2B5EF4-FFF2-40B4-BE49-F238E27FC236}">
                <a16:creationId xmlns:a16="http://schemas.microsoft.com/office/drawing/2014/main" id="{BD983423-1203-CE0C-D676-C115B3692F0D}"/>
              </a:ext>
            </a:extLst>
          </p:cNvPr>
          <p:cNvSpPr/>
          <p:nvPr userDrawn="1"/>
        </p:nvSpPr>
        <p:spPr>
          <a:xfrm>
            <a:off x="730252" y="3435380"/>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3" name="Rectangle 12">
            <a:extLst>
              <a:ext uri="{FF2B5EF4-FFF2-40B4-BE49-F238E27FC236}">
                <a16:creationId xmlns:a16="http://schemas.microsoft.com/office/drawing/2014/main" id="{1B9B238D-5B88-5177-CDF8-D2B1E8A720D9}"/>
              </a:ext>
            </a:extLst>
          </p:cNvPr>
          <p:cNvSpPr/>
          <p:nvPr userDrawn="1"/>
        </p:nvSpPr>
        <p:spPr>
          <a:xfrm>
            <a:off x="730252" y="4370748"/>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extLst>
              <a:ext uri="{FF2B5EF4-FFF2-40B4-BE49-F238E27FC236}">
                <a16:creationId xmlns:a16="http://schemas.microsoft.com/office/drawing/2014/main" id="{DE5A4921-9563-DED9-95D7-21EE6F66D8E7}"/>
              </a:ext>
            </a:extLst>
          </p:cNvPr>
          <p:cNvSpPr/>
          <p:nvPr userDrawn="1"/>
        </p:nvSpPr>
        <p:spPr>
          <a:xfrm>
            <a:off x="730252" y="5306114"/>
            <a:ext cx="50984" cy="8105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Text Placeholder 24">
            <a:extLst>
              <a:ext uri="{FF2B5EF4-FFF2-40B4-BE49-F238E27FC236}">
                <a16:creationId xmlns:a16="http://schemas.microsoft.com/office/drawing/2014/main" id="{2D801ED3-B890-EDCE-F5FF-BFE3DD803B8A}"/>
              </a:ext>
            </a:extLst>
          </p:cNvPr>
          <p:cNvSpPr>
            <a:spLocks noGrp="1"/>
          </p:cNvSpPr>
          <p:nvPr>
            <p:ph type="body" sz="quarter" idx="20" hasCustomPrompt="1"/>
          </p:nvPr>
        </p:nvSpPr>
        <p:spPr>
          <a:xfrm>
            <a:off x="816746" y="1615736"/>
            <a:ext cx="10618017" cy="235728"/>
          </a:xfrm>
        </p:spPr>
        <p:txBody>
          <a:bodyPr anchor="ctr"/>
          <a:lstStyle>
            <a:lvl1pPr marL="0" indent="0">
              <a:buNone/>
              <a:defRPr sz="1400" b="1"/>
            </a:lvl1pPr>
          </a:lstStyle>
          <a:p>
            <a:pPr lvl="0"/>
            <a:r>
              <a:rPr lang="en-US"/>
              <a:t>Click to add heading</a:t>
            </a:r>
            <a:endParaRPr lang="en-AU"/>
          </a:p>
        </p:txBody>
      </p:sp>
      <p:sp>
        <p:nvSpPr>
          <p:cNvPr id="20" name="Text Placeholder 24">
            <a:extLst>
              <a:ext uri="{FF2B5EF4-FFF2-40B4-BE49-F238E27FC236}">
                <a16:creationId xmlns:a16="http://schemas.microsoft.com/office/drawing/2014/main" id="{BE81258D-9858-E6C8-71E8-7BE63D3BD27D}"/>
              </a:ext>
            </a:extLst>
          </p:cNvPr>
          <p:cNvSpPr>
            <a:spLocks noGrp="1"/>
          </p:cNvSpPr>
          <p:nvPr>
            <p:ph type="body" sz="quarter" idx="21" hasCustomPrompt="1"/>
          </p:nvPr>
        </p:nvSpPr>
        <p:spPr>
          <a:xfrm>
            <a:off x="816746" y="2551104"/>
            <a:ext cx="10618017" cy="235728"/>
          </a:xfrm>
        </p:spPr>
        <p:txBody>
          <a:bodyPr anchor="ctr"/>
          <a:lstStyle>
            <a:lvl1pPr marL="0" indent="0">
              <a:buNone/>
              <a:defRPr sz="1400" b="1"/>
            </a:lvl1pPr>
          </a:lstStyle>
          <a:p>
            <a:pPr lvl="0"/>
            <a:r>
              <a:rPr lang="en-US"/>
              <a:t>Click to add heading</a:t>
            </a:r>
            <a:endParaRPr lang="en-AU"/>
          </a:p>
        </p:txBody>
      </p:sp>
      <p:sp>
        <p:nvSpPr>
          <p:cNvPr id="22" name="Text Placeholder 24">
            <a:extLst>
              <a:ext uri="{FF2B5EF4-FFF2-40B4-BE49-F238E27FC236}">
                <a16:creationId xmlns:a16="http://schemas.microsoft.com/office/drawing/2014/main" id="{A545BA7B-C8E2-A0D5-127F-CA0D08D919AB}"/>
              </a:ext>
            </a:extLst>
          </p:cNvPr>
          <p:cNvSpPr>
            <a:spLocks noGrp="1"/>
          </p:cNvSpPr>
          <p:nvPr>
            <p:ph type="body" sz="quarter" idx="22" hasCustomPrompt="1"/>
          </p:nvPr>
        </p:nvSpPr>
        <p:spPr>
          <a:xfrm>
            <a:off x="816746" y="3486472"/>
            <a:ext cx="10618017" cy="235728"/>
          </a:xfrm>
        </p:spPr>
        <p:txBody>
          <a:bodyPr anchor="ctr"/>
          <a:lstStyle>
            <a:lvl1pPr marL="0" indent="0">
              <a:buNone/>
              <a:defRPr sz="1400" b="1"/>
            </a:lvl1pPr>
          </a:lstStyle>
          <a:p>
            <a:pPr lvl="0"/>
            <a:r>
              <a:rPr lang="en-US"/>
              <a:t>Click to add heading</a:t>
            </a:r>
            <a:endParaRPr lang="en-AU"/>
          </a:p>
        </p:txBody>
      </p:sp>
      <p:sp>
        <p:nvSpPr>
          <p:cNvPr id="23" name="Text Placeholder 24">
            <a:extLst>
              <a:ext uri="{FF2B5EF4-FFF2-40B4-BE49-F238E27FC236}">
                <a16:creationId xmlns:a16="http://schemas.microsoft.com/office/drawing/2014/main" id="{37EA4CD2-E11B-2B2C-ECC6-B4E18E4FDAEB}"/>
              </a:ext>
            </a:extLst>
          </p:cNvPr>
          <p:cNvSpPr>
            <a:spLocks noGrp="1"/>
          </p:cNvSpPr>
          <p:nvPr>
            <p:ph type="body" sz="quarter" idx="23" hasCustomPrompt="1"/>
          </p:nvPr>
        </p:nvSpPr>
        <p:spPr>
          <a:xfrm>
            <a:off x="816746" y="4421840"/>
            <a:ext cx="10618017" cy="235728"/>
          </a:xfrm>
        </p:spPr>
        <p:txBody>
          <a:bodyPr anchor="ctr"/>
          <a:lstStyle>
            <a:lvl1pPr marL="0" indent="0">
              <a:buNone/>
              <a:defRPr sz="1400" b="1"/>
            </a:lvl1pPr>
          </a:lstStyle>
          <a:p>
            <a:pPr lvl="0"/>
            <a:r>
              <a:rPr lang="en-US"/>
              <a:t>Click to add heading</a:t>
            </a:r>
            <a:endParaRPr lang="en-AU"/>
          </a:p>
        </p:txBody>
      </p:sp>
      <p:sp>
        <p:nvSpPr>
          <p:cNvPr id="24" name="Text Placeholder 24">
            <a:extLst>
              <a:ext uri="{FF2B5EF4-FFF2-40B4-BE49-F238E27FC236}">
                <a16:creationId xmlns:a16="http://schemas.microsoft.com/office/drawing/2014/main" id="{BB9AF9DF-EB5D-5252-2403-40AE2AC1E43D}"/>
              </a:ext>
            </a:extLst>
          </p:cNvPr>
          <p:cNvSpPr>
            <a:spLocks noGrp="1"/>
          </p:cNvSpPr>
          <p:nvPr>
            <p:ph type="body" sz="quarter" idx="24" hasCustomPrompt="1"/>
          </p:nvPr>
        </p:nvSpPr>
        <p:spPr>
          <a:xfrm>
            <a:off x="816746" y="5357206"/>
            <a:ext cx="10618017" cy="235728"/>
          </a:xfrm>
        </p:spPr>
        <p:txBody>
          <a:bodyPr anchor="ctr"/>
          <a:lstStyle>
            <a:lvl1pPr marL="0" indent="0">
              <a:buNone/>
              <a:defRPr sz="1400" b="1"/>
            </a:lvl1pPr>
          </a:lstStyle>
          <a:p>
            <a:pPr lvl="0"/>
            <a:r>
              <a:rPr lang="en-US"/>
              <a:t>Click to add heading</a:t>
            </a:r>
            <a:endParaRPr lang="en-AU"/>
          </a:p>
        </p:txBody>
      </p:sp>
    </p:spTree>
    <p:extLst>
      <p:ext uri="{BB962C8B-B14F-4D97-AF65-F5344CB8AC3E}">
        <p14:creationId xmlns:p14="http://schemas.microsoft.com/office/powerpoint/2010/main" val="2510759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ent_1/4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2947386"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2947387"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362675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ent_1/4 image L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BA8B98A2-E1FD-80D9-7ED1-2431C1817C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1976" r="5046"/>
          <a:stretch/>
        </p:blipFill>
        <p:spPr>
          <a:xfrm>
            <a:off x="-1" y="0"/>
            <a:ext cx="2947387" cy="6857999"/>
          </a:xfrm>
          <a:prstGeom prst="round1Rect">
            <a:avLst>
              <a:gd name="adj" fmla="val 4426"/>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3107585" y="443883"/>
            <a:ext cx="832717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3107184" y="6232125"/>
            <a:ext cx="7510169"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3097174" y="1247775"/>
            <a:ext cx="833758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3107184" y="1580224"/>
            <a:ext cx="8327578"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47319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ent_1/3 image L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Picture Placeholder 14">
            <a:extLst>
              <a:ext uri="{FF2B5EF4-FFF2-40B4-BE49-F238E27FC236}">
                <a16:creationId xmlns:a16="http://schemas.microsoft.com/office/drawing/2014/main" id="{A0618900-A5E4-C895-F6EB-4AA310ED5D48}"/>
              </a:ext>
            </a:extLst>
          </p:cNvPr>
          <p:cNvSpPr>
            <a:spLocks noGrp="1"/>
          </p:cNvSpPr>
          <p:nvPr>
            <p:ph type="pic" sz="quarter" idx="12" hasCustomPrompt="1"/>
          </p:nvPr>
        </p:nvSpPr>
        <p:spPr>
          <a:xfrm>
            <a:off x="-1" y="0"/>
            <a:ext cx="4133849" cy="6857999"/>
          </a:xfrm>
          <a:custGeom>
            <a:avLst/>
            <a:gdLst>
              <a:gd name="connsiteX0" fmla="*/ 0 w 4133849"/>
              <a:gd name="connsiteY0" fmla="*/ 0 h 6671387"/>
              <a:gd name="connsiteX1" fmla="*/ 3906570 w 4133849"/>
              <a:gd name="connsiteY1" fmla="*/ 0 h 6671387"/>
              <a:gd name="connsiteX2" fmla="*/ 4133849 w 4133849"/>
              <a:gd name="connsiteY2" fmla="*/ 227279 h 6671387"/>
              <a:gd name="connsiteX3" fmla="*/ 4133849 w 4133849"/>
              <a:gd name="connsiteY3" fmla="*/ 6671387 h 6671387"/>
              <a:gd name="connsiteX4" fmla="*/ 0 w 4133849"/>
              <a:gd name="connsiteY4" fmla="*/ 6671387 h 667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3849" h="6671387">
                <a:moveTo>
                  <a:pt x="0" y="0"/>
                </a:moveTo>
                <a:lnTo>
                  <a:pt x="3906570" y="0"/>
                </a:lnTo>
                <a:cubicBezTo>
                  <a:pt x="4032093" y="0"/>
                  <a:pt x="4133849" y="101756"/>
                  <a:pt x="4133849" y="227279"/>
                </a:cubicBezTo>
                <a:lnTo>
                  <a:pt x="4133849" y="6671387"/>
                </a:lnTo>
                <a:lnTo>
                  <a:pt x="0" y="6671387"/>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347858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ent_1/3 image LHS (pattern)">
    <p:spTree>
      <p:nvGrpSpPr>
        <p:cNvPr id="1" name=""/>
        <p:cNvGrpSpPr/>
        <p:nvPr/>
      </p:nvGrpSpPr>
      <p:grpSpPr>
        <a:xfrm>
          <a:off x="0" y="0"/>
          <a:ext cx="0" cy="0"/>
          <a:chOff x="0" y="0"/>
          <a:chExt cx="0" cy="0"/>
        </a:xfrm>
      </p:grpSpPr>
      <p:pic>
        <p:nvPicPr>
          <p:cNvPr id="12" name="Picture Placeholder 6">
            <a:extLst>
              <a:ext uri="{FF2B5EF4-FFF2-40B4-BE49-F238E27FC236}">
                <a16:creationId xmlns:a16="http://schemas.microsoft.com/office/drawing/2014/main" id="{8894539F-C9C2-4E5F-7864-42D128E2D6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410BD31B-2022-2DBA-20C0-D3F1D9A5EB9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494629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_1/3 + 2/3 content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764880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Content_1/3 + 2/3 content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EA1C3968-C462-B1CF-7206-4D69F1E857B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24558A03-3EE2-AE15-1AAD-BE9768C58431}"/>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4331962"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95104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ontent_1/3 + multi chart">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5" name="Rectangle: Single Corner Rounded 4">
            <a:extLst>
              <a:ext uri="{FF2B5EF4-FFF2-40B4-BE49-F238E27FC236}">
                <a16:creationId xmlns:a16="http://schemas.microsoft.com/office/drawing/2014/main" id="{2231F146-FE40-AAF7-1E03-6BC18BE8A96C}"/>
              </a:ext>
            </a:extLst>
          </p:cNvPr>
          <p:cNvSpPr/>
          <p:nvPr userDrawn="1"/>
        </p:nvSpPr>
        <p:spPr>
          <a:xfrm>
            <a:off x="0"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401863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9" name="Text Placeholder 8">
            <a:extLst>
              <a:ext uri="{FF2B5EF4-FFF2-40B4-BE49-F238E27FC236}">
                <a16:creationId xmlns:a16="http://schemas.microsoft.com/office/drawing/2014/main" id="{23210FA0-9D39-E371-32E0-90DEB276C922}"/>
              </a:ext>
            </a:extLst>
          </p:cNvPr>
          <p:cNvSpPr>
            <a:spLocks noGrp="1"/>
          </p:cNvSpPr>
          <p:nvPr>
            <p:ph type="body" sz="quarter" idx="15" hasCustomPrompt="1"/>
          </p:nvPr>
        </p:nvSpPr>
        <p:spPr>
          <a:xfrm>
            <a:off x="746125"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0" name="Text Placeholder 8">
            <a:extLst>
              <a:ext uri="{FF2B5EF4-FFF2-40B4-BE49-F238E27FC236}">
                <a16:creationId xmlns:a16="http://schemas.microsoft.com/office/drawing/2014/main" id="{78A3EB2C-DE0D-55C4-EBA0-C3F8148FF2DC}"/>
              </a:ext>
            </a:extLst>
          </p:cNvPr>
          <p:cNvSpPr>
            <a:spLocks noGrp="1"/>
          </p:cNvSpPr>
          <p:nvPr>
            <p:ph type="body" sz="quarter" idx="16" hasCustomPrompt="1"/>
          </p:nvPr>
        </p:nvSpPr>
        <p:spPr>
          <a:xfrm>
            <a:off x="6179583" y="1562487"/>
            <a:ext cx="5256000" cy="754586"/>
          </a:xfrm>
        </p:spPr>
        <p:txBody>
          <a:bodyPr/>
          <a:lstStyle>
            <a:lvl1pPr marL="0" indent="0">
              <a:buNone/>
              <a:defRPr sz="2400" b="1"/>
            </a:lvl1pPr>
            <a:lvl2pPr marL="177800" indent="0">
              <a:buNone/>
              <a:defRPr/>
            </a:lvl2pPr>
            <a:lvl3pPr marL="355600"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a:t>Click to add heading</a:t>
            </a:r>
            <a:endParaRPr lang="en-AU"/>
          </a:p>
        </p:txBody>
      </p:sp>
      <p:sp>
        <p:nvSpPr>
          <p:cNvPr id="11" name="Content Placeholder 4">
            <a:extLst>
              <a:ext uri="{FF2B5EF4-FFF2-40B4-BE49-F238E27FC236}">
                <a16:creationId xmlns:a16="http://schemas.microsoft.com/office/drawing/2014/main" id="{C0AF7AA6-981A-7114-556E-BF658A9ED1A4}"/>
              </a:ext>
            </a:extLst>
          </p:cNvPr>
          <p:cNvSpPr>
            <a:spLocks noGrp="1"/>
          </p:cNvSpPr>
          <p:nvPr>
            <p:ph sz="quarter" idx="11" hasCustomPrompt="1"/>
          </p:nvPr>
        </p:nvSpPr>
        <p:spPr>
          <a:xfrm>
            <a:off x="746125"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Content Placeholder 4">
            <a:extLst>
              <a:ext uri="{FF2B5EF4-FFF2-40B4-BE49-F238E27FC236}">
                <a16:creationId xmlns:a16="http://schemas.microsoft.com/office/drawing/2014/main" id="{FC8DE1A7-44C7-412F-D0BC-235FAD89B753}"/>
              </a:ext>
            </a:extLst>
          </p:cNvPr>
          <p:cNvSpPr>
            <a:spLocks noGrp="1"/>
          </p:cNvSpPr>
          <p:nvPr>
            <p:ph sz="quarter" idx="12" hasCustomPrompt="1"/>
          </p:nvPr>
        </p:nvSpPr>
        <p:spPr>
          <a:xfrm>
            <a:off x="6178763" y="2432482"/>
            <a:ext cx="5256000" cy="3683742"/>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136694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ntent_1/3 + multi chart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D8342CA-0E01-C452-1D82-DC4CA4A041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a:off x="-1" y="0"/>
            <a:ext cx="4133849" cy="6857999"/>
          </a:xfrm>
          <a:prstGeom prst="round1Rect">
            <a:avLst>
              <a:gd name="adj" fmla="val 6359"/>
            </a:avLst>
          </a:prstGeom>
        </p:spPr>
      </p:pic>
      <p:sp>
        <p:nvSpPr>
          <p:cNvPr id="4" name="Rectangle: Single Corner Rounded 3">
            <a:extLst>
              <a:ext uri="{FF2B5EF4-FFF2-40B4-BE49-F238E27FC236}">
                <a16:creationId xmlns:a16="http://schemas.microsoft.com/office/drawing/2014/main" id="{E08E94E6-61C4-D5C3-C1DA-7180993B13F8}"/>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hart Placeholder 13">
            <a:extLst>
              <a:ext uri="{FF2B5EF4-FFF2-40B4-BE49-F238E27FC236}">
                <a16:creationId xmlns:a16="http://schemas.microsoft.com/office/drawing/2014/main" id="{B5A3D8EC-7BEB-8ABF-9E22-E00ADC25CA53}"/>
              </a:ext>
            </a:extLst>
          </p:cNvPr>
          <p:cNvSpPr>
            <a:spLocks noGrp="1"/>
          </p:cNvSpPr>
          <p:nvPr>
            <p:ph type="chart" sz="quarter" idx="15"/>
          </p:nvPr>
        </p:nvSpPr>
        <p:spPr>
          <a:xfrm>
            <a:off x="4322763" y="1579563"/>
            <a:ext cx="3427412" cy="4537075"/>
          </a:xfrm>
        </p:spPr>
        <p:txBody>
          <a:bodyPr/>
          <a:lstStyle>
            <a:lvl1pPr marL="0" indent="0">
              <a:buNone/>
              <a:defRPr sz="1000" i="1"/>
            </a:lvl1pPr>
          </a:lstStyle>
          <a:p>
            <a:r>
              <a:rPr lang="en-US"/>
              <a:t>Click icon to add chart</a:t>
            </a: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4332303"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4331962" y="6232125"/>
            <a:ext cx="6285391"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Content Placeholder 4">
            <a:extLst>
              <a:ext uri="{FF2B5EF4-FFF2-40B4-BE49-F238E27FC236}">
                <a16:creationId xmlns:a16="http://schemas.microsoft.com/office/drawing/2014/main" id="{0C7400CA-04C0-D114-42C0-9E925A4C4CDE}"/>
              </a:ext>
            </a:extLst>
          </p:cNvPr>
          <p:cNvSpPr>
            <a:spLocks noGrp="1"/>
          </p:cNvSpPr>
          <p:nvPr>
            <p:ph sz="quarter" idx="12" hasCustomPrompt="1"/>
          </p:nvPr>
        </p:nvSpPr>
        <p:spPr>
          <a:xfrm>
            <a:off x="727628" y="1580224"/>
            <a:ext cx="3196302" cy="45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Chart Placeholder 13">
            <a:extLst>
              <a:ext uri="{FF2B5EF4-FFF2-40B4-BE49-F238E27FC236}">
                <a16:creationId xmlns:a16="http://schemas.microsoft.com/office/drawing/2014/main" id="{EFDB5744-87BD-10F8-552F-BE8C55A10914}"/>
              </a:ext>
            </a:extLst>
          </p:cNvPr>
          <p:cNvSpPr>
            <a:spLocks noGrp="1"/>
          </p:cNvSpPr>
          <p:nvPr>
            <p:ph type="chart" sz="quarter" idx="16"/>
          </p:nvPr>
        </p:nvSpPr>
        <p:spPr>
          <a:xfrm>
            <a:off x="8007350" y="1579564"/>
            <a:ext cx="3427412" cy="2149058"/>
          </a:xfrm>
        </p:spPr>
        <p:txBody>
          <a:bodyPr/>
          <a:lstStyle>
            <a:lvl1pPr marL="0" indent="0">
              <a:buNone/>
              <a:defRPr sz="1000" i="1"/>
            </a:lvl1pPr>
          </a:lstStyle>
          <a:p>
            <a:r>
              <a:rPr lang="en-US"/>
              <a:t>Click icon to add chart</a:t>
            </a:r>
            <a:endParaRPr lang="en-AU"/>
          </a:p>
        </p:txBody>
      </p:sp>
      <p:sp>
        <p:nvSpPr>
          <p:cNvPr id="17" name="Chart Placeholder 13">
            <a:extLst>
              <a:ext uri="{FF2B5EF4-FFF2-40B4-BE49-F238E27FC236}">
                <a16:creationId xmlns:a16="http://schemas.microsoft.com/office/drawing/2014/main" id="{0CE8548D-F6C2-A5AF-6F77-0999864AD574}"/>
              </a:ext>
            </a:extLst>
          </p:cNvPr>
          <p:cNvSpPr>
            <a:spLocks noGrp="1"/>
          </p:cNvSpPr>
          <p:nvPr>
            <p:ph type="chart" sz="quarter" idx="17"/>
          </p:nvPr>
        </p:nvSpPr>
        <p:spPr>
          <a:xfrm>
            <a:off x="8007350" y="3967580"/>
            <a:ext cx="3427412" cy="2149058"/>
          </a:xfrm>
        </p:spPr>
        <p:txBody>
          <a:bodyPr/>
          <a:lstStyle>
            <a:lvl1pPr marL="0" indent="0">
              <a:buNone/>
              <a:defRPr sz="1000" i="1"/>
            </a:lvl1pPr>
          </a:lstStyle>
          <a:p>
            <a:r>
              <a:rPr lang="en-US"/>
              <a:t>Click icon to add chart</a:t>
            </a:r>
            <a:endParaRPr lang="en-AU"/>
          </a:p>
        </p:txBody>
      </p:sp>
    </p:spTree>
    <p:extLst>
      <p:ext uri="{BB962C8B-B14F-4D97-AF65-F5344CB8AC3E}">
        <p14:creationId xmlns:p14="http://schemas.microsoft.com/office/powerpoint/2010/main" val="1197961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ntent_1/3 image RHS">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2231F146-FE40-AAF7-1E03-6BC18BE8A96C}"/>
              </a:ext>
            </a:extLst>
          </p:cNvPr>
          <p:cNvSpPr/>
          <p:nvPr userDrawn="1"/>
        </p:nvSpPr>
        <p:spPr>
          <a:xfrm flipH="1">
            <a:off x="8058152" y="0"/>
            <a:ext cx="4133848" cy="6858000"/>
          </a:xfrm>
          <a:prstGeom prst="round1Rect">
            <a:avLst>
              <a:gd name="adj" fmla="val 592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Picture Placeholder 19">
            <a:extLst>
              <a:ext uri="{FF2B5EF4-FFF2-40B4-BE49-F238E27FC236}">
                <a16:creationId xmlns:a16="http://schemas.microsoft.com/office/drawing/2014/main" id="{ABC3EB91-CF53-CE24-BB37-B0AD7C365D86}"/>
              </a:ext>
            </a:extLst>
          </p:cNvPr>
          <p:cNvSpPr>
            <a:spLocks noGrp="1"/>
          </p:cNvSpPr>
          <p:nvPr>
            <p:ph type="pic" sz="quarter" idx="13" hasCustomPrompt="1"/>
          </p:nvPr>
        </p:nvSpPr>
        <p:spPr>
          <a:xfrm>
            <a:off x="8058152" y="0"/>
            <a:ext cx="4133848" cy="6858000"/>
          </a:xfrm>
          <a:custGeom>
            <a:avLst/>
            <a:gdLst>
              <a:gd name="connsiteX0" fmla="*/ 245055 w 4133848"/>
              <a:gd name="connsiteY0" fmla="*/ 0 h 6858000"/>
              <a:gd name="connsiteX1" fmla="*/ 4133848 w 4133848"/>
              <a:gd name="connsiteY1" fmla="*/ 0 h 6858000"/>
              <a:gd name="connsiteX2" fmla="*/ 4133848 w 4133848"/>
              <a:gd name="connsiteY2" fmla="*/ 6335503 h 6858000"/>
              <a:gd name="connsiteX3" fmla="*/ 2711064 w 4133848"/>
              <a:gd name="connsiteY3" fmla="*/ 6335503 h 6858000"/>
              <a:gd name="connsiteX4" fmla="*/ 2624804 w 4133848"/>
              <a:gd name="connsiteY4" fmla="*/ 6421763 h 6858000"/>
              <a:gd name="connsiteX5" fmla="*/ 2624804 w 4133848"/>
              <a:gd name="connsiteY5" fmla="*/ 6580303 h 6858000"/>
              <a:gd name="connsiteX6" fmla="*/ 4133848 w 4133848"/>
              <a:gd name="connsiteY6" fmla="*/ 6580303 h 6858000"/>
              <a:gd name="connsiteX7" fmla="*/ 4133848 w 4133848"/>
              <a:gd name="connsiteY7" fmla="*/ 6858000 h 6858000"/>
              <a:gd name="connsiteX8" fmla="*/ 0 w 4133848"/>
              <a:gd name="connsiteY8" fmla="*/ 6858000 h 6858000"/>
              <a:gd name="connsiteX9" fmla="*/ 0 w 4133848"/>
              <a:gd name="connsiteY9" fmla="*/ 245055 h 6858000"/>
              <a:gd name="connsiteX10" fmla="*/ 245055 w 4133848"/>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3848" h="6858000">
                <a:moveTo>
                  <a:pt x="245055" y="0"/>
                </a:moveTo>
                <a:lnTo>
                  <a:pt x="4133848" y="0"/>
                </a:lnTo>
                <a:lnTo>
                  <a:pt x="4133848" y="6335503"/>
                </a:lnTo>
                <a:lnTo>
                  <a:pt x="2711064" y="6335503"/>
                </a:lnTo>
                <a:cubicBezTo>
                  <a:pt x="2663424" y="6335503"/>
                  <a:pt x="2624804" y="6374123"/>
                  <a:pt x="2624804" y="6421763"/>
                </a:cubicBezTo>
                <a:lnTo>
                  <a:pt x="2624804" y="6580303"/>
                </a:lnTo>
                <a:lnTo>
                  <a:pt x="4133848" y="6580303"/>
                </a:lnTo>
                <a:lnTo>
                  <a:pt x="4133848" y="6858000"/>
                </a:lnTo>
                <a:lnTo>
                  <a:pt x="0" y="6858000"/>
                </a:lnTo>
                <a:lnTo>
                  <a:pt x="0" y="245055"/>
                </a:lnTo>
                <a:cubicBezTo>
                  <a:pt x="0" y="109715"/>
                  <a:pt x="109715" y="0"/>
                  <a:pt x="245055" y="0"/>
                </a:cubicBez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pPr marL="177800" lvl="0" indent="-177800"/>
            <a:r>
              <a:rPr lang="en-US"/>
              <a:t>Click to add image or leave solid </a:t>
            </a:r>
            <a:r>
              <a:rPr lang="en-US" err="1"/>
              <a:t>coloured</a:t>
            </a:r>
            <a:r>
              <a:rPr lang="en-US"/>
              <a:t> panel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8680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ntent_1/3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9EECACD1-CFA5-0933-3744-41E5B0FDE9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9861" r="19861"/>
          <a:stretch>
            <a:fillRect/>
          </a:stretch>
        </p:blipFill>
        <p:spPr>
          <a:xfrm flipH="1">
            <a:off x="8058152" y="0"/>
            <a:ext cx="4133848" cy="6858000"/>
          </a:xfrm>
          <a:prstGeom prst="round1Rect">
            <a:avLst>
              <a:gd name="adj" fmla="val 5714"/>
            </a:avLst>
          </a:prstGeom>
        </p:spPr>
      </p:pic>
      <p:sp>
        <p:nvSpPr>
          <p:cNvPr id="18" name="Rectangle: Single Corner Rounded 17">
            <a:extLst>
              <a:ext uri="{FF2B5EF4-FFF2-40B4-BE49-F238E27FC236}">
                <a16:creationId xmlns:a16="http://schemas.microsoft.com/office/drawing/2014/main" id="{B9CFD5A5-B46F-B6E7-E5F5-9F53B002E66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6" y="443883"/>
            <a:ext cx="7102459"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6285391"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71028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cxnSp>
        <p:nvCxnSpPr>
          <p:cNvPr id="22" name="Straight Connector 21">
            <a:extLst>
              <a:ext uri="{FF2B5EF4-FFF2-40B4-BE49-F238E27FC236}">
                <a16:creationId xmlns:a16="http://schemas.microsoft.com/office/drawing/2014/main" id="{04599179-8410-C055-6896-3CDB853FDFC7}"/>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5529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ntent_1/2 image RHS">
    <p:spTree>
      <p:nvGrpSpPr>
        <p:cNvPr id="1" name=""/>
        <p:cNvGrpSpPr/>
        <p:nvPr/>
      </p:nvGrpSpPr>
      <p:grpSpPr>
        <a:xfrm>
          <a:off x="0" y="0"/>
          <a:ext cx="0" cy="0"/>
          <a:chOff x="0" y="0"/>
          <a:chExt cx="0" cy="0"/>
        </a:xfrm>
      </p:grpSpPr>
      <p:sp>
        <p:nvSpPr>
          <p:cNvPr id="4" name="Rectangle: Single Corner Rounded 3">
            <a:extLst>
              <a:ext uri="{FF2B5EF4-FFF2-40B4-BE49-F238E27FC236}">
                <a16:creationId xmlns:a16="http://schemas.microsoft.com/office/drawing/2014/main" id="{41007110-37D9-AFE5-9FBA-00CDDC3FCED9}"/>
              </a:ext>
            </a:extLst>
          </p:cNvPr>
          <p:cNvSpPr/>
          <p:nvPr userDrawn="1"/>
        </p:nvSpPr>
        <p:spPr>
          <a:xfrm flipH="1">
            <a:off x="6095998"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9" name="Picture Placeholder 18">
            <a:extLst>
              <a:ext uri="{FF2B5EF4-FFF2-40B4-BE49-F238E27FC236}">
                <a16:creationId xmlns:a16="http://schemas.microsoft.com/office/drawing/2014/main" id="{BD0B871F-C7CD-C36A-8163-25D7DCF40BC9}"/>
              </a:ext>
            </a:extLst>
          </p:cNvPr>
          <p:cNvSpPr>
            <a:spLocks noGrp="1"/>
          </p:cNvSpPr>
          <p:nvPr>
            <p:ph type="pic" sz="quarter" idx="14" hasCustomPrompt="1"/>
          </p:nvPr>
        </p:nvSpPr>
        <p:spPr>
          <a:xfrm>
            <a:off x="6095998" y="0"/>
            <a:ext cx="6095797" cy="6858000"/>
          </a:xfrm>
          <a:custGeom>
            <a:avLst/>
            <a:gdLst>
              <a:gd name="connsiteX0" fmla="*/ 270297 w 6095797"/>
              <a:gd name="connsiteY0" fmla="*/ 0 h 6858000"/>
              <a:gd name="connsiteX1" fmla="*/ 6095797 w 6095797"/>
              <a:gd name="connsiteY1" fmla="*/ 0 h 6858000"/>
              <a:gd name="connsiteX2" fmla="*/ 6095797 w 6095797"/>
              <a:gd name="connsiteY2" fmla="*/ 6335503 h 6858000"/>
              <a:gd name="connsiteX3" fmla="*/ 4673218 w 6095797"/>
              <a:gd name="connsiteY3" fmla="*/ 6335503 h 6858000"/>
              <a:gd name="connsiteX4" fmla="*/ 4586958 w 6095797"/>
              <a:gd name="connsiteY4" fmla="*/ 6421763 h 6858000"/>
              <a:gd name="connsiteX5" fmla="*/ 4586958 w 6095797"/>
              <a:gd name="connsiteY5" fmla="*/ 6580303 h 6858000"/>
              <a:gd name="connsiteX6" fmla="*/ 6095797 w 6095797"/>
              <a:gd name="connsiteY6" fmla="*/ 6580303 h 6858000"/>
              <a:gd name="connsiteX7" fmla="*/ 6095797 w 6095797"/>
              <a:gd name="connsiteY7" fmla="*/ 6858000 h 6858000"/>
              <a:gd name="connsiteX8" fmla="*/ 0 w 6095797"/>
              <a:gd name="connsiteY8" fmla="*/ 6858000 h 6858000"/>
              <a:gd name="connsiteX9" fmla="*/ 0 w 6095797"/>
              <a:gd name="connsiteY9" fmla="*/ 270297 h 6858000"/>
              <a:gd name="connsiteX10" fmla="*/ 270297 w 609579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5797" h="6858000">
                <a:moveTo>
                  <a:pt x="270297" y="0"/>
                </a:moveTo>
                <a:lnTo>
                  <a:pt x="6095797" y="0"/>
                </a:lnTo>
                <a:lnTo>
                  <a:pt x="6095797" y="6335503"/>
                </a:lnTo>
                <a:lnTo>
                  <a:pt x="4673218" y="6335503"/>
                </a:lnTo>
                <a:cubicBezTo>
                  <a:pt x="4625578" y="6335503"/>
                  <a:pt x="4586958" y="6374123"/>
                  <a:pt x="4586958" y="6421763"/>
                </a:cubicBezTo>
                <a:lnTo>
                  <a:pt x="4586958" y="6580303"/>
                </a:lnTo>
                <a:lnTo>
                  <a:pt x="6095797" y="6580303"/>
                </a:lnTo>
                <a:lnTo>
                  <a:pt x="6095797" y="6858000"/>
                </a:lnTo>
                <a:lnTo>
                  <a:pt x="0" y="6858000"/>
                </a:lnTo>
                <a:lnTo>
                  <a:pt x="0" y="270297"/>
                </a:lnTo>
                <a:cubicBezTo>
                  <a:pt x="0" y="121016"/>
                  <a:pt x="121016" y="0"/>
                  <a:pt x="270297" y="0"/>
                </a:cubicBezTo>
                <a:close/>
              </a:path>
            </a:pathLst>
          </a:custGeom>
          <a:noFill/>
        </p:spPr>
        <p:txBody>
          <a:bodyPr vert="horz" wrap="square" lIns="72000" tIns="72000" rIns="72000" bIns="72000" rtlCol="0">
            <a:noAutofit/>
          </a:bodyPr>
          <a:lstStyle>
            <a:lvl1pPr marL="0" indent="0">
              <a:buNone/>
              <a:defRPr lang="en-AU" sz="1000" i="1" dirty="0" smtClean="0">
                <a:solidFill>
                  <a:schemeClr val="bg1"/>
                </a:solidFill>
              </a:defRPr>
            </a:lvl1pPr>
          </a:lstStyle>
          <a:p>
            <a:pPr marL="177800" lvl="0" indent="-177800"/>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16686958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ntent_1/2 image RHS (pattern)">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FFFEA04F-B98B-81D6-6B98-ABC3F900A9E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5556" r="5556"/>
          <a:stretch>
            <a:fillRect/>
          </a:stretch>
        </p:blipFill>
        <p:spPr>
          <a:xfrm flipH="1">
            <a:off x="6095998" y="0"/>
            <a:ext cx="6095797" cy="6858000"/>
          </a:xfrm>
          <a:prstGeom prst="round1Rect">
            <a:avLst>
              <a:gd name="adj" fmla="val 4434"/>
            </a:avLst>
          </a:prstGeom>
        </p:spPr>
      </p:pic>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731047" y="443883"/>
            <a:ext cx="5113668" cy="736848"/>
          </a:xfrm>
        </p:spPr>
        <p:txBody>
          <a:bodyPr vert="horz" lIns="72000" tIns="72000" rIns="72000" bIns="0" rtlCol="0" anchor="b">
            <a:noAutofit/>
          </a:bodyPr>
          <a:lstStyle>
            <a:lvl1pPr>
              <a:defRPr lang="en-AU" dirty="0"/>
            </a:lvl1pPr>
          </a:lstStyle>
          <a:p>
            <a:pPr lvl="0">
              <a:lnSpc>
                <a:spcPts val="2800"/>
              </a:lnSpc>
            </a:pPr>
            <a:r>
              <a:rPr lang="en-US"/>
              <a:t>Click to add slide title</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730705" y="6232125"/>
            <a:ext cx="5113669" cy="462504"/>
          </a:xfrm>
        </p:spPr>
        <p:txBody>
          <a:bodyPr/>
          <a:lstStyle/>
          <a:p>
            <a:endParaRPr lang="en-AU"/>
          </a:p>
        </p:txBody>
      </p:sp>
      <p:cxnSp>
        <p:nvCxnSpPr>
          <p:cNvPr id="10" name="Straight Connector 9">
            <a:extLst>
              <a:ext uri="{FF2B5EF4-FFF2-40B4-BE49-F238E27FC236}">
                <a16:creationId xmlns:a16="http://schemas.microsoft.com/office/drawing/2014/main" id="{4304CBFA-F28E-03E0-9075-FEEC6E9A8820}"/>
              </a:ext>
            </a:extLst>
          </p:cNvPr>
          <p:cNvCxnSpPr>
            <a:cxnSpLocks/>
          </p:cNvCxnSpPr>
          <p:nvPr userDrawn="1"/>
        </p:nvCxnSpPr>
        <p:spPr>
          <a:xfrm>
            <a:off x="722168" y="1247775"/>
            <a:ext cx="512245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4">
            <a:extLst>
              <a:ext uri="{FF2B5EF4-FFF2-40B4-BE49-F238E27FC236}">
                <a16:creationId xmlns:a16="http://schemas.microsoft.com/office/drawing/2014/main" id="{1528E3EF-2B98-8A70-7572-9D2B1DA86599}"/>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Rectangle: Single Corner Rounded 17">
            <a:extLst>
              <a:ext uri="{FF2B5EF4-FFF2-40B4-BE49-F238E27FC236}">
                <a16:creationId xmlns:a16="http://schemas.microsoft.com/office/drawing/2014/main" id="{EEEAA63F-BA8D-8E1E-5C9D-AD473FC9A929}"/>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Tree>
    <p:extLst>
      <p:ext uri="{BB962C8B-B14F-4D97-AF65-F5344CB8AC3E}">
        <p14:creationId xmlns:p14="http://schemas.microsoft.com/office/powerpoint/2010/main" val="19005141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_horizontal (patter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8520F5-62AC-C608-D7AA-FBE478E33A1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0126" b="37062"/>
          <a:stretch/>
        </p:blipFill>
        <p:spPr>
          <a:xfrm>
            <a:off x="0" y="0"/>
            <a:ext cx="12192000" cy="1562100"/>
          </a:xfrm>
          <a:prstGeom prst="rect">
            <a:avLst/>
          </a:prstGeom>
        </p:spPr>
      </p:pic>
      <p:sp>
        <p:nvSpPr>
          <p:cNvPr id="2" name="Title 1">
            <a:extLst>
              <a:ext uri="{FF2B5EF4-FFF2-40B4-BE49-F238E27FC236}">
                <a16:creationId xmlns:a16="http://schemas.microsoft.com/office/drawing/2014/main" id="{9A58B0B4-F4A0-D1E9-0BB9-ECAD9A073B5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cxnSp>
        <p:nvCxnSpPr>
          <p:cNvPr id="6" name="Straight Connector 5">
            <a:extLst>
              <a:ext uri="{FF2B5EF4-FFF2-40B4-BE49-F238E27FC236}">
                <a16:creationId xmlns:a16="http://schemas.microsoft.com/office/drawing/2014/main" id="{65A49222-6F72-C72A-1CE9-F56D1022F3EE}"/>
              </a:ext>
            </a:extLst>
          </p:cNvPr>
          <p:cNvCxnSpPr>
            <a:cxnSpLocks/>
          </p:cNvCxnSpPr>
          <p:nvPr userDrawn="1"/>
        </p:nvCxnSpPr>
        <p:spPr>
          <a:xfrm>
            <a:off x="752475" y="1247775"/>
            <a:ext cx="106822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ontent Placeholder 4">
            <a:extLst>
              <a:ext uri="{FF2B5EF4-FFF2-40B4-BE49-F238E27FC236}">
                <a16:creationId xmlns:a16="http://schemas.microsoft.com/office/drawing/2014/main" id="{4DABE9EF-E9EF-D234-35A3-08A85EF5D394}"/>
              </a:ext>
            </a:extLst>
          </p:cNvPr>
          <p:cNvSpPr>
            <a:spLocks noGrp="1"/>
          </p:cNvSpPr>
          <p:nvPr>
            <p:ph sz="quarter" idx="11" hasCustomPrompt="1"/>
          </p:nvPr>
        </p:nvSpPr>
        <p:spPr>
          <a:xfrm>
            <a:off x="746125" y="1695634"/>
            <a:ext cx="10688638" cy="4420589"/>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2">
            <a:extLst>
              <a:ext uri="{FF2B5EF4-FFF2-40B4-BE49-F238E27FC236}">
                <a16:creationId xmlns:a16="http://schemas.microsoft.com/office/drawing/2014/main" id="{83472078-77B3-18E3-E8FC-DB6FEA24DD4D}"/>
              </a:ext>
            </a:extLst>
          </p:cNvPr>
          <p:cNvSpPr>
            <a:spLocks noGrp="1"/>
          </p:cNvSpPr>
          <p:nvPr>
            <p:ph type="ftr" sz="quarter" idx="10"/>
          </p:nvPr>
        </p:nvSpPr>
        <p:spPr>
          <a:xfrm>
            <a:off x="752475" y="6232125"/>
            <a:ext cx="9856341" cy="462504"/>
          </a:xfrm>
        </p:spPr>
        <p:txBody>
          <a:bodyPr/>
          <a:lstStyle/>
          <a:p>
            <a:endParaRPr lang="en-AU"/>
          </a:p>
        </p:txBody>
      </p:sp>
    </p:spTree>
    <p:extLst>
      <p:ext uri="{BB962C8B-B14F-4D97-AF65-F5344CB8AC3E}">
        <p14:creationId xmlns:p14="http://schemas.microsoft.com/office/powerpoint/2010/main" val="39635243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_Full width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6" name="Text Placeholder 5">
            <a:extLst>
              <a:ext uri="{FF2B5EF4-FFF2-40B4-BE49-F238E27FC236}">
                <a16:creationId xmlns:a16="http://schemas.microsoft.com/office/drawing/2014/main" id="{665DF338-2709-E7CF-20DE-2F8C5A3B1301}"/>
              </a:ext>
            </a:extLst>
          </p:cNvPr>
          <p:cNvSpPr>
            <a:spLocks noGrp="1"/>
          </p:cNvSpPr>
          <p:nvPr>
            <p:ph type="body" sz="quarter" idx="12" hasCustomPrompt="1"/>
          </p:nvPr>
        </p:nvSpPr>
        <p:spPr>
          <a:xfrm>
            <a:off x="730250" y="1562100"/>
            <a:ext cx="107188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8" name="Content Placeholder 7">
            <a:extLst>
              <a:ext uri="{FF2B5EF4-FFF2-40B4-BE49-F238E27FC236}">
                <a16:creationId xmlns:a16="http://schemas.microsoft.com/office/drawing/2014/main" id="{41B6785F-6256-099F-6299-55A36002F164}"/>
              </a:ext>
            </a:extLst>
          </p:cNvPr>
          <p:cNvSpPr>
            <a:spLocks noGrp="1"/>
          </p:cNvSpPr>
          <p:nvPr>
            <p:ph sz="quarter" idx="13"/>
          </p:nvPr>
        </p:nvSpPr>
        <p:spPr>
          <a:xfrm>
            <a:off x="730250" y="2513013"/>
            <a:ext cx="10718800" cy="360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610342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hart_Full width_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AF99DD-E045-1E4A-28C9-9CDE504E0B92}"/>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Text Placeholder 5">
            <a:extLst>
              <a:ext uri="{FF2B5EF4-FFF2-40B4-BE49-F238E27FC236}">
                <a16:creationId xmlns:a16="http://schemas.microsoft.com/office/drawing/2014/main" id="{51A07BCB-E98E-9899-FB24-BB3B07FC5CBE}"/>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5" name="Text Placeholder 4">
            <a:extLst>
              <a:ext uri="{FF2B5EF4-FFF2-40B4-BE49-F238E27FC236}">
                <a16:creationId xmlns:a16="http://schemas.microsoft.com/office/drawing/2014/main" id="{66B1E8BA-B6DE-C3BF-0FB2-E949D2E2150E}"/>
              </a:ext>
            </a:extLst>
          </p:cNvPr>
          <p:cNvSpPr>
            <a:spLocks noGrp="1"/>
          </p:cNvSpPr>
          <p:nvPr>
            <p:ph type="body" sz="quarter" idx="14" hasCustomPrompt="1"/>
          </p:nvPr>
        </p:nvSpPr>
        <p:spPr>
          <a:xfrm>
            <a:off x="746125" y="1580224"/>
            <a:ext cx="10688400"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6CC0E703-0DD9-9040-D915-9FB886B2CEB4}"/>
              </a:ext>
            </a:extLst>
          </p:cNvPr>
          <p:cNvSpPr>
            <a:spLocks noGrp="1"/>
          </p:cNvSpPr>
          <p:nvPr>
            <p:ph type="body" sz="quarter" idx="13" hasCustomPrompt="1"/>
          </p:nvPr>
        </p:nvSpPr>
        <p:spPr>
          <a:xfrm>
            <a:off x="746125" y="4935984"/>
            <a:ext cx="10688400"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2" name="Footer Placeholder 2">
            <a:extLst>
              <a:ext uri="{FF2B5EF4-FFF2-40B4-BE49-F238E27FC236}">
                <a16:creationId xmlns:a16="http://schemas.microsoft.com/office/drawing/2014/main" id="{8CA017E2-6D2F-4B3D-06E8-C21B50C09D2A}"/>
              </a:ext>
            </a:extLst>
          </p:cNvPr>
          <p:cNvSpPr>
            <a:spLocks noGrp="1"/>
          </p:cNvSpPr>
          <p:nvPr>
            <p:ph type="ftr" sz="quarter" idx="10"/>
          </p:nvPr>
        </p:nvSpPr>
        <p:spPr>
          <a:xfrm>
            <a:off x="752475" y="6232125"/>
            <a:ext cx="9856341" cy="462504"/>
          </a:xfrm>
        </p:spPr>
        <p:txBody>
          <a:bodyPr/>
          <a:lstStyle/>
          <a:p>
            <a:endParaRPr lang="en-AU"/>
          </a:p>
        </p:txBody>
      </p:sp>
      <p:sp>
        <p:nvSpPr>
          <p:cNvPr id="13" name="Content Placeholder 13">
            <a:extLst>
              <a:ext uri="{FF2B5EF4-FFF2-40B4-BE49-F238E27FC236}">
                <a16:creationId xmlns:a16="http://schemas.microsoft.com/office/drawing/2014/main" id="{68946928-0E80-3A5E-B13E-C819E2529603}"/>
              </a:ext>
            </a:extLst>
          </p:cNvPr>
          <p:cNvSpPr>
            <a:spLocks noGrp="1"/>
          </p:cNvSpPr>
          <p:nvPr>
            <p:ph sz="quarter" idx="15" hasCustomPrompt="1"/>
          </p:nvPr>
        </p:nvSpPr>
        <p:spPr>
          <a:xfrm>
            <a:off x="746124" y="2043969"/>
            <a:ext cx="10688400"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37120023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hart_RHS">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6055994"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3" name="Title 1">
            <a:extLst>
              <a:ext uri="{FF2B5EF4-FFF2-40B4-BE49-F238E27FC236}">
                <a16:creationId xmlns:a16="http://schemas.microsoft.com/office/drawing/2014/main" id="{A8CB2F57-AD15-E476-FE68-DFE29652DB6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Content Placeholder 4">
            <a:extLst>
              <a:ext uri="{FF2B5EF4-FFF2-40B4-BE49-F238E27FC236}">
                <a16:creationId xmlns:a16="http://schemas.microsoft.com/office/drawing/2014/main" id="{7C81B068-EA43-E821-BFEB-BC411AB06C3A}"/>
              </a:ext>
            </a:extLst>
          </p:cNvPr>
          <p:cNvSpPr>
            <a:spLocks noGrp="1"/>
          </p:cNvSpPr>
          <p:nvPr>
            <p:ph sz="quarter" idx="11" hasCustomPrompt="1"/>
          </p:nvPr>
        </p:nvSpPr>
        <p:spPr>
          <a:xfrm>
            <a:off x="730705"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2">
            <a:extLst>
              <a:ext uri="{FF2B5EF4-FFF2-40B4-BE49-F238E27FC236}">
                <a16:creationId xmlns:a16="http://schemas.microsoft.com/office/drawing/2014/main" id="{918BC48A-77C0-4F51-EB56-4C4CC47BE49B}"/>
              </a:ext>
            </a:extLst>
          </p:cNvPr>
          <p:cNvSpPr>
            <a:spLocks noGrp="1"/>
          </p:cNvSpPr>
          <p:nvPr>
            <p:ph type="ftr" sz="quarter" idx="10"/>
          </p:nvPr>
        </p:nvSpPr>
        <p:spPr>
          <a:xfrm>
            <a:off x="752475" y="6232125"/>
            <a:ext cx="9856341" cy="462504"/>
          </a:xfrm>
        </p:spPr>
        <p:txBody>
          <a:bodyPr/>
          <a:lstStyle/>
          <a:p>
            <a:endParaRPr lang="en-AU"/>
          </a:p>
        </p:txBody>
      </p:sp>
      <p:sp>
        <p:nvSpPr>
          <p:cNvPr id="12" name="Text Placeholder 4">
            <a:extLst>
              <a:ext uri="{FF2B5EF4-FFF2-40B4-BE49-F238E27FC236}">
                <a16:creationId xmlns:a16="http://schemas.microsoft.com/office/drawing/2014/main" id="{5DB2E8BF-7205-5CCB-5AC8-554C0F56956B}"/>
              </a:ext>
            </a:extLst>
          </p:cNvPr>
          <p:cNvSpPr>
            <a:spLocks noGrp="1"/>
          </p:cNvSpPr>
          <p:nvPr>
            <p:ph type="body" sz="quarter" idx="13" hasCustomPrompt="1"/>
          </p:nvPr>
        </p:nvSpPr>
        <p:spPr>
          <a:xfrm>
            <a:off x="6055993" y="5850384"/>
            <a:ext cx="5378531"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Content Placeholder 13">
            <a:extLst>
              <a:ext uri="{FF2B5EF4-FFF2-40B4-BE49-F238E27FC236}">
                <a16:creationId xmlns:a16="http://schemas.microsoft.com/office/drawing/2014/main" id="{7FF9EEE9-F38A-F10E-2124-5491E249AF46}"/>
              </a:ext>
            </a:extLst>
          </p:cNvPr>
          <p:cNvSpPr>
            <a:spLocks noGrp="1"/>
          </p:cNvSpPr>
          <p:nvPr>
            <p:ph sz="quarter" idx="14" hasCustomPrompt="1"/>
          </p:nvPr>
        </p:nvSpPr>
        <p:spPr>
          <a:xfrm>
            <a:off x="6056313"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13992305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_L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846C7F-A89B-6C50-A173-2B7F942B5938}"/>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4" name="Content Placeholder 4">
            <a:extLst>
              <a:ext uri="{FF2B5EF4-FFF2-40B4-BE49-F238E27FC236}">
                <a16:creationId xmlns:a16="http://schemas.microsoft.com/office/drawing/2014/main" id="{CE35D778-BBEE-35D9-A0AB-BC6F9D93E838}"/>
              </a:ext>
            </a:extLst>
          </p:cNvPr>
          <p:cNvSpPr>
            <a:spLocks noGrp="1"/>
          </p:cNvSpPr>
          <p:nvPr>
            <p:ph sz="quarter" idx="11" hasCustomPrompt="1"/>
          </p:nvPr>
        </p:nvSpPr>
        <p:spPr>
          <a:xfrm>
            <a:off x="6320849" y="1580224"/>
            <a:ext cx="5113914"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2">
            <a:extLst>
              <a:ext uri="{FF2B5EF4-FFF2-40B4-BE49-F238E27FC236}">
                <a16:creationId xmlns:a16="http://schemas.microsoft.com/office/drawing/2014/main" id="{77E78EF3-039F-658A-15D9-1AE4FA2DDC38}"/>
              </a:ext>
            </a:extLst>
          </p:cNvPr>
          <p:cNvSpPr>
            <a:spLocks noGrp="1"/>
          </p:cNvSpPr>
          <p:nvPr>
            <p:ph type="ftr" sz="quarter" idx="10"/>
          </p:nvPr>
        </p:nvSpPr>
        <p:spPr>
          <a:xfrm>
            <a:off x="752475" y="6232125"/>
            <a:ext cx="9856341" cy="462504"/>
          </a:xfrm>
        </p:spPr>
        <p:txBody>
          <a:bodyPr/>
          <a:lstStyle/>
          <a:p>
            <a:endParaRPr lang="en-AU"/>
          </a:p>
        </p:txBody>
      </p:sp>
      <p:sp>
        <p:nvSpPr>
          <p:cNvPr id="9" name="Text Placeholder 4">
            <a:extLst>
              <a:ext uri="{FF2B5EF4-FFF2-40B4-BE49-F238E27FC236}">
                <a16:creationId xmlns:a16="http://schemas.microsoft.com/office/drawing/2014/main" id="{5EDE8F64-80CF-A77C-1F96-D4CE93E20208}"/>
              </a:ext>
            </a:extLst>
          </p:cNvPr>
          <p:cNvSpPr>
            <a:spLocks noGrp="1"/>
          </p:cNvSpPr>
          <p:nvPr>
            <p:ph type="body" sz="quarter" idx="3" hasCustomPrompt="1"/>
          </p:nvPr>
        </p:nvSpPr>
        <p:spPr>
          <a:xfrm>
            <a:off x="746125" y="1580224"/>
            <a:ext cx="5393055" cy="349853"/>
          </a:xfrm>
          <a:prstGeom prst="rect">
            <a:avLst/>
          </a:prstGeom>
        </p:spPr>
        <p:txBody>
          <a:bodyPr anchor="t"/>
          <a:lstStyle>
            <a:lvl1pPr marL="0" indent="0" algn="l">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5" name="Text Placeholder 4">
            <a:extLst>
              <a:ext uri="{FF2B5EF4-FFF2-40B4-BE49-F238E27FC236}">
                <a16:creationId xmlns:a16="http://schemas.microsoft.com/office/drawing/2014/main" id="{A97C1A83-F79D-7182-E9AB-F92DF7DAD2EE}"/>
              </a:ext>
            </a:extLst>
          </p:cNvPr>
          <p:cNvSpPr>
            <a:spLocks noGrp="1"/>
          </p:cNvSpPr>
          <p:nvPr>
            <p:ph type="body" sz="quarter" idx="13" hasCustomPrompt="1"/>
          </p:nvPr>
        </p:nvSpPr>
        <p:spPr>
          <a:xfrm>
            <a:off x="746125" y="5850384"/>
            <a:ext cx="5393055"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Content Placeholder 13">
            <a:extLst>
              <a:ext uri="{FF2B5EF4-FFF2-40B4-BE49-F238E27FC236}">
                <a16:creationId xmlns:a16="http://schemas.microsoft.com/office/drawing/2014/main" id="{B4D31A1F-E865-9CFD-92E9-7EB703289212}"/>
              </a:ext>
            </a:extLst>
          </p:cNvPr>
          <p:cNvSpPr>
            <a:spLocks noGrp="1"/>
          </p:cNvSpPr>
          <p:nvPr>
            <p:ph sz="quarter" idx="14" hasCustomPrompt="1"/>
          </p:nvPr>
        </p:nvSpPr>
        <p:spPr>
          <a:xfrm>
            <a:off x="746125" y="2043968"/>
            <a:ext cx="5392800" cy="3692525"/>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2742500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7AD18-1AC7-2AA0-1187-596566307CB0}"/>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3" name="Footer Placeholder 2">
            <a:extLst>
              <a:ext uri="{FF2B5EF4-FFF2-40B4-BE49-F238E27FC236}">
                <a16:creationId xmlns:a16="http://schemas.microsoft.com/office/drawing/2014/main" id="{E1025A77-1959-CDBC-0EF4-D2015D76A161}"/>
              </a:ext>
            </a:extLst>
          </p:cNvPr>
          <p:cNvSpPr>
            <a:spLocks noGrp="1"/>
          </p:cNvSpPr>
          <p:nvPr>
            <p:ph type="ftr" sz="quarter" idx="10"/>
          </p:nvPr>
        </p:nvSpPr>
        <p:spPr/>
        <p:txBody>
          <a:bodyPr/>
          <a:lstStyle/>
          <a:p>
            <a:endParaRPr lang="en-AU"/>
          </a:p>
        </p:txBody>
      </p:sp>
      <p:sp>
        <p:nvSpPr>
          <p:cNvPr id="7" name="Content Placeholder 4">
            <a:extLst>
              <a:ext uri="{FF2B5EF4-FFF2-40B4-BE49-F238E27FC236}">
                <a16:creationId xmlns:a16="http://schemas.microsoft.com/office/drawing/2014/main" id="{78B25C7D-3F8B-25FC-6109-59CD4E520983}"/>
              </a:ext>
            </a:extLst>
          </p:cNvPr>
          <p:cNvSpPr>
            <a:spLocks noGrp="1"/>
          </p:cNvSpPr>
          <p:nvPr>
            <p:ph sz="quarter" idx="11" hasCustomPrompt="1"/>
          </p:nvPr>
        </p:nvSpPr>
        <p:spPr>
          <a:xfrm>
            <a:off x="746125"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4">
            <a:extLst>
              <a:ext uri="{FF2B5EF4-FFF2-40B4-BE49-F238E27FC236}">
                <a16:creationId xmlns:a16="http://schemas.microsoft.com/office/drawing/2014/main" id="{0725A7A8-7FAB-EC4B-5150-D4CE757D0DA2}"/>
              </a:ext>
            </a:extLst>
          </p:cNvPr>
          <p:cNvSpPr>
            <a:spLocks noGrp="1"/>
          </p:cNvSpPr>
          <p:nvPr>
            <p:ph sz="quarter" idx="12" hasCustomPrompt="1"/>
          </p:nvPr>
        </p:nvSpPr>
        <p:spPr>
          <a:xfrm>
            <a:off x="4349844"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4">
            <a:extLst>
              <a:ext uri="{FF2B5EF4-FFF2-40B4-BE49-F238E27FC236}">
                <a16:creationId xmlns:a16="http://schemas.microsoft.com/office/drawing/2014/main" id="{F4C0F800-654B-30C3-D237-6792F34CA1D6}"/>
              </a:ext>
            </a:extLst>
          </p:cNvPr>
          <p:cNvSpPr>
            <a:spLocks noGrp="1"/>
          </p:cNvSpPr>
          <p:nvPr>
            <p:ph sz="quarter" idx="13" hasCustomPrompt="1"/>
          </p:nvPr>
        </p:nvSpPr>
        <p:spPr>
          <a:xfrm>
            <a:off x="7953563" y="1580224"/>
            <a:ext cx="3481200" cy="4536000"/>
          </a:xfrm>
        </p:spPr>
        <p:txBody>
          <a:bodyPr/>
          <a:lstStyle>
            <a:lvl1pPr>
              <a:defRPr/>
            </a:lvl1pPr>
          </a:lstStyle>
          <a:p>
            <a:pPr lvl="0"/>
            <a:r>
              <a:rPr lang="en-US"/>
              <a:t>Click to add text – use the Increase List Level button for 2 more bullet points and 2 styles of sub-headings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3370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hart x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D98FA88-49EF-4DFF-F42D-E697B9A004DA}"/>
              </a:ext>
            </a:extLst>
          </p:cNvPr>
          <p:cNvSpPr>
            <a:spLocks noGrp="1"/>
          </p:cNvSpPr>
          <p:nvPr>
            <p:ph type="title" hasCustomPrompt="1"/>
          </p:nvPr>
        </p:nvSpPr>
        <p:spPr>
          <a:xfrm>
            <a:off x="746125" y="497151"/>
            <a:ext cx="10688638" cy="736848"/>
          </a:xfrm>
        </p:spPr>
        <p:txBody>
          <a:bodyPr bIns="0" anchor="b"/>
          <a:lstStyle>
            <a:lvl1pPr>
              <a:lnSpc>
                <a:spcPts val="2800"/>
              </a:lnSpc>
              <a:defRPr/>
            </a:lvl1pPr>
          </a:lstStyle>
          <a:p>
            <a:r>
              <a:rPr lang="en-US"/>
              <a:t>Click to add slide title (</a:t>
            </a:r>
            <a:r>
              <a:rPr lang="en-US" err="1"/>
              <a:t>calibri</a:t>
            </a:r>
            <a:r>
              <a:rPr lang="en-US"/>
              <a:t> bold 28pts) up to two lines of text pinned to bottom</a:t>
            </a:r>
            <a:endParaRPr lang="en-AU"/>
          </a:p>
        </p:txBody>
      </p:sp>
      <p:sp>
        <p:nvSpPr>
          <p:cNvPr id="5" name="Text Placeholder 4">
            <a:extLst>
              <a:ext uri="{FF2B5EF4-FFF2-40B4-BE49-F238E27FC236}">
                <a16:creationId xmlns:a16="http://schemas.microsoft.com/office/drawing/2014/main" id="{71600767-BDB6-35C8-190C-C763A9AAA633}"/>
              </a:ext>
            </a:extLst>
          </p:cNvPr>
          <p:cNvSpPr>
            <a:spLocks noGrp="1"/>
          </p:cNvSpPr>
          <p:nvPr>
            <p:ph type="body" sz="quarter" idx="15" hasCustomPrompt="1"/>
          </p:nvPr>
        </p:nvSpPr>
        <p:spPr>
          <a:xfrm>
            <a:off x="746125"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8" name="Text Placeholder 4">
            <a:extLst>
              <a:ext uri="{FF2B5EF4-FFF2-40B4-BE49-F238E27FC236}">
                <a16:creationId xmlns:a16="http://schemas.microsoft.com/office/drawing/2014/main" id="{ECC0D015-2CCC-2521-535C-05E931F22879}"/>
              </a:ext>
            </a:extLst>
          </p:cNvPr>
          <p:cNvSpPr>
            <a:spLocks noGrp="1"/>
          </p:cNvSpPr>
          <p:nvPr>
            <p:ph type="body" sz="quarter" idx="17" hasCustomPrompt="1"/>
          </p:nvPr>
        </p:nvSpPr>
        <p:spPr>
          <a:xfrm>
            <a:off x="746125"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6" name="Text Placeholder 5">
            <a:extLst>
              <a:ext uri="{FF2B5EF4-FFF2-40B4-BE49-F238E27FC236}">
                <a16:creationId xmlns:a16="http://schemas.microsoft.com/office/drawing/2014/main" id="{2E081928-84CD-08A7-4718-C71629322A1C}"/>
              </a:ext>
            </a:extLst>
          </p:cNvPr>
          <p:cNvSpPr>
            <a:spLocks noGrp="1"/>
          </p:cNvSpPr>
          <p:nvPr>
            <p:ph type="body" sz="quarter" idx="12" hasCustomPrompt="1"/>
          </p:nvPr>
        </p:nvSpPr>
        <p:spPr>
          <a:xfrm>
            <a:off x="746363" y="5299522"/>
            <a:ext cx="10688400" cy="817116"/>
          </a:xfrm>
          <a:solidFill>
            <a:schemeClr val="bg2">
              <a:lumMod val="95000"/>
            </a:schemeClr>
          </a:solidFill>
        </p:spPr>
        <p:txBody>
          <a:bodyPr anchor="ctr"/>
          <a:lstStyle>
            <a:lvl1pPr marL="0" indent="0">
              <a:buNone/>
              <a:defRPr/>
            </a:lvl1pPr>
          </a:lstStyle>
          <a:p>
            <a:pPr lvl="0"/>
            <a:r>
              <a:rPr lang="en-US"/>
              <a:t>Click to add text</a:t>
            </a:r>
            <a:endParaRPr lang="en-AU"/>
          </a:p>
        </p:txBody>
      </p:sp>
      <p:sp>
        <p:nvSpPr>
          <p:cNvPr id="17" name="Footer Placeholder 2">
            <a:extLst>
              <a:ext uri="{FF2B5EF4-FFF2-40B4-BE49-F238E27FC236}">
                <a16:creationId xmlns:a16="http://schemas.microsoft.com/office/drawing/2014/main" id="{81E46EB9-8AA3-056C-7A50-9E0B1DE64480}"/>
              </a:ext>
            </a:extLst>
          </p:cNvPr>
          <p:cNvSpPr>
            <a:spLocks noGrp="1"/>
          </p:cNvSpPr>
          <p:nvPr>
            <p:ph type="ftr" sz="quarter" idx="10"/>
          </p:nvPr>
        </p:nvSpPr>
        <p:spPr>
          <a:xfrm>
            <a:off x="752475" y="6232125"/>
            <a:ext cx="9856341" cy="462504"/>
          </a:xfrm>
        </p:spPr>
        <p:txBody>
          <a:bodyPr/>
          <a:lstStyle/>
          <a:p>
            <a:endParaRPr lang="en-AU"/>
          </a:p>
        </p:txBody>
      </p:sp>
      <p:sp>
        <p:nvSpPr>
          <p:cNvPr id="18" name="Text Placeholder 4">
            <a:extLst>
              <a:ext uri="{FF2B5EF4-FFF2-40B4-BE49-F238E27FC236}">
                <a16:creationId xmlns:a16="http://schemas.microsoft.com/office/drawing/2014/main" id="{0339E34B-B5E5-E8FF-C992-818286BD3500}"/>
              </a:ext>
            </a:extLst>
          </p:cNvPr>
          <p:cNvSpPr>
            <a:spLocks noGrp="1"/>
          </p:cNvSpPr>
          <p:nvPr>
            <p:ph type="body" sz="quarter" idx="18" hasCustomPrompt="1"/>
          </p:nvPr>
        </p:nvSpPr>
        <p:spPr>
          <a:xfrm>
            <a:off x="6135519" y="1580224"/>
            <a:ext cx="5299244" cy="349853"/>
          </a:xfrm>
          <a:prstGeom prst="rect">
            <a:avLst/>
          </a:prstGeom>
        </p:spPr>
        <p:txBody>
          <a:bodyPr anchor="t"/>
          <a:lstStyle>
            <a:lvl1pPr marL="0" indent="0" algn="ctr">
              <a:buNone/>
              <a:defRPr sz="12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9" name="Text Placeholder 4">
            <a:extLst>
              <a:ext uri="{FF2B5EF4-FFF2-40B4-BE49-F238E27FC236}">
                <a16:creationId xmlns:a16="http://schemas.microsoft.com/office/drawing/2014/main" id="{B0F1C0AD-F339-7BF4-FF54-88B0A509E709}"/>
              </a:ext>
            </a:extLst>
          </p:cNvPr>
          <p:cNvSpPr>
            <a:spLocks noGrp="1"/>
          </p:cNvSpPr>
          <p:nvPr>
            <p:ph type="body" sz="quarter" idx="19" hasCustomPrompt="1"/>
          </p:nvPr>
        </p:nvSpPr>
        <p:spPr>
          <a:xfrm>
            <a:off x="6135519" y="4935984"/>
            <a:ext cx="5299244" cy="265840"/>
          </a:xfrm>
          <a:prstGeom prst="rect">
            <a:avLst/>
          </a:prstGeom>
        </p:spPr>
        <p:txBody>
          <a:bodyPr anchor="ctr"/>
          <a:lstStyle>
            <a:lvl1pPr marL="0" indent="0">
              <a:spcBef>
                <a:spcPts val="0"/>
              </a:spcBef>
              <a:buNone/>
              <a:defRPr sz="1000" b="0"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20" name="Content Placeholder 13">
            <a:extLst>
              <a:ext uri="{FF2B5EF4-FFF2-40B4-BE49-F238E27FC236}">
                <a16:creationId xmlns:a16="http://schemas.microsoft.com/office/drawing/2014/main" id="{88955DFF-9211-9400-1CA4-62A8965B10C8}"/>
              </a:ext>
            </a:extLst>
          </p:cNvPr>
          <p:cNvSpPr>
            <a:spLocks noGrp="1"/>
          </p:cNvSpPr>
          <p:nvPr>
            <p:ph sz="quarter" idx="20" hasCustomPrompt="1"/>
          </p:nvPr>
        </p:nvSpPr>
        <p:spPr>
          <a:xfrm>
            <a:off x="746124" y="2043969"/>
            <a:ext cx="5299244" cy="2794318"/>
          </a:xfrm>
        </p:spPr>
        <p:txBody>
          <a:bodyPr/>
          <a:lstStyle>
            <a:lvl1pPr marL="0" indent="0">
              <a:buNone/>
              <a:defRPr/>
            </a:lvl1pPr>
          </a:lstStyle>
          <a:p>
            <a:pPr lvl="0"/>
            <a:r>
              <a:rPr lang="en-US"/>
              <a:t>Click to add content</a:t>
            </a:r>
            <a:endParaRPr lang="en-AU"/>
          </a:p>
        </p:txBody>
      </p:sp>
      <p:sp>
        <p:nvSpPr>
          <p:cNvPr id="21" name="Content Placeholder 13">
            <a:extLst>
              <a:ext uri="{FF2B5EF4-FFF2-40B4-BE49-F238E27FC236}">
                <a16:creationId xmlns:a16="http://schemas.microsoft.com/office/drawing/2014/main" id="{44359EA3-7335-4783-E8BC-65E0E0B68753}"/>
              </a:ext>
            </a:extLst>
          </p:cNvPr>
          <p:cNvSpPr>
            <a:spLocks noGrp="1"/>
          </p:cNvSpPr>
          <p:nvPr>
            <p:ph sz="quarter" idx="21" hasCustomPrompt="1"/>
          </p:nvPr>
        </p:nvSpPr>
        <p:spPr>
          <a:xfrm>
            <a:off x="6135519" y="2043969"/>
            <a:ext cx="5299244" cy="2794318"/>
          </a:xfrm>
        </p:spPr>
        <p:txBody>
          <a:bodyPr/>
          <a:lstStyle>
            <a:lvl1pPr marL="0" indent="0">
              <a:buNone/>
              <a:defRPr/>
            </a:lvl1pPr>
          </a:lstStyle>
          <a:p>
            <a:pPr lvl="0"/>
            <a:r>
              <a:rPr lang="en-US"/>
              <a:t>Click to add content</a:t>
            </a:r>
            <a:endParaRPr lang="en-AU"/>
          </a:p>
        </p:txBody>
      </p:sp>
    </p:spTree>
    <p:extLst>
      <p:ext uri="{BB962C8B-B14F-4D97-AF65-F5344CB8AC3E}">
        <p14:creationId xmlns:p14="http://schemas.microsoft.com/office/powerpoint/2010/main" val="2508744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_Key message">
    <p:spTree>
      <p:nvGrpSpPr>
        <p:cNvPr id="1" name=""/>
        <p:cNvGrpSpPr/>
        <p:nvPr/>
      </p:nvGrpSpPr>
      <p:grpSpPr>
        <a:xfrm>
          <a:off x="0" y="0"/>
          <a:ext cx="0" cy="0"/>
          <a:chOff x="0" y="0"/>
          <a:chExt cx="0" cy="0"/>
        </a:xfrm>
      </p:grpSpPr>
      <p:sp>
        <p:nvSpPr>
          <p:cNvPr id="19" name="Rectangle: Single Corner Rounded 18">
            <a:extLst>
              <a:ext uri="{FF2B5EF4-FFF2-40B4-BE49-F238E27FC236}">
                <a16:creationId xmlns:a16="http://schemas.microsoft.com/office/drawing/2014/main" id="{1870412C-87FB-477F-0639-4376882CBD4D}"/>
              </a:ext>
            </a:extLst>
          </p:cNvPr>
          <p:cNvSpPr/>
          <p:nvPr userDrawn="1"/>
        </p:nvSpPr>
        <p:spPr>
          <a:xfrm>
            <a:off x="0" y="0"/>
            <a:ext cx="6096000" cy="6858000"/>
          </a:xfrm>
          <a:prstGeom prst="round1Rect">
            <a:avLst>
              <a:gd name="adj" fmla="val 4434"/>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Shape 13">
            <a:extLst>
              <a:ext uri="{FF2B5EF4-FFF2-40B4-BE49-F238E27FC236}">
                <a16:creationId xmlns:a16="http://schemas.microsoft.com/office/drawing/2014/main" id="{1D477710-B94B-A952-2082-B41C201568D4}"/>
              </a:ext>
            </a:extLst>
          </p:cNvPr>
          <p:cNvSpPr/>
          <p:nvPr userDrawn="1"/>
        </p:nvSpPr>
        <p:spPr>
          <a:xfrm>
            <a:off x="0" y="495132"/>
            <a:ext cx="4465467" cy="5927668"/>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sp>
        <p:nvSpPr>
          <p:cNvPr id="4" name="Rectangle: Single Corner Rounded 3">
            <a:extLst>
              <a:ext uri="{FF2B5EF4-FFF2-40B4-BE49-F238E27FC236}">
                <a16:creationId xmlns:a16="http://schemas.microsoft.com/office/drawing/2014/main" id="{55A4ED66-F65E-E028-02D5-33AF6D0B448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166BD83-84C2-4E70-D9F6-EF010E1C4858}"/>
              </a:ext>
            </a:extLst>
          </p:cNvPr>
          <p:cNvSpPr>
            <a:spLocks noGrp="1"/>
          </p:cNvSpPr>
          <p:nvPr>
            <p:ph type="title" hasCustomPrompt="1"/>
          </p:nvPr>
        </p:nvSpPr>
        <p:spPr>
          <a:xfrm>
            <a:off x="6261500" y="2184400"/>
            <a:ext cx="5187550" cy="736848"/>
          </a:xfrm>
        </p:spPr>
        <p:txBody>
          <a:bodyPr anchor="t"/>
          <a:lstStyle>
            <a:lvl1pPr>
              <a:defRPr sz="2400" b="0" i="1" cap="none" baseline="0">
                <a:solidFill>
                  <a:schemeClr val="tx1"/>
                </a:solidFill>
              </a:defRPr>
            </a:lvl1pPr>
          </a:lstStyle>
          <a:p>
            <a:r>
              <a:rPr lang="en-US"/>
              <a:t>Click to add quote or key statement</a:t>
            </a:r>
            <a:endParaRPr lang="en-AU" sz="2800" b="1">
              <a:solidFill>
                <a:schemeClr val="accent1"/>
              </a:solidFill>
              <a:latin typeface="+mj-lt"/>
            </a:endParaRPr>
          </a:p>
        </p:txBody>
      </p:sp>
      <p:sp>
        <p:nvSpPr>
          <p:cNvPr id="3" name="Footer Placeholder 2">
            <a:extLst>
              <a:ext uri="{FF2B5EF4-FFF2-40B4-BE49-F238E27FC236}">
                <a16:creationId xmlns:a16="http://schemas.microsoft.com/office/drawing/2014/main" id="{4CEA6ACC-7AEE-6120-9EA9-9B58AB1F9219}"/>
              </a:ext>
            </a:extLst>
          </p:cNvPr>
          <p:cNvSpPr>
            <a:spLocks noGrp="1"/>
          </p:cNvSpPr>
          <p:nvPr>
            <p:ph type="ftr" sz="quarter" idx="10"/>
          </p:nvPr>
        </p:nvSpPr>
        <p:spPr>
          <a:xfrm>
            <a:off x="6261499" y="6232125"/>
            <a:ext cx="4355854" cy="462504"/>
          </a:xfrm>
        </p:spPr>
        <p:txBody>
          <a:bodyPr/>
          <a:lstStyle/>
          <a:p>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5" name="Content Placeholder 13">
            <a:extLst>
              <a:ext uri="{FF2B5EF4-FFF2-40B4-BE49-F238E27FC236}">
                <a16:creationId xmlns:a16="http://schemas.microsoft.com/office/drawing/2014/main" id="{E72F4D7B-D927-30C3-B2BD-E227F2E4E7F0}"/>
              </a:ext>
            </a:extLst>
          </p:cNvPr>
          <p:cNvSpPr>
            <a:spLocks noGrp="1"/>
          </p:cNvSpPr>
          <p:nvPr>
            <p:ph sz="quarter" idx="21" hasCustomPrompt="1"/>
          </p:nvPr>
        </p:nvSpPr>
        <p:spPr>
          <a:xfrm>
            <a:off x="6261499" y="3029597"/>
            <a:ext cx="5173264" cy="2794318"/>
          </a:xfrm>
        </p:spPr>
        <p:txBody>
          <a:bodyPr/>
          <a:lstStyle>
            <a:lvl1pPr marL="0" indent="0">
              <a:buNone/>
              <a:defRPr/>
            </a:lvl1pPr>
          </a:lstStyle>
          <a:p>
            <a:pPr lvl="0"/>
            <a:r>
              <a:rPr lang="en-US"/>
              <a:t>Click to add content</a:t>
            </a:r>
            <a:endParaRPr lang="en-AU"/>
          </a:p>
        </p:txBody>
      </p:sp>
      <p:sp>
        <p:nvSpPr>
          <p:cNvPr id="23" name="Text Placeholder 22">
            <a:extLst>
              <a:ext uri="{FF2B5EF4-FFF2-40B4-BE49-F238E27FC236}">
                <a16:creationId xmlns:a16="http://schemas.microsoft.com/office/drawing/2014/main" id="{6BC49145-6C7B-6457-6D03-20138DAF1741}"/>
              </a:ext>
            </a:extLst>
          </p:cNvPr>
          <p:cNvSpPr>
            <a:spLocks noGrp="1"/>
          </p:cNvSpPr>
          <p:nvPr>
            <p:ph type="body" sz="quarter" idx="14" hasCustomPrompt="1"/>
          </p:nvPr>
        </p:nvSpPr>
        <p:spPr>
          <a:xfrm>
            <a:off x="730250" y="2184400"/>
            <a:ext cx="5040313" cy="674688"/>
          </a:xfrm>
        </p:spPr>
        <p:txBody>
          <a:bodyPr anchor="t"/>
          <a:lstStyle>
            <a:lvl1pPr marL="0" indent="0">
              <a:buNone/>
              <a:defRPr sz="2400" i="1">
                <a:solidFill>
                  <a:schemeClr val="bg1"/>
                </a:solidFill>
              </a:defRPr>
            </a:lvl1pPr>
          </a:lstStyle>
          <a:p>
            <a:pPr lvl="0"/>
            <a:r>
              <a:rPr lang="en-US"/>
              <a:t>Click to add text</a:t>
            </a:r>
            <a:endParaRPr lang="en-AU"/>
          </a:p>
        </p:txBody>
      </p:sp>
      <p:sp>
        <p:nvSpPr>
          <p:cNvPr id="16" name="Picture Placeholder 15">
            <a:extLst>
              <a:ext uri="{FF2B5EF4-FFF2-40B4-BE49-F238E27FC236}">
                <a16:creationId xmlns:a16="http://schemas.microsoft.com/office/drawing/2014/main" id="{3E8710DF-B29D-69B9-6134-12BD2F32F3FD}"/>
              </a:ext>
            </a:extLst>
          </p:cNvPr>
          <p:cNvSpPr>
            <a:spLocks noGrp="1"/>
          </p:cNvSpPr>
          <p:nvPr>
            <p:ph type="pic" sz="quarter" idx="13" hasCustomPrompt="1"/>
          </p:nvPr>
        </p:nvSpPr>
        <p:spPr>
          <a:xfrm>
            <a:off x="0" y="0"/>
            <a:ext cx="6096000" cy="6858000"/>
          </a:xfrm>
          <a:custGeom>
            <a:avLst/>
            <a:gdLst>
              <a:gd name="connsiteX0" fmla="*/ 0 w 6096000"/>
              <a:gd name="connsiteY0" fmla="*/ 0 h 6671388"/>
              <a:gd name="connsiteX1" fmla="*/ 5151245 w 6096000"/>
              <a:gd name="connsiteY1" fmla="*/ 0 h 6671388"/>
              <a:gd name="connsiteX2" fmla="*/ 5840760 w 6096000"/>
              <a:gd name="connsiteY2" fmla="*/ 0 h 6671388"/>
              <a:gd name="connsiteX3" fmla="*/ 6096000 w 6096000"/>
              <a:gd name="connsiteY3" fmla="*/ 255240 h 6671388"/>
              <a:gd name="connsiteX4" fmla="*/ 6096000 w 6096000"/>
              <a:gd name="connsiteY4" fmla="*/ 6670675 h 6671388"/>
              <a:gd name="connsiteX5" fmla="*/ 5376353 w 6096000"/>
              <a:gd name="connsiteY5" fmla="*/ 6670675 h 6671388"/>
              <a:gd name="connsiteX6" fmla="*/ 5376353 w 6096000"/>
              <a:gd name="connsiteY6" fmla="*/ 6671388 h 6671388"/>
              <a:gd name="connsiteX7" fmla="*/ 0 w 6096000"/>
              <a:gd name="connsiteY7" fmla="*/ 6671388 h 6671388"/>
              <a:gd name="connsiteX8" fmla="*/ 0 w 6096000"/>
              <a:gd name="connsiteY8" fmla="*/ 6670675 h 667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671388">
                <a:moveTo>
                  <a:pt x="0" y="0"/>
                </a:moveTo>
                <a:lnTo>
                  <a:pt x="5151245" y="0"/>
                </a:lnTo>
                <a:lnTo>
                  <a:pt x="5840760" y="0"/>
                </a:lnTo>
                <a:cubicBezTo>
                  <a:pt x="5981725" y="0"/>
                  <a:pt x="6096000" y="114275"/>
                  <a:pt x="6096000" y="255240"/>
                </a:cubicBezTo>
                <a:lnTo>
                  <a:pt x="6096000" y="6670675"/>
                </a:lnTo>
                <a:lnTo>
                  <a:pt x="5376353" y="6670675"/>
                </a:lnTo>
                <a:lnTo>
                  <a:pt x="5376353" y="6671388"/>
                </a:lnTo>
                <a:lnTo>
                  <a:pt x="0" y="6671388"/>
                </a:lnTo>
                <a:lnTo>
                  <a:pt x="0" y="6670675"/>
                </a:lnTo>
                <a:close/>
              </a:path>
            </a:pathLst>
          </a:custGeom>
          <a:noFill/>
        </p:spPr>
        <p:txBody>
          <a:bodyPr vert="horz" wrap="square" lIns="72000" tIns="72000" rIns="72000" bIns="72000" rtlCol="0">
            <a:noAutofit/>
          </a:bodyPr>
          <a:lstStyle>
            <a:lvl1pPr marL="0" indent="0">
              <a:buNone/>
              <a:defRPr lang="en-AU" sz="1000" i="1" dirty="0">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6018827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bout Us_map">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422315E4-9F11-0B8A-9DB5-115AB23147B4}"/>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Single Corner Rounded 19">
            <a:extLst>
              <a:ext uri="{FF2B5EF4-FFF2-40B4-BE49-F238E27FC236}">
                <a16:creationId xmlns:a16="http://schemas.microsoft.com/office/drawing/2014/main" id="{400D75EE-022D-1296-2F32-7C831FC8A267}"/>
              </a:ext>
            </a:extLst>
          </p:cNvPr>
          <p:cNvSpPr/>
          <p:nvPr userDrawn="1"/>
        </p:nvSpPr>
        <p:spPr>
          <a:xfrm>
            <a:off x="0" y="0"/>
            <a:ext cx="4133848"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2EC1E681-8D97-E7A0-8063-3991F389BE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8" name="Straight Connector 7">
            <a:extLst>
              <a:ext uri="{FF2B5EF4-FFF2-40B4-BE49-F238E27FC236}">
                <a16:creationId xmlns:a16="http://schemas.microsoft.com/office/drawing/2014/main" id="{4BC786EC-232D-5A98-E681-AB3E47AA3FBC}"/>
              </a:ext>
            </a:extLst>
          </p:cNvPr>
          <p:cNvCxnSpPr/>
          <p:nvPr userDrawn="1"/>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7">
            <a:extLst>
              <a:ext uri="{FF2B5EF4-FFF2-40B4-BE49-F238E27FC236}">
                <a16:creationId xmlns:a16="http://schemas.microsoft.com/office/drawing/2014/main" id="{CD83219E-89D1-A3A3-7D3D-20992938DE24}"/>
              </a:ext>
            </a:extLst>
          </p:cNvPr>
          <p:cNvSpPr txBox="1">
            <a:spLocks/>
          </p:cNvSpPr>
          <p:nvPr userDrawn="1"/>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2" name="TextBox 11">
            <a:extLst>
              <a:ext uri="{FF2B5EF4-FFF2-40B4-BE49-F238E27FC236}">
                <a16:creationId xmlns:a16="http://schemas.microsoft.com/office/drawing/2014/main" id="{820349DD-F72E-7045-21F6-9DAA14967073}"/>
              </a:ext>
            </a:extLst>
          </p:cNvPr>
          <p:cNvSpPr txBox="1"/>
          <p:nvPr userDrawn="1"/>
        </p:nvSpPr>
        <p:spPr>
          <a:xfrm>
            <a:off x="730250" y="1561157"/>
            <a:ext cx="2865206" cy="3539430"/>
          </a:xfrm>
          <a:prstGeom prst="rect">
            <a:avLst/>
          </a:prstGeom>
          <a:noFill/>
        </p:spPr>
        <p:txBody>
          <a:bodyPr wrap="square" rtlCol="0">
            <a:spAutoFit/>
          </a:bodyPr>
          <a:lstStyle/>
          <a:p>
            <a:pPr>
              <a:spcBef>
                <a:spcPts val="600"/>
              </a:spcBef>
            </a:pPr>
            <a:r>
              <a:rPr lang="en-US" sz="1200" b="1">
                <a:solidFill>
                  <a:schemeClr val="bg1"/>
                </a:solidFill>
              </a:rPr>
              <a:t>ABOUT US</a:t>
            </a:r>
          </a:p>
          <a:p>
            <a:pPr>
              <a:spcBef>
                <a:spcPts val="600"/>
              </a:spcBef>
            </a:pPr>
            <a:r>
              <a:rPr lang="en-US" sz="1200" err="1">
                <a:solidFill>
                  <a:schemeClr val="bg1"/>
                </a:solidFill>
              </a:rPr>
              <a:t>CoreData</a:t>
            </a:r>
            <a:r>
              <a:rPr lang="en-US" sz="1200">
                <a:solidFill>
                  <a:schemeClr val="bg1"/>
                </a:solidFill>
              </a:rPr>
              <a:t> is a global specialist research and insights consultancy.</a:t>
            </a:r>
          </a:p>
          <a:p>
            <a:pPr>
              <a:spcBef>
                <a:spcPts val="600"/>
              </a:spcBef>
            </a:pPr>
            <a:r>
              <a:rPr lang="en-US" sz="1200" err="1">
                <a:solidFill>
                  <a:schemeClr val="bg1"/>
                </a:solidFill>
              </a:rPr>
              <a:t>CoreData</a:t>
            </a:r>
            <a:r>
              <a:rPr lang="en-US" sz="1200">
                <a:solidFill>
                  <a:schemeClr val="bg1"/>
                </a:solidFill>
              </a:rPr>
              <a:t> uses bespoke and syndicated research to uncover strategic insights that can be implemented in your organisation, not just a glossy board report summary. </a:t>
            </a:r>
          </a:p>
          <a:p>
            <a:pPr>
              <a:spcBef>
                <a:spcPts val="600"/>
              </a:spcBef>
            </a:pPr>
            <a:r>
              <a:rPr lang="en-US" sz="1200">
                <a:solidFill>
                  <a:schemeClr val="bg1"/>
                </a:solidFill>
              </a:rPr>
              <a:t>We pride ourselves on our ability to build trusted relationships with clients so that we truly understand their needs and can tailor our solutions. Our team is a complimentary blend of experienced research, financial services, marketing and media professionals. Together, our combined industry and primary research experience brings perspective to  consumer needs, attitudes and </a:t>
            </a:r>
            <a:r>
              <a:rPr lang="en-US" sz="1200" err="1">
                <a:solidFill>
                  <a:schemeClr val="bg1"/>
                </a:solidFill>
              </a:rPr>
              <a:t>behaviours</a:t>
            </a:r>
            <a:r>
              <a:rPr lang="en-US" sz="1200">
                <a:solidFill>
                  <a:schemeClr val="bg1"/>
                </a:solidFill>
              </a:rPr>
              <a:t>.</a:t>
            </a:r>
          </a:p>
        </p:txBody>
      </p:sp>
      <p:sp>
        <p:nvSpPr>
          <p:cNvPr id="16" name="Footer Placeholder 2">
            <a:extLst>
              <a:ext uri="{FF2B5EF4-FFF2-40B4-BE49-F238E27FC236}">
                <a16:creationId xmlns:a16="http://schemas.microsoft.com/office/drawing/2014/main" id="{C83F31B4-6FC9-0E2E-FDF6-1635EF05EE27}"/>
              </a:ext>
            </a:extLst>
          </p:cNvPr>
          <p:cNvSpPr>
            <a:spLocks noGrp="1"/>
          </p:cNvSpPr>
          <p:nvPr>
            <p:ph type="ftr" sz="quarter" idx="10"/>
          </p:nvPr>
        </p:nvSpPr>
        <p:spPr>
          <a:xfrm>
            <a:off x="4331962" y="6232125"/>
            <a:ext cx="6285391" cy="462504"/>
          </a:xfrm>
        </p:spPr>
        <p:txBody>
          <a:bodyPr/>
          <a:lstStyle/>
          <a:p>
            <a:endParaRPr lang="en-AU"/>
          </a:p>
        </p:txBody>
      </p:sp>
      <p:sp>
        <p:nvSpPr>
          <p:cNvPr id="19" name="Title 1">
            <a:extLst>
              <a:ext uri="{FF2B5EF4-FFF2-40B4-BE49-F238E27FC236}">
                <a16:creationId xmlns:a16="http://schemas.microsoft.com/office/drawing/2014/main" id="{E9522006-79C4-5525-25F0-8A125F8B18D5}"/>
              </a:ext>
            </a:extLst>
          </p:cNvPr>
          <p:cNvSpPr>
            <a:spLocks noGrp="1"/>
          </p:cNvSpPr>
          <p:nvPr>
            <p:ph type="title" hasCustomPrompt="1"/>
          </p:nvPr>
        </p:nvSpPr>
        <p:spPr>
          <a:xfrm>
            <a:off x="4332303" y="443883"/>
            <a:ext cx="7102459" cy="736848"/>
          </a:xfrm>
        </p:spPr>
        <p:txBody>
          <a:bodyPr/>
          <a:lstStyle/>
          <a:p>
            <a:r>
              <a:rPr lang="en-US" sz="2800" b="1">
                <a:solidFill>
                  <a:schemeClr val="accent1"/>
                </a:solidFill>
                <a:latin typeface="+mj-lt"/>
              </a:rPr>
              <a:t>GLOBAL</a:t>
            </a:r>
            <a:r>
              <a:rPr lang="en-US" sz="2800" b="1" baseline="0">
                <a:solidFill>
                  <a:schemeClr val="accent1"/>
                </a:solidFill>
                <a:latin typeface="+mj-lt"/>
              </a:rPr>
              <a:t> PRESENCE, LOCAL FOCUS</a:t>
            </a:r>
            <a:endParaRPr lang="en-AU"/>
          </a:p>
        </p:txBody>
      </p:sp>
      <p:cxnSp>
        <p:nvCxnSpPr>
          <p:cNvPr id="21" name="Straight Connector 20">
            <a:extLst>
              <a:ext uri="{FF2B5EF4-FFF2-40B4-BE49-F238E27FC236}">
                <a16:creationId xmlns:a16="http://schemas.microsoft.com/office/drawing/2014/main" id="{4437CEDB-A69D-A200-ACB1-DD24F2BC23EA}"/>
              </a:ext>
            </a:extLst>
          </p:cNvPr>
          <p:cNvCxnSpPr>
            <a:cxnSpLocks/>
          </p:cNvCxnSpPr>
          <p:nvPr userDrawn="1"/>
        </p:nvCxnSpPr>
        <p:spPr>
          <a:xfrm>
            <a:off x="4323425" y="1247775"/>
            <a:ext cx="71113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0B6BBDC-32E0-5398-D8AD-D9AEBC1B393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07872" y="1561521"/>
            <a:ext cx="7431192" cy="4539584"/>
          </a:xfrm>
          <a:prstGeom prst="rect">
            <a:avLst/>
          </a:prstGeom>
        </p:spPr>
      </p:pic>
    </p:spTree>
    <p:extLst>
      <p:ext uri="{BB962C8B-B14F-4D97-AF65-F5344CB8AC3E}">
        <p14:creationId xmlns:p14="http://schemas.microsoft.com/office/powerpoint/2010/main" val="466820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27" name="Rectangle: Single Corner Rounded 26">
            <a:extLst>
              <a:ext uri="{FF2B5EF4-FFF2-40B4-BE49-F238E27FC236}">
                <a16:creationId xmlns:a16="http://schemas.microsoft.com/office/drawing/2014/main" id="{AF6A41A0-0DC5-171D-6326-256110BABF36}"/>
              </a:ext>
            </a:extLst>
          </p:cNvPr>
          <p:cNvSpPr/>
          <p:nvPr userDrawn="1"/>
        </p:nvSpPr>
        <p:spPr>
          <a:xfrm flipH="1">
            <a:off x="8056749" y="0"/>
            <a:ext cx="4133849" cy="6858000"/>
          </a:xfrm>
          <a:prstGeom prst="round1Rect">
            <a:avLst>
              <a:gd name="adj" fmla="val 5498"/>
            </a:avLst>
          </a:prstGeom>
          <a:gradFill>
            <a:gsLst>
              <a:gs pos="0">
                <a:schemeClr val="accent1"/>
              </a:gs>
              <a:gs pos="100000">
                <a:schemeClr val="accent1">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Shape 3">
            <a:extLst>
              <a:ext uri="{FF2B5EF4-FFF2-40B4-BE49-F238E27FC236}">
                <a16:creationId xmlns:a16="http://schemas.microsoft.com/office/drawing/2014/main" id="{D4E23C26-F059-E9EF-3BEF-E5DB9D5FDB74}"/>
              </a:ext>
            </a:extLst>
          </p:cNvPr>
          <p:cNvSpPr/>
          <p:nvPr userDrawn="1"/>
        </p:nvSpPr>
        <p:spPr>
          <a:xfrm flipH="1">
            <a:off x="8856885" y="1198485"/>
            <a:ext cx="3333712" cy="4425324"/>
          </a:xfrm>
          <a:custGeom>
            <a:avLst/>
            <a:gdLst>
              <a:gd name="connsiteX0" fmla="*/ 2667789 w 4465467"/>
              <a:gd name="connsiteY0" fmla="*/ 0 h 5927668"/>
              <a:gd name="connsiteX1" fmla="*/ 4418740 w 4465467"/>
              <a:gd name="connsiteY1" fmla="*/ 572525 h 5927668"/>
              <a:gd name="connsiteX2" fmla="*/ 3661657 w 4465467"/>
              <a:gd name="connsiteY2" fmla="*/ 1338737 h 5927668"/>
              <a:gd name="connsiteX3" fmla="*/ 2667789 w 4465467"/>
              <a:gd name="connsiteY3" fmla="*/ 1059053 h 5927668"/>
              <a:gd name="connsiteX4" fmla="*/ 763009 w 4465467"/>
              <a:gd name="connsiteY4" fmla="*/ 2963833 h 5927668"/>
              <a:gd name="connsiteX5" fmla="*/ 2667789 w 4465467"/>
              <a:gd name="connsiteY5" fmla="*/ 4868615 h 5927668"/>
              <a:gd name="connsiteX6" fmla="*/ 2667887 w 4465467"/>
              <a:gd name="connsiteY6" fmla="*/ 4868615 h 5927668"/>
              <a:gd name="connsiteX7" fmla="*/ 3699452 w 4465467"/>
              <a:gd name="connsiteY7" fmla="*/ 4565273 h 5927668"/>
              <a:gd name="connsiteX8" fmla="*/ 4465467 w 4465467"/>
              <a:gd name="connsiteY8" fmla="*/ 5320195 h 5927668"/>
              <a:gd name="connsiteX9" fmla="*/ 2667789 w 4465467"/>
              <a:gd name="connsiteY9" fmla="*/ 5927668 h 5927668"/>
              <a:gd name="connsiteX10" fmla="*/ 61675 w 4465467"/>
              <a:gd name="connsiteY10" fmla="*/ 4376572 h 5927668"/>
              <a:gd name="connsiteX11" fmla="*/ 0 w 4465467"/>
              <a:gd name="connsiteY11" fmla="*/ 4248542 h 5927668"/>
              <a:gd name="connsiteX12" fmla="*/ 0 w 4465467"/>
              <a:gd name="connsiteY12" fmla="*/ 1679125 h 5927668"/>
              <a:gd name="connsiteX13" fmla="*/ 61675 w 4465467"/>
              <a:gd name="connsiteY13" fmla="*/ 1551096 h 5927668"/>
              <a:gd name="connsiteX14" fmla="*/ 2667789 w 4465467"/>
              <a:gd name="connsiteY14" fmla="*/ 0 h 592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467" h="5927668">
                <a:moveTo>
                  <a:pt x="2667789" y="0"/>
                </a:moveTo>
                <a:cubicBezTo>
                  <a:pt x="3322874" y="0"/>
                  <a:pt x="3928186" y="212635"/>
                  <a:pt x="4418740" y="572525"/>
                </a:cubicBezTo>
                <a:lnTo>
                  <a:pt x="3661657" y="1338737"/>
                </a:lnTo>
                <a:cubicBezTo>
                  <a:pt x="3372351" y="1161345"/>
                  <a:pt x="3031998" y="1059053"/>
                  <a:pt x="2667789" y="1059053"/>
                </a:cubicBezTo>
                <a:cubicBezTo>
                  <a:pt x="1615806" y="1059053"/>
                  <a:pt x="763009" y="1911850"/>
                  <a:pt x="763009" y="2963833"/>
                </a:cubicBezTo>
                <a:cubicBezTo>
                  <a:pt x="763009" y="4015818"/>
                  <a:pt x="1615806" y="4868615"/>
                  <a:pt x="2667789" y="4868615"/>
                </a:cubicBezTo>
                <a:lnTo>
                  <a:pt x="2667887" y="4868615"/>
                </a:lnTo>
                <a:cubicBezTo>
                  <a:pt x="3048000" y="4868615"/>
                  <a:pt x="3402195" y="4757193"/>
                  <a:pt x="3699452" y="4565273"/>
                </a:cubicBezTo>
                <a:lnTo>
                  <a:pt x="4465467" y="5320195"/>
                </a:lnTo>
                <a:cubicBezTo>
                  <a:pt x="3966768" y="5701190"/>
                  <a:pt x="3343784" y="5927668"/>
                  <a:pt x="2667789" y="5927668"/>
                </a:cubicBezTo>
                <a:cubicBezTo>
                  <a:pt x="1542436" y="5927668"/>
                  <a:pt x="563569" y="5300474"/>
                  <a:pt x="61675" y="4376572"/>
                </a:cubicBezTo>
                <a:lnTo>
                  <a:pt x="0" y="4248542"/>
                </a:lnTo>
                <a:lnTo>
                  <a:pt x="0" y="1679125"/>
                </a:lnTo>
                <a:lnTo>
                  <a:pt x="61675" y="1551096"/>
                </a:lnTo>
                <a:cubicBezTo>
                  <a:pt x="563569" y="627194"/>
                  <a:pt x="1542436" y="0"/>
                  <a:pt x="2667789" y="0"/>
                </a:cubicBezTo>
                <a:close/>
              </a:path>
            </a:pathLst>
          </a:custGeom>
          <a:solidFill>
            <a:schemeClr val="accent1">
              <a:lumMod val="7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PH">
              <a:solidFill>
                <a:schemeClr val="lt1"/>
              </a:solidFill>
            </a:endParaRPr>
          </a:p>
        </p:txBody>
      </p:sp>
      <p:pic>
        <p:nvPicPr>
          <p:cNvPr id="7" name="Picture 6">
            <a:extLst>
              <a:ext uri="{FF2B5EF4-FFF2-40B4-BE49-F238E27FC236}">
                <a16:creationId xmlns:a16="http://schemas.microsoft.com/office/drawing/2014/main" id="{C1EB9E2A-F789-5299-6531-DB05FF61F58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493089" y="2027931"/>
            <a:ext cx="5154015" cy="889646"/>
          </a:xfrm>
          <a:prstGeom prst="rect">
            <a:avLst/>
          </a:prstGeom>
        </p:spPr>
      </p:pic>
      <p:cxnSp>
        <p:nvCxnSpPr>
          <p:cNvPr id="26" name="Straight Connector 25">
            <a:extLst>
              <a:ext uri="{FF2B5EF4-FFF2-40B4-BE49-F238E27FC236}">
                <a16:creationId xmlns:a16="http://schemas.microsoft.com/office/drawing/2014/main" id="{B03F7F57-8A87-9C72-48B9-95D3BBE7FC82}"/>
              </a:ext>
            </a:extLst>
          </p:cNvPr>
          <p:cNvCxnSpPr>
            <a:cxnSpLocks/>
          </p:cNvCxnSpPr>
          <p:nvPr userDrawn="1"/>
        </p:nvCxnSpPr>
        <p:spPr>
          <a:xfrm>
            <a:off x="1261819" y="2052938"/>
            <a:ext cx="0" cy="876693"/>
          </a:xfrm>
          <a:prstGeom prst="line">
            <a:avLst/>
          </a:prstGeom>
          <a:ln w="57150" cap="rnd">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853624F-6984-1469-47F0-121A0C1187DF}"/>
              </a:ext>
            </a:extLst>
          </p:cNvPr>
          <p:cNvSpPr txBox="1"/>
          <p:nvPr userDrawn="1"/>
        </p:nvSpPr>
        <p:spPr>
          <a:xfrm>
            <a:off x="1972484" y="3479795"/>
            <a:ext cx="3203198" cy="307777"/>
          </a:xfrm>
          <a:prstGeom prst="rect">
            <a:avLst/>
          </a:prstGeom>
          <a:noFill/>
        </p:spPr>
        <p:txBody>
          <a:bodyPr wrap="square" rtlCol="0">
            <a:spAutoFit/>
          </a:bodyPr>
          <a:lstStyle/>
          <a:p>
            <a:pPr algn="l">
              <a:spcBef>
                <a:spcPts val="1200"/>
              </a:spcBef>
              <a:spcAft>
                <a:spcPts val="1200"/>
              </a:spcAft>
            </a:pPr>
            <a:r>
              <a:rPr lang="en-AU" sz="1400">
                <a:effectLst/>
                <a:latin typeface="Calibri" panose="020F050202020403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coredata.com.au</a:t>
            </a:r>
            <a:endParaRPr lang="en-AU" sz="140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47FBD7F1-1F20-3148-1EF3-1A55F407EEFF}"/>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9228" y="3427850"/>
            <a:ext cx="400593" cy="400593"/>
          </a:xfrm>
          <a:prstGeom prst="rect">
            <a:avLst/>
          </a:prstGeom>
        </p:spPr>
      </p:pic>
      <p:pic>
        <p:nvPicPr>
          <p:cNvPr id="8" name="Graphic 7">
            <a:extLst>
              <a:ext uri="{FF2B5EF4-FFF2-40B4-BE49-F238E27FC236}">
                <a16:creationId xmlns:a16="http://schemas.microsoft.com/office/drawing/2014/main" id="{978E9A9A-5A0F-3B73-7112-7DE7948A9B5E}"/>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9228" y="4470844"/>
            <a:ext cx="400593" cy="400593"/>
          </a:xfrm>
          <a:prstGeom prst="rect">
            <a:avLst/>
          </a:prstGeom>
        </p:spPr>
      </p:pic>
      <p:pic>
        <p:nvPicPr>
          <p:cNvPr id="14" name="Graphic 13">
            <a:extLst>
              <a:ext uri="{FF2B5EF4-FFF2-40B4-BE49-F238E27FC236}">
                <a16:creationId xmlns:a16="http://schemas.microsoft.com/office/drawing/2014/main" id="{D97E4FD7-9D6B-8E5F-92FE-60F6DC622871}"/>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9524" y="3960767"/>
            <a:ext cx="360000" cy="360000"/>
          </a:xfrm>
          <a:prstGeom prst="rect">
            <a:avLst/>
          </a:prstGeom>
        </p:spPr>
      </p:pic>
      <p:sp>
        <p:nvSpPr>
          <p:cNvPr id="22" name="TextBox 21">
            <a:extLst>
              <a:ext uri="{FF2B5EF4-FFF2-40B4-BE49-F238E27FC236}">
                <a16:creationId xmlns:a16="http://schemas.microsoft.com/office/drawing/2014/main" id="{9D3EEFE1-B1DF-2818-E183-3665067B1B4F}"/>
              </a:ext>
            </a:extLst>
          </p:cNvPr>
          <p:cNvSpPr txBox="1"/>
          <p:nvPr userDrawn="1"/>
        </p:nvSpPr>
        <p:spPr>
          <a:xfrm>
            <a:off x="8808038" y="2651253"/>
            <a:ext cx="2205871" cy="1384995"/>
          </a:xfrm>
          <a:prstGeom prst="rect">
            <a:avLst/>
          </a:prstGeom>
          <a:noFill/>
        </p:spPr>
        <p:txBody>
          <a:bodyPr wrap="square" rtlCol="0">
            <a:spAutoFit/>
          </a:bodyPr>
          <a:lstStyle/>
          <a:p>
            <a:pPr algn="l"/>
            <a:r>
              <a:rPr lang="en-PH" sz="1200" b="1" i="0" u="none" strike="noStrike" baseline="0">
                <a:solidFill>
                  <a:schemeClr val="bg1"/>
                </a:solidFill>
                <a:latin typeface="Calibri-Bold"/>
              </a:rPr>
              <a:t>SYDNEY</a:t>
            </a:r>
          </a:p>
          <a:p>
            <a:pPr algn="l"/>
            <a:r>
              <a:rPr lang="en-PH" sz="1200" b="0" i="0" u="none" strike="noStrike" baseline="0">
                <a:solidFill>
                  <a:schemeClr val="bg1"/>
                </a:solidFill>
                <a:latin typeface="Calibri" panose="020F0502020204030204" pitchFamily="34" charset="0"/>
              </a:rPr>
              <a:t>61 2 9376 9600</a:t>
            </a:r>
          </a:p>
          <a:p>
            <a:pPr algn="l"/>
            <a:r>
              <a:rPr lang="en-PH" sz="1200" b="0" i="0" u="none" strike="noStrike" baseline="0">
                <a:solidFill>
                  <a:schemeClr val="bg1"/>
                </a:solidFill>
                <a:latin typeface="Calibri" panose="020F0502020204030204" pitchFamily="34" charset="0"/>
              </a:rPr>
              <a:t>sydney@coredataresearch.com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PERTH</a:t>
            </a:r>
          </a:p>
          <a:p>
            <a:pPr algn="l"/>
            <a:r>
              <a:rPr lang="en-PH" sz="1200" b="0" i="0" u="none" strike="noStrike" baseline="0">
                <a:solidFill>
                  <a:schemeClr val="bg1"/>
                </a:solidFill>
                <a:latin typeface="Calibri" panose="020F0502020204030204" pitchFamily="34" charset="0"/>
              </a:rPr>
              <a:t>61 8 6500 3216</a:t>
            </a:r>
          </a:p>
          <a:p>
            <a:pPr algn="l"/>
            <a:r>
              <a:rPr lang="en-PH" sz="1200" b="0" i="0" u="none" strike="noStrike" baseline="0">
                <a:solidFill>
                  <a:schemeClr val="bg1"/>
                </a:solidFill>
                <a:latin typeface="Calibri" panose="020F0502020204030204" pitchFamily="34" charset="0"/>
              </a:rPr>
              <a:t>perth@coredataresearch.com</a:t>
            </a:r>
            <a:endParaRPr lang="en-PH" sz="1200">
              <a:solidFill>
                <a:schemeClr val="bg1"/>
              </a:solidFill>
            </a:endParaRPr>
          </a:p>
        </p:txBody>
      </p:sp>
      <p:sp>
        <p:nvSpPr>
          <p:cNvPr id="25" name="TextBox 24">
            <a:extLst>
              <a:ext uri="{FF2B5EF4-FFF2-40B4-BE49-F238E27FC236}">
                <a16:creationId xmlns:a16="http://schemas.microsoft.com/office/drawing/2014/main" id="{E795C58D-BB0C-B97A-158A-6D0F0C26CBE6}"/>
              </a:ext>
            </a:extLst>
          </p:cNvPr>
          <p:cNvSpPr txBox="1"/>
          <p:nvPr userDrawn="1"/>
        </p:nvSpPr>
        <p:spPr>
          <a:xfrm>
            <a:off x="8808038" y="4172403"/>
            <a:ext cx="2205871" cy="1938992"/>
          </a:xfrm>
          <a:prstGeom prst="rect">
            <a:avLst/>
          </a:prstGeom>
          <a:noFill/>
        </p:spPr>
        <p:txBody>
          <a:bodyPr wrap="square" rtlCol="0">
            <a:spAutoFit/>
          </a:bodyPr>
          <a:lstStyle/>
          <a:p>
            <a:pPr algn="l"/>
            <a:r>
              <a:rPr lang="en-PH" sz="1200" b="1" i="0" u="none" strike="noStrike" baseline="0">
                <a:solidFill>
                  <a:schemeClr val="bg1"/>
                </a:solidFill>
                <a:latin typeface="Calibri-Bold"/>
              </a:rPr>
              <a:t>UK</a:t>
            </a:r>
          </a:p>
          <a:p>
            <a:pPr algn="l"/>
            <a:r>
              <a:rPr lang="en-PH" sz="1200" b="0" i="0" u="none" strike="noStrike" baseline="0">
                <a:solidFill>
                  <a:schemeClr val="bg1"/>
                </a:solidFill>
                <a:latin typeface="Calibri" panose="020F0502020204030204" pitchFamily="34" charset="0"/>
              </a:rPr>
              <a:t>44 207 600 5555</a:t>
            </a:r>
          </a:p>
          <a:p>
            <a:pPr algn="l"/>
            <a:r>
              <a:rPr lang="en-PH" sz="1200" b="0" i="0" u="none" strike="noStrike" baseline="0">
                <a:solidFill>
                  <a:schemeClr val="bg1"/>
                </a:solidFill>
                <a:latin typeface="Calibri" panose="020F0502020204030204" pitchFamily="34" charset="0"/>
              </a:rPr>
              <a:t>london@coredataresearch.com</a:t>
            </a:r>
          </a:p>
          <a:p>
            <a:pPr algn="l"/>
            <a:endParaRPr lang="en-PH" sz="1200" b="0" i="0" u="none" strike="noStrike" baseline="0">
              <a:solidFill>
                <a:schemeClr val="bg1"/>
              </a:solidFill>
              <a:latin typeface="Calibri" panose="020F0502020204030204" pitchFamily="34" charset="0"/>
            </a:endParaRPr>
          </a:p>
          <a:p>
            <a:pPr algn="l"/>
            <a:r>
              <a:rPr lang="en-PH" sz="1200" b="1" i="0" u="none" strike="noStrike" baseline="0">
                <a:solidFill>
                  <a:schemeClr val="bg1"/>
                </a:solidFill>
                <a:latin typeface="Calibri-Bold"/>
              </a:rPr>
              <a:t>USA</a:t>
            </a:r>
          </a:p>
          <a:p>
            <a:pPr algn="l"/>
            <a:r>
              <a:rPr lang="en-PH" sz="1200" b="0" i="0" u="none" strike="noStrike" baseline="0">
                <a:solidFill>
                  <a:schemeClr val="bg1"/>
                </a:solidFill>
                <a:latin typeface="Calibri" panose="020F0502020204030204" pitchFamily="34" charset="0"/>
              </a:rPr>
              <a:t>1 857 239 8398</a:t>
            </a:r>
          </a:p>
          <a:p>
            <a:pPr algn="l"/>
            <a:r>
              <a:rPr lang="en-PH" sz="1200" b="0" i="0" u="none" strike="noStrike" baseline="0">
                <a:solidFill>
                  <a:schemeClr val="bg1"/>
                </a:solidFill>
                <a:latin typeface="Calibri" panose="020F0502020204030204" pitchFamily="34" charset="0"/>
              </a:rPr>
              <a:t>boston@coredataresearch.com</a:t>
            </a:r>
            <a:endParaRPr lang="en-PH" sz="1000">
              <a:solidFill>
                <a:schemeClr val="bg1"/>
              </a:solidFill>
            </a:endParaRPr>
          </a:p>
          <a:p>
            <a:pPr algn="l"/>
            <a:endParaRPr lang="en-PH" sz="1200" b="1" i="0" u="none" strike="noStrike" baseline="0">
              <a:solidFill>
                <a:schemeClr val="bg1"/>
              </a:solidFill>
              <a:latin typeface="Calibri-Bold"/>
            </a:endParaRPr>
          </a:p>
          <a:p>
            <a:pPr algn="l"/>
            <a:r>
              <a:rPr lang="en-PH" sz="1200" b="1" i="0" u="none" strike="noStrike" baseline="0">
                <a:solidFill>
                  <a:schemeClr val="bg1"/>
                </a:solidFill>
                <a:latin typeface="Calibri-Bold"/>
              </a:rPr>
              <a:t>PHILIPPINES</a:t>
            </a:r>
          </a:p>
          <a:p>
            <a:pPr algn="l"/>
            <a:r>
              <a:rPr lang="en-PH" sz="1200" b="0" i="0" u="none" strike="noStrike" baseline="0">
                <a:solidFill>
                  <a:schemeClr val="bg1"/>
                </a:solidFill>
                <a:latin typeface="Calibri" panose="020F0502020204030204" pitchFamily="34" charset="0"/>
              </a:rPr>
              <a:t>manila@coredataresearch.com</a:t>
            </a:r>
            <a:endParaRPr lang="en-PH" sz="700">
              <a:solidFill>
                <a:schemeClr val="bg1"/>
              </a:solidFill>
            </a:endParaRPr>
          </a:p>
        </p:txBody>
      </p:sp>
      <p:sp>
        <p:nvSpPr>
          <p:cNvPr id="6" name="Text Placeholder 5">
            <a:extLst>
              <a:ext uri="{FF2B5EF4-FFF2-40B4-BE49-F238E27FC236}">
                <a16:creationId xmlns:a16="http://schemas.microsoft.com/office/drawing/2014/main" id="{B881D1E0-A0B1-7306-6286-ACB25068A010}"/>
              </a:ext>
            </a:extLst>
          </p:cNvPr>
          <p:cNvSpPr>
            <a:spLocks noGrp="1"/>
          </p:cNvSpPr>
          <p:nvPr>
            <p:ph type="body" sz="quarter" idx="10" hasCustomPrompt="1"/>
          </p:nvPr>
        </p:nvSpPr>
        <p:spPr>
          <a:xfrm>
            <a:off x="1972484" y="3960767"/>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phone number</a:t>
            </a:r>
            <a:endParaRPr lang="en-AU"/>
          </a:p>
        </p:txBody>
      </p:sp>
      <p:sp>
        <p:nvSpPr>
          <p:cNvPr id="9" name="Text Placeholder 5">
            <a:extLst>
              <a:ext uri="{FF2B5EF4-FFF2-40B4-BE49-F238E27FC236}">
                <a16:creationId xmlns:a16="http://schemas.microsoft.com/office/drawing/2014/main" id="{EA80AA7F-8538-8051-F5A6-8FBF069CD07E}"/>
              </a:ext>
            </a:extLst>
          </p:cNvPr>
          <p:cNvSpPr>
            <a:spLocks noGrp="1"/>
          </p:cNvSpPr>
          <p:nvPr>
            <p:ph type="body" sz="quarter" idx="11" hasCustomPrompt="1"/>
          </p:nvPr>
        </p:nvSpPr>
        <p:spPr>
          <a:xfrm>
            <a:off x="1972484" y="4511183"/>
            <a:ext cx="3203198" cy="373063"/>
          </a:xfrm>
        </p:spPr>
        <p:txBody>
          <a:bodyPr/>
          <a:lstStyle>
            <a:lvl1pPr marL="0" indent="0">
              <a:buNone/>
              <a:defRPr sz="1400"/>
            </a:lvl1pPr>
            <a:lvl2pPr>
              <a:defRPr sz="1400"/>
            </a:lvl2pPr>
            <a:lvl3pPr>
              <a:defRPr sz="1400"/>
            </a:lvl3pPr>
            <a:lvl4pPr>
              <a:defRPr sz="1400"/>
            </a:lvl4pPr>
            <a:lvl5pPr>
              <a:defRPr sz="1400"/>
            </a:lvl5pPr>
          </a:lstStyle>
          <a:p>
            <a:pPr lvl="0"/>
            <a:r>
              <a:rPr lang="en-US"/>
              <a:t>Click to add email address</a:t>
            </a:r>
            <a:endParaRPr lang="en-AU"/>
          </a:p>
        </p:txBody>
      </p:sp>
    </p:spTree>
    <p:extLst>
      <p:ext uri="{BB962C8B-B14F-4D97-AF65-F5344CB8AC3E}">
        <p14:creationId xmlns:p14="http://schemas.microsoft.com/office/powerpoint/2010/main" val="276411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gs>
            <a:gs pos="10000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7FBF773-EA91-70A3-B43F-D7052D59F8BC}"/>
              </a:ext>
            </a:extLst>
          </p:cNvPr>
          <p:cNvSpPr/>
          <p:nvPr userDrawn="1"/>
        </p:nvSpPr>
        <p:spPr>
          <a:xfrm>
            <a:off x="2531904" y="1874520"/>
            <a:ext cx="7117081" cy="3108960"/>
          </a:xfrm>
          <a:prstGeom prst="roundRect">
            <a:avLst>
              <a:gd name="adj" fmla="val 2416"/>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ACEC2339-4AEC-6B10-C7D3-71885632DE33}"/>
              </a:ext>
            </a:extLst>
          </p:cNvPr>
          <p:cNvSpPr>
            <a:spLocks noGrp="1"/>
          </p:cNvSpPr>
          <p:nvPr>
            <p:ph type="title" hasCustomPrompt="1"/>
          </p:nvPr>
        </p:nvSpPr>
        <p:spPr>
          <a:xfrm>
            <a:off x="2543015" y="2022915"/>
            <a:ext cx="7107829" cy="1350024"/>
          </a:xfrm>
        </p:spPr>
        <p:txBody>
          <a:bodyPr anchor="b"/>
          <a:lstStyle>
            <a:lvl1pPr algn="ctr">
              <a:defRPr sz="3600">
                <a:solidFill>
                  <a:schemeClr val="tx1"/>
                </a:solidFill>
              </a:defRPr>
            </a:lvl1pPr>
          </a:lstStyle>
          <a:p>
            <a:r>
              <a:rPr lang="en-US"/>
              <a:t>Thank you.</a:t>
            </a:r>
            <a:endParaRPr lang="en-AU"/>
          </a:p>
        </p:txBody>
      </p:sp>
      <p:cxnSp>
        <p:nvCxnSpPr>
          <p:cNvPr id="11" name="Straight Connector 10">
            <a:extLst>
              <a:ext uri="{FF2B5EF4-FFF2-40B4-BE49-F238E27FC236}">
                <a16:creationId xmlns:a16="http://schemas.microsoft.com/office/drawing/2014/main" id="{B09A1D63-B2FA-DDBA-B4DF-611AE46FFC3E}"/>
              </a:ext>
            </a:extLst>
          </p:cNvPr>
          <p:cNvCxnSpPr>
            <a:cxnSpLocks/>
          </p:cNvCxnSpPr>
          <p:nvPr userDrawn="1"/>
        </p:nvCxnSpPr>
        <p:spPr>
          <a:xfrm flipH="1">
            <a:off x="4954698" y="3546299"/>
            <a:ext cx="2271493" cy="0"/>
          </a:xfrm>
          <a:prstGeom prst="line">
            <a:avLst/>
          </a:prstGeom>
          <a:ln w="571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F6ECCEBC-2A30-958B-58A4-AAF10805E9FE}"/>
              </a:ext>
            </a:extLst>
          </p:cNvPr>
          <p:cNvSpPr>
            <a:spLocks noGrp="1"/>
          </p:cNvSpPr>
          <p:nvPr>
            <p:ph type="pic" sz="quarter" idx="11" hasCustomPrompt="1"/>
          </p:nvPr>
        </p:nvSpPr>
        <p:spPr>
          <a:xfrm>
            <a:off x="0" y="0"/>
            <a:ext cx="12191998" cy="6858000"/>
          </a:xfrm>
          <a:custGeom>
            <a:avLst/>
            <a:gdLst>
              <a:gd name="connsiteX0" fmla="*/ 2607016 w 12191998"/>
              <a:gd name="connsiteY0" fmla="*/ 1874520 h 6858000"/>
              <a:gd name="connsiteX1" fmla="*/ 2531904 w 12191998"/>
              <a:gd name="connsiteY1" fmla="*/ 1949632 h 6858000"/>
              <a:gd name="connsiteX2" fmla="*/ 2531904 w 12191998"/>
              <a:gd name="connsiteY2" fmla="*/ 4908368 h 6858000"/>
              <a:gd name="connsiteX3" fmla="*/ 2607016 w 12191998"/>
              <a:gd name="connsiteY3" fmla="*/ 4983480 h 6858000"/>
              <a:gd name="connsiteX4" fmla="*/ 9573873 w 12191998"/>
              <a:gd name="connsiteY4" fmla="*/ 4983480 h 6858000"/>
              <a:gd name="connsiteX5" fmla="*/ 9648985 w 12191998"/>
              <a:gd name="connsiteY5" fmla="*/ 4908368 h 6858000"/>
              <a:gd name="connsiteX6" fmla="*/ 9648985 w 12191998"/>
              <a:gd name="connsiteY6" fmla="*/ 1949632 h 6858000"/>
              <a:gd name="connsiteX7" fmla="*/ 9573873 w 12191998"/>
              <a:gd name="connsiteY7" fmla="*/ 1874520 h 6858000"/>
              <a:gd name="connsiteX8" fmla="*/ 0 w 12191998"/>
              <a:gd name="connsiteY8" fmla="*/ 0 h 6858000"/>
              <a:gd name="connsiteX9" fmla="*/ 12191998 w 12191998"/>
              <a:gd name="connsiteY9" fmla="*/ 0 h 6858000"/>
              <a:gd name="connsiteX10" fmla="*/ 12191998 w 12191998"/>
              <a:gd name="connsiteY10" fmla="*/ 6858000 h 6858000"/>
              <a:gd name="connsiteX11" fmla="*/ 0 w 12191998"/>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8" h="6858000">
                <a:moveTo>
                  <a:pt x="2607016" y="1874520"/>
                </a:moveTo>
                <a:cubicBezTo>
                  <a:pt x="2565533" y="1874520"/>
                  <a:pt x="2531904" y="1908149"/>
                  <a:pt x="2531904" y="1949632"/>
                </a:cubicBezTo>
                <a:lnTo>
                  <a:pt x="2531904" y="4908368"/>
                </a:lnTo>
                <a:cubicBezTo>
                  <a:pt x="2531904" y="4949851"/>
                  <a:pt x="2565533" y="4983480"/>
                  <a:pt x="2607016" y="4983480"/>
                </a:cubicBezTo>
                <a:lnTo>
                  <a:pt x="9573873" y="4983480"/>
                </a:lnTo>
                <a:cubicBezTo>
                  <a:pt x="9615356" y="4983480"/>
                  <a:pt x="9648985" y="4949851"/>
                  <a:pt x="9648985" y="4908368"/>
                </a:cubicBezTo>
                <a:lnTo>
                  <a:pt x="9648985" y="1949632"/>
                </a:lnTo>
                <a:cubicBezTo>
                  <a:pt x="9648985" y="1908149"/>
                  <a:pt x="9615356" y="1874520"/>
                  <a:pt x="9573873" y="1874520"/>
                </a:cubicBezTo>
                <a:close/>
                <a:moveTo>
                  <a:pt x="0" y="0"/>
                </a:moveTo>
                <a:lnTo>
                  <a:pt x="12191998" y="0"/>
                </a:lnTo>
                <a:lnTo>
                  <a:pt x="12191998" y="6858000"/>
                </a:lnTo>
                <a:lnTo>
                  <a:pt x="0" y="6858000"/>
                </a:lnTo>
                <a:close/>
              </a:path>
            </a:pathLst>
          </a:custGeom>
          <a:noFill/>
        </p:spPr>
        <p:txBody>
          <a:bodyPr wrap="square">
            <a:noAutofit/>
          </a:bodyPr>
          <a:lstStyle>
            <a:lvl1pPr marL="0" indent="0">
              <a:buNone/>
              <a:defRPr sz="1000" i="1">
                <a:solidFill>
                  <a:schemeClr val="bg1"/>
                </a:solidFill>
              </a:defRPr>
            </a:lvl1pPr>
          </a:lstStyle>
          <a:p>
            <a:r>
              <a:rPr lang="en-US"/>
              <a:t>Click to add image or leave solid </a:t>
            </a:r>
            <a:r>
              <a:rPr lang="en-US" err="1"/>
              <a:t>coloured</a:t>
            </a:r>
            <a:r>
              <a:rPr lang="en-US"/>
              <a:t> panel</a:t>
            </a:r>
            <a:endParaRPr lang="en-AU"/>
          </a:p>
        </p:txBody>
      </p:sp>
    </p:spTree>
    <p:extLst>
      <p:ext uri="{BB962C8B-B14F-4D97-AF65-F5344CB8AC3E}">
        <p14:creationId xmlns:p14="http://schemas.microsoft.com/office/powerpoint/2010/main" val="12994977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hart - Box Righ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0" y="0"/>
            <a:ext cx="390525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4314825"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4419600" y="1247775"/>
            <a:ext cx="7153275"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cxnSp>
        <p:nvCxnSpPr>
          <p:cNvPr id="20" name="Straight Connector 19">
            <a:extLst>
              <a:ext uri="{FF2B5EF4-FFF2-40B4-BE49-F238E27FC236}">
                <a16:creationId xmlns:a16="http://schemas.microsoft.com/office/drawing/2014/main" id="{4E565F01-1E88-4174-BC6D-56C30E247573}"/>
              </a:ext>
            </a:extLst>
          </p:cNvPr>
          <p:cNvCxnSpPr>
            <a:cxnSpLocks/>
          </p:cNvCxnSpPr>
          <p:nvPr/>
        </p:nvCxnSpPr>
        <p:spPr>
          <a:xfrm>
            <a:off x="504824" y="1247775"/>
            <a:ext cx="3181351"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388EC58C-7C4A-4256-9D97-DB095BF012F6}"/>
              </a:ext>
            </a:extLst>
          </p:cNvPr>
          <p:cNvSpPr>
            <a:spLocks noGrp="1"/>
          </p:cNvSpPr>
          <p:nvPr>
            <p:ph sz="half" idx="2"/>
          </p:nvPr>
        </p:nvSpPr>
        <p:spPr>
          <a:xfrm>
            <a:off x="409574" y="1543941"/>
            <a:ext cx="3260725" cy="4624385"/>
          </a:xfrm>
          <a:prstGeom prst="rect">
            <a:avLst/>
          </a:prstGeom>
        </p:spPr>
        <p:txBody>
          <a:bodyPr/>
          <a:lstStyle>
            <a:lvl1pPr marL="0" indent="0">
              <a:buNone/>
              <a:defRPr sz="1400" kern="1000" spc="0" baseline="0">
                <a:solidFill>
                  <a:schemeClr val="bg1"/>
                </a:solidFill>
                <a:latin typeface="Calibri Light" panose="020F0302020204030204" pitchFamily="34" charset="0"/>
                <a:cs typeface="Calibri Light" panose="020F0302020204030204" pitchFamily="34" charset="0"/>
              </a:defRPr>
            </a:lvl1pPr>
            <a:lvl2pPr marL="457200" indent="0">
              <a:buNone/>
              <a:defRPr sz="1400" kern="1000" spc="0" baseline="0">
                <a:solidFill>
                  <a:schemeClr val="bg1"/>
                </a:solidFill>
                <a:latin typeface="Calibri Light" panose="020F0302020204030204" pitchFamily="34" charset="0"/>
                <a:cs typeface="Calibri Light" panose="020F0302020204030204" pitchFamily="34" charset="0"/>
              </a:defRPr>
            </a:lvl2pPr>
            <a:lvl3pPr marL="914400" indent="0">
              <a:buNone/>
              <a:defRPr sz="1400" kern="1000" spc="0" baseline="0">
                <a:solidFill>
                  <a:schemeClr val="bg1"/>
                </a:solidFill>
                <a:latin typeface="Calibri Light" panose="020F0302020204030204" pitchFamily="34" charset="0"/>
                <a:cs typeface="Calibri Light" panose="020F0302020204030204" pitchFamily="34" charset="0"/>
              </a:defRPr>
            </a:lvl3pPr>
            <a:lvl4pPr marL="1371600" indent="0">
              <a:buNone/>
              <a:defRPr sz="1400" kern="1000" spc="0" baseline="0">
                <a:solidFill>
                  <a:schemeClr val="bg1"/>
                </a:solidFill>
                <a:latin typeface="Calibri Light" panose="020F0302020204030204" pitchFamily="34" charset="0"/>
                <a:cs typeface="Calibri Light" panose="020F0302020204030204" pitchFamily="34" charset="0"/>
              </a:defRPr>
            </a:lvl4pPr>
            <a:lvl5pPr marL="1828800" indent="0">
              <a:buNone/>
              <a:defRPr sz="1400" kern="1000" spc="0" baseline="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85112A4E-C942-4F51-B58D-606CC89E5F25}"/>
              </a:ext>
            </a:extLst>
          </p:cNvPr>
          <p:cNvSpPr>
            <a:spLocks noGrp="1"/>
          </p:cNvSpPr>
          <p:nvPr>
            <p:ph type="body" sz="quarter" idx="10"/>
          </p:nvPr>
        </p:nvSpPr>
        <p:spPr>
          <a:xfrm>
            <a:off x="409574" y="832555"/>
            <a:ext cx="3274303" cy="415220"/>
          </a:xfrm>
          <a:prstGeom prst="rect">
            <a:avLst/>
          </a:prstGeom>
        </p:spPr>
        <p:txBody>
          <a:bodyPr/>
          <a:lstStyle>
            <a:lvl1pPr marL="0" indent="0">
              <a:buNone/>
              <a:defRPr sz="2000" b="1">
                <a:solidFill>
                  <a:schemeClr val="bg1"/>
                </a:solidFill>
              </a:defRPr>
            </a:lvl1pPr>
          </a:lstStyle>
          <a:p>
            <a:pPr lvl="0"/>
            <a:r>
              <a:rPr lang="en-US"/>
              <a:t>Click to edit Master text styles</a:t>
            </a:r>
          </a:p>
        </p:txBody>
      </p:sp>
      <p:sp>
        <p:nvSpPr>
          <p:cNvPr id="25"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4320299" y="1335973"/>
            <a:ext cx="7147801"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26"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4320300" y="6341155"/>
            <a:ext cx="629252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33882489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hart - Box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8EEAB4-81D2-4D0D-8D79-722BCD25EEFD}"/>
              </a:ext>
            </a:extLst>
          </p:cNvPr>
          <p:cNvSpPr/>
          <p:nvPr/>
        </p:nvSpPr>
        <p:spPr>
          <a:xfrm>
            <a:off x="8153400" y="0"/>
            <a:ext cx="4038600" cy="68579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8DCE05A0-E691-48D0-95A4-969292E00330}"/>
              </a:ext>
            </a:extLst>
          </p:cNvPr>
          <p:cNvSpPr>
            <a:spLocks noGrp="1"/>
          </p:cNvSpPr>
          <p:nvPr>
            <p:ph type="title" hasCustomPrompt="1"/>
          </p:nvPr>
        </p:nvSpPr>
        <p:spPr>
          <a:xfrm>
            <a:off x="752475" y="743654"/>
            <a:ext cx="7153275"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84F9732D-B3F0-48EA-A1F2-12E6FF85F1B4}"/>
              </a:ext>
            </a:extLst>
          </p:cNvPr>
          <p:cNvCxnSpPr>
            <a:cxnSpLocks/>
          </p:cNvCxnSpPr>
          <p:nvPr/>
        </p:nvCxnSpPr>
        <p:spPr>
          <a:xfrm>
            <a:off x="799381" y="1247775"/>
            <a:ext cx="71063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5093B7-F0FD-4704-9F42-B616F0633467}"/>
              </a:ext>
            </a:extLst>
          </p:cNvPr>
          <p:cNvCxnSpPr>
            <a:cxnSpLocks/>
          </p:cNvCxnSpPr>
          <p:nvPr/>
        </p:nvCxnSpPr>
        <p:spPr>
          <a:xfrm>
            <a:off x="8524875" y="1247775"/>
            <a:ext cx="343305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1EEF07C-153A-477C-90B9-FCAF67CD3863}"/>
              </a:ext>
            </a:extLst>
          </p:cNvPr>
          <p:cNvSpPr>
            <a:spLocks noGrp="1"/>
          </p:cNvSpPr>
          <p:nvPr>
            <p:ph sz="half" idx="2"/>
          </p:nvPr>
        </p:nvSpPr>
        <p:spPr>
          <a:xfrm>
            <a:off x="8415336" y="1552578"/>
            <a:ext cx="3529014" cy="4624385"/>
          </a:xfrm>
          <a:prstGeom prst="rect">
            <a:avLst/>
          </a:prstGeom>
        </p:spPr>
        <p:txBody>
          <a:bodyPr/>
          <a:lstStyle>
            <a:lvl1pPr marL="0" indent="0">
              <a:buNone/>
              <a:defRPr sz="1400">
                <a:solidFill>
                  <a:schemeClr val="bg1"/>
                </a:solidFill>
                <a:latin typeface="Calibri Light" panose="020F0302020204030204" pitchFamily="34" charset="0"/>
                <a:cs typeface="Calibri Light" panose="020F0302020204030204" pitchFamily="34" charset="0"/>
              </a:defRPr>
            </a:lvl1pPr>
            <a:lvl2pPr marL="457200" indent="0">
              <a:buNone/>
              <a:defRPr sz="1400">
                <a:solidFill>
                  <a:schemeClr val="bg1"/>
                </a:solidFill>
                <a:latin typeface="Calibri Light" panose="020F0302020204030204" pitchFamily="34" charset="0"/>
                <a:cs typeface="Calibri Light" panose="020F0302020204030204" pitchFamily="34" charset="0"/>
              </a:defRPr>
            </a:lvl2pPr>
            <a:lvl3pPr marL="914400" indent="0">
              <a:buNone/>
              <a:defRPr sz="1400">
                <a:solidFill>
                  <a:schemeClr val="bg1"/>
                </a:solidFill>
                <a:latin typeface="Calibri Light" panose="020F0302020204030204" pitchFamily="34" charset="0"/>
                <a:cs typeface="Calibri Light" panose="020F0302020204030204" pitchFamily="34" charset="0"/>
              </a:defRPr>
            </a:lvl3pPr>
            <a:lvl4pPr marL="1371600" indent="0">
              <a:buNone/>
              <a:defRPr sz="1400">
                <a:solidFill>
                  <a:schemeClr val="bg1"/>
                </a:solidFill>
                <a:latin typeface="Calibri Light" panose="020F0302020204030204" pitchFamily="34" charset="0"/>
                <a:cs typeface="Calibri Light" panose="020F0302020204030204" pitchFamily="34" charset="0"/>
              </a:defRPr>
            </a:lvl4pPr>
            <a:lvl5pPr marL="1828800" indent="0">
              <a:buNone/>
              <a:defRPr sz="140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Rectangle 15">
            <a:extLst>
              <a:ext uri="{FF2B5EF4-FFF2-40B4-BE49-F238E27FC236}">
                <a16:creationId xmlns:a16="http://schemas.microsoft.com/office/drawing/2014/main" id="{7B22A3E0-23F4-4AF6-AB79-B3068782964F}"/>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a:extLst>
              <a:ext uri="{FF2B5EF4-FFF2-40B4-BE49-F238E27FC236}">
                <a16:creationId xmlns:a16="http://schemas.microsoft.com/office/drawing/2014/main" id="{A7DF3649-8E9D-4837-9447-F14E8B939A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18" name="Straight Connector 17">
            <a:extLst>
              <a:ext uri="{FF2B5EF4-FFF2-40B4-BE49-F238E27FC236}">
                <a16:creationId xmlns:a16="http://schemas.microsoft.com/office/drawing/2014/main" id="{D1FFAA97-CEFE-4267-A62F-C68C91A92398}"/>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Slide Number Placeholder 7">
            <a:extLst>
              <a:ext uri="{FF2B5EF4-FFF2-40B4-BE49-F238E27FC236}">
                <a16:creationId xmlns:a16="http://schemas.microsoft.com/office/drawing/2014/main" id="{7871ABB2-7A43-4D0A-B7DF-3E4DF7BFCE7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sp>
        <p:nvSpPr>
          <p:cNvPr id="25" name="Text Placeholder 4">
            <a:extLst>
              <a:ext uri="{FF2B5EF4-FFF2-40B4-BE49-F238E27FC236}">
                <a16:creationId xmlns:a16="http://schemas.microsoft.com/office/drawing/2014/main" id="{0E905286-439C-4454-A02E-DB4589052DA1}"/>
              </a:ext>
            </a:extLst>
          </p:cNvPr>
          <p:cNvSpPr>
            <a:spLocks noGrp="1"/>
          </p:cNvSpPr>
          <p:nvPr>
            <p:ph type="body" sz="quarter" idx="10"/>
          </p:nvPr>
        </p:nvSpPr>
        <p:spPr>
          <a:xfrm>
            <a:off x="8415336" y="832554"/>
            <a:ext cx="3542591" cy="625475"/>
          </a:xfrm>
          <a:prstGeom prst="rect">
            <a:avLst/>
          </a:prstGeom>
        </p:spPr>
        <p:txBody>
          <a:bodyPr/>
          <a:lstStyle>
            <a:lvl1pPr marL="0" indent="0">
              <a:buNone/>
              <a:defRPr sz="2000" b="1">
                <a:solidFill>
                  <a:schemeClr val="bg1"/>
                </a:solidFill>
              </a:defRPr>
            </a:lvl1pPr>
          </a:lstStyle>
          <a:p>
            <a:pPr lvl="0"/>
            <a:r>
              <a:rPr lang="en-US"/>
              <a:t>Click to edit Master text styles</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6" y="1335973"/>
            <a:ext cx="7147801"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21"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71526" y="6341155"/>
            <a:ext cx="7147801"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744135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hart - Righ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51364C-DDA4-4EF7-9221-BA83675C2062}"/>
              </a:ext>
            </a:extLst>
          </p:cNvPr>
          <p:cNvSpPr>
            <a:spLocks noGrp="1"/>
          </p:cNvSpPr>
          <p:nvPr>
            <p:ph sz="half" idx="2"/>
          </p:nvPr>
        </p:nvSpPr>
        <p:spPr>
          <a:xfrm>
            <a:off x="752475" y="1335972"/>
            <a:ext cx="5157787" cy="5355035"/>
          </a:xfrm>
          <a:prstGeom prst="rect">
            <a:avLst/>
          </a:prstGeom>
        </p:spPr>
        <p:txBody>
          <a:bodyPr/>
          <a:lstStyle>
            <a:lvl1pPr>
              <a:buClr>
                <a:schemeClr val="accent6"/>
              </a:buClr>
              <a:defRPr sz="1400">
                <a:latin typeface="Calibri Light" panose="020F0302020204030204" pitchFamily="34" charset="0"/>
                <a:cs typeface="Calibri Light" panose="020F0302020204030204" pitchFamily="34" charset="0"/>
              </a:defRPr>
            </a:lvl1pPr>
            <a:lvl2pPr>
              <a:buClr>
                <a:schemeClr val="accent6"/>
              </a:buClr>
              <a:defRPr sz="1200">
                <a:latin typeface="Calibri Light" panose="020F0302020204030204" pitchFamily="34" charset="0"/>
                <a:cs typeface="Calibri Light" panose="020F0302020204030204" pitchFamily="34" charset="0"/>
              </a:defRPr>
            </a:lvl2pPr>
            <a:lvl3pPr>
              <a:buClr>
                <a:schemeClr val="accent6"/>
              </a:buClr>
              <a:defRPr sz="1100">
                <a:latin typeface="Calibri Light" panose="020F0302020204030204" pitchFamily="34" charset="0"/>
                <a:cs typeface="Calibri Light" panose="020F0302020204030204" pitchFamily="34" charset="0"/>
              </a:defRPr>
            </a:lvl3pPr>
            <a:lvl4pPr>
              <a:buClr>
                <a:schemeClr val="accent6"/>
              </a:buClr>
              <a:defRPr sz="1050">
                <a:latin typeface="Calibri Light" panose="020F0302020204030204" pitchFamily="34" charset="0"/>
                <a:cs typeface="Calibri Light" panose="020F0302020204030204" pitchFamily="34" charset="0"/>
              </a:defRPr>
            </a:lvl4pPr>
            <a:lvl5pPr>
              <a:buClr>
                <a:schemeClr val="accent6"/>
              </a:buClr>
              <a:defRPr sz="105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6055995" y="1335972"/>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29747974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hart -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6C51364C-DDA4-4EF7-9221-BA83675C2062}"/>
              </a:ext>
            </a:extLst>
          </p:cNvPr>
          <p:cNvSpPr>
            <a:spLocks noGrp="1"/>
          </p:cNvSpPr>
          <p:nvPr>
            <p:ph sz="half" idx="2"/>
          </p:nvPr>
        </p:nvSpPr>
        <p:spPr>
          <a:xfrm>
            <a:off x="6110288" y="1335972"/>
            <a:ext cx="5157787" cy="5355035"/>
          </a:xfrm>
          <a:prstGeom prst="rect">
            <a:avLst/>
          </a:prstGeom>
        </p:spPr>
        <p:txBody>
          <a:bodyPr/>
          <a:lstStyle>
            <a:lvl1pPr>
              <a:buClr>
                <a:schemeClr val="accent6"/>
              </a:buClr>
              <a:defRPr sz="1400">
                <a:latin typeface="Calibri Light" panose="020F0302020204030204" pitchFamily="34" charset="0"/>
                <a:cs typeface="Calibri Light" panose="020F0302020204030204" pitchFamily="34" charset="0"/>
              </a:defRPr>
            </a:lvl1pPr>
            <a:lvl2pPr>
              <a:buClr>
                <a:schemeClr val="accent6"/>
              </a:buClr>
              <a:defRPr sz="1200">
                <a:latin typeface="Calibri Light" panose="020F0302020204030204" pitchFamily="34" charset="0"/>
                <a:cs typeface="Calibri Light" panose="020F0302020204030204" pitchFamily="34" charset="0"/>
              </a:defRPr>
            </a:lvl2pPr>
            <a:lvl3pPr>
              <a:buClr>
                <a:schemeClr val="accent6"/>
              </a:buClr>
              <a:defRPr sz="1100">
                <a:latin typeface="Calibri Light" panose="020F0302020204030204" pitchFamily="34" charset="0"/>
                <a:cs typeface="Calibri Light" panose="020F0302020204030204" pitchFamily="34" charset="0"/>
              </a:defRPr>
            </a:lvl3pPr>
            <a:lvl4pPr>
              <a:buClr>
                <a:schemeClr val="accent6"/>
              </a:buClr>
              <a:defRPr sz="1050">
                <a:latin typeface="Calibri Light" panose="020F0302020204030204" pitchFamily="34" charset="0"/>
                <a:cs typeface="Calibri Light" panose="020F0302020204030204" pitchFamily="34" charset="0"/>
              </a:defRPr>
            </a:lvl4pPr>
            <a:lvl5pPr>
              <a:buClr>
                <a:schemeClr val="accent6"/>
              </a:buClr>
              <a:defRPr sz="1050">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20074570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hart - Side by s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218E5FB-85C5-4A9E-B19A-5893B6BBA1A7}"/>
              </a:ext>
            </a:extLst>
          </p:cNvPr>
          <p:cNvSpPr>
            <a:spLocks noGrp="1"/>
          </p:cNvSpPr>
          <p:nvPr>
            <p:ph type="title" hasCustomPrompt="1"/>
          </p:nvPr>
        </p:nvSpPr>
        <p:spPr>
          <a:xfrm>
            <a:off x="752475" y="743654"/>
            <a:ext cx="10515600" cy="415924"/>
          </a:xfrm>
          <a:prstGeom prst="rect">
            <a:avLst/>
          </a:prstGeom>
        </p:spPr>
        <p:txBody>
          <a:bodyPr/>
          <a:lstStyle>
            <a:lvl1pPr>
              <a:defRPr sz="2800" b="1">
                <a:solidFill>
                  <a:schemeClr val="tx2"/>
                </a:solidFill>
              </a:defRPr>
            </a:lvl1pPr>
          </a:lstStyle>
          <a:p>
            <a:r>
              <a:rPr lang="en-US"/>
              <a:t>CLICK TO EDIT MASTER TITLE STYLE</a:t>
            </a:r>
            <a:endParaRPr lang="en-AU"/>
          </a:p>
        </p:txBody>
      </p:sp>
      <p:cxnSp>
        <p:nvCxnSpPr>
          <p:cNvPr id="11" name="Straight Connector 10">
            <a:extLst>
              <a:ext uri="{FF2B5EF4-FFF2-40B4-BE49-F238E27FC236}">
                <a16:creationId xmlns:a16="http://schemas.microsoft.com/office/drawing/2014/main" id="{B04BDEA0-A72D-4D6F-95FA-EA43CCF38EE3}"/>
              </a:ext>
            </a:extLst>
          </p:cNvPr>
          <p:cNvCxnSpPr/>
          <p:nvPr/>
        </p:nvCxnSpPr>
        <p:spPr>
          <a:xfrm>
            <a:off x="838200" y="1247775"/>
            <a:ext cx="105156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0F1CC167-3B77-40D6-852C-2132CD1A34C1}"/>
              </a:ext>
            </a:extLst>
          </p:cNvPr>
          <p:cNvSpPr>
            <a:spLocks noGrp="1"/>
          </p:cNvSpPr>
          <p:nvPr>
            <p:ph type="body" sz="quarter" idx="3" hasCustomPrompt="1"/>
          </p:nvPr>
        </p:nvSpPr>
        <p:spPr>
          <a:xfrm>
            <a:off x="771527" y="1335973"/>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2" name="Text Placeholder 4">
            <a:extLst>
              <a:ext uri="{FF2B5EF4-FFF2-40B4-BE49-F238E27FC236}">
                <a16:creationId xmlns:a16="http://schemas.microsoft.com/office/drawing/2014/main" id="{0F1CC167-3B77-40D6-852C-2132CD1A34C1}"/>
              </a:ext>
            </a:extLst>
          </p:cNvPr>
          <p:cNvSpPr>
            <a:spLocks noGrp="1"/>
          </p:cNvSpPr>
          <p:nvPr>
            <p:ph type="body" sz="quarter" idx="10" hasCustomPrompt="1"/>
          </p:nvPr>
        </p:nvSpPr>
        <p:spPr>
          <a:xfrm>
            <a:off x="6055995" y="1335972"/>
            <a:ext cx="5212080" cy="548640"/>
          </a:xfrm>
          <a:prstGeom prst="rect">
            <a:avLst/>
          </a:prstGeom>
        </p:spPr>
        <p:txBody>
          <a:bodyPr anchor="t"/>
          <a:lstStyle>
            <a:lvl1pPr marL="0" indent="0" algn="ctr">
              <a:buNone/>
              <a:defRPr sz="16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question</a:t>
            </a:r>
          </a:p>
        </p:txBody>
      </p:sp>
      <p:sp>
        <p:nvSpPr>
          <p:cNvPr id="13" name="Text Placeholder 4">
            <a:extLst>
              <a:ext uri="{FF2B5EF4-FFF2-40B4-BE49-F238E27FC236}">
                <a16:creationId xmlns:a16="http://schemas.microsoft.com/office/drawing/2014/main" id="{0F1CC167-3B77-40D6-852C-2132CD1A34C1}"/>
              </a:ext>
            </a:extLst>
          </p:cNvPr>
          <p:cNvSpPr>
            <a:spLocks noGrp="1"/>
          </p:cNvSpPr>
          <p:nvPr>
            <p:ph type="body" sz="quarter" idx="13" hasCustomPrompt="1"/>
          </p:nvPr>
        </p:nvSpPr>
        <p:spPr>
          <a:xfrm>
            <a:off x="6055995" y="6341155"/>
            <a:ext cx="4432246"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
        <p:nvSpPr>
          <p:cNvPr id="14" name="Text Placeholder 4">
            <a:extLst>
              <a:ext uri="{FF2B5EF4-FFF2-40B4-BE49-F238E27FC236}">
                <a16:creationId xmlns:a16="http://schemas.microsoft.com/office/drawing/2014/main" id="{0F1CC167-3B77-40D6-852C-2132CD1A34C1}"/>
              </a:ext>
            </a:extLst>
          </p:cNvPr>
          <p:cNvSpPr>
            <a:spLocks noGrp="1"/>
          </p:cNvSpPr>
          <p:nvPr>
            <p:ph type="body" sz="quarter" idx="14" hasCustomPrompt="1"/>
          </p:nvPr>
        </p:nvSpPr>
        <p:spPr>
          <a:xfrm>
            <a:off x="771527" y="6341155"/>
            <a:ext cx="5212080" cy="349853"/>
          </a:xfrm>
          <a:prstGeom prst="rect">
            <a:avLst/>
          </a:prstGeom>
        </p:spPr>
        <p:txBody>
          <a:bodyPr anchor="t"/>
          <a:lstStyle>
            <a:lvl1pPr marL="0" indent="0">
              <a:spcBef>
                <a:spcPts val="0"/>
              </a:spcBef>
              <a:buNone/>
              <a:defRPr sz="11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Insert n description</a:t>
            </a:r>
          </a:p>
        </p:txBody>
      </p:sp>
    </p:spTree>
    <p:extLst>
      <p:ext uri="{BB962C8B-B14F-4D97-AF65-F5344CB8AC3E}">
        <p14:creationId xmlns:p14="http://schemas.microsoft.com/office/powerpoint/2010/main" val="6093336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emf"/><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image" Target="../media/image1.emf"/><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theme" Target="../theme/theme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image" Target="../media/image1.emf"/><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theme" Target="../theme/theme4.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theme" Target="../theme/theme5.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image" Target="../media/image1.emf"/><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8" Type="http://schemas.openxmlformats.org/officeDocument/2006/relationships/slideLayout" Target="../slideLayouts/slideLayout112.xml"/><Relationship Id="rId3"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672637E7-8901-EEE7-06DE-E7D43DCEFFF0}"/>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2E55080-76CF-4F13-B9EF-EE2199B7A767}"/>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9" name="Straight Connector 8">
            <a:extLst>
              <a:ext uri="{FF2B5EF4-FFF2-40B4-BE49-F238E27FC236}">
                <a16:creationId xmlns:a16="http://schemas.microsoft.com/office/drawing/2014/main" id="{E931E71C-D705-4B87-9692-205753036ADE}"/>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33E44956-5644-40D9-8387-5AF00EE60CCB}"/>
              </a:ext>
            </a:extLst>
          </p:cNvPr>
          <p:cNvSpPr txBox="1">
            <a:spLocks/>
          </p:cNvSpPr>
          <p:nvPr/>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4" name="Title Placeholder 13">
            <a:extLst>
              <a:ext uri="{FF2B5EF4-FFF2-40B4-BE49-F238E27FC236}">
                <a16:creationId xmlns:a16="http://schemas.microsoft.com/office/drawing/2014/main" id="{05571D48-D467-F1AA-071C-4F9A08E1AA07}"/>
              </a:ext>
            </a:extLst>
          </p:cNvPr>
          <p:cNvSpPr>
            <a:spLocks noGrp="1"/>
          </p:cNvSpPr>
          <p:nvPr>
            <p:ph type="title"/>
          </p:nvPr>
        </p:nvSpPr>
        <p:spPr>
          <a:xfrm>
            <a:off x="746125" y="443883"/>
            <a:ext cx="10688638" cy="736848"/>
          </a:xfrm>
          <a:prstGeom prst="rect">
            <a:avLst/>
          </a:prstGeom>
        </p:spPr>
        <p:txBody>
          <a:bodyPr vert="horz" lIns="72000" tIns="72000" rIns="72000" bIns="72000" rtlCol="0" anchor="ctr">
            <a:noAutofit/>
          </a:bodyPr>
          <a:lstStyle/>
          <a:p>
            <a:r>
              <a:rPr lang="en-US"/>
              <a:t>Click to edit Master title style</a:t>
            </a:r>
            <a:endParaRPr lang="en-AU"/>
          </a:p>
        </p:txBody>
      </p:sp>
      <p:sp>
        <p:nvSpPr>
          <p:cNvPr id="15" name="Text Placeholder 14">
            <a:extLst>
              <a:ext uri="{FF2B5EF4-FFF2-40B4-BE49-F238E27FC236}">
                <a16:creationId xmlns:a16="http://schemas.microsoft.com/office/drawing/2014/main" id="{1C67B366-A025-2D41-2F99-76A2644DB3F9}"/>
              </a:ext>
            </a:extLst>
          </p:cNvPr>
          <p:cNvSpPr>
            <a:spLocks noGrp="1"/>
          </p:cNvSpPr>
          <p:nvPr>
            <p:ph type="body" idx="1"/>
          </p:nvPr>
        </p:nvSpPr>
        <p:spPr>
          <a:xfrm>
            <a:off x="746125" y="1580224"/>
            <a:ext cx="10688638" cy="4536413"/>
          </a:xfrm>
          <a:prstGeom prst="rect">
            <a:avLst/>
          </a:prstGeom>
        </p:spPr>
        <p:txBody>
          <a:bodyPr vert="horz" lIns="7200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Footer Placeholder 16">
            <a:extLst>
              <a:ext uri="{FF2B5EF4-FFF2-40B4-BE49-F238E27FC236}">
                <a16:creationId xmlns:a16="http://schemas.microsoft.com/office/drawing/2014/main" id="{AD4173C4-BEA7-16C6-371D-05E93FA760D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0"/>
              </a:spcBef>
              <a:defRPr sz="800" i="1">
                <a:solidFill>
                  <a:schemeClr val="bg1">
                    <a:lumMod val="50000"/>
                  </a:schemeClr>
                </a:solidFill>
              </a:defRPr>
            </a:lvl1pPr>
          </a:lstStyle>
          <a:p>
            <a:endParaRPr lang="en-AU" i="1"/>
          </a:p>
        </p:txBody>
      </p:sp>
      <p:cxnSp>
        <p:nvCxnSpPr>
          <p:cNvPr id="19" name="Straight Connector 18">
            <a:extLst>
              <a:ext uri="{FF2B5EF4-FFF2-40B4-BE49-F238E27FC236}">
                <a16:creationId xmlns:a16="http://schemas.microsoft.com/office/drawing/2014/main" id="{C9E5558C-6BD9-5D73-AC5D-8C86AE74AC4C}"/>
              </a:ext>
            </a:extLst>
          </p:cNvPr>
          <p:cNvCxnSpPr>
            <a:cxnSpLocks/>
          </p:cNvCxnSpPr>
          <p:nvPr userDrawn="1"/>
        </p:nvCxnSpPr>
        <p:spPr>
          <a:xfrm>
            <a:off x="752475" y="1247775"/>
            <a:ext cx="1068228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160212"/>
      </p:ext>
    </p:extLst>
  </p:cSld>
  <p:clrMap bg1="lt1" tx1="dk1" bg2="lt2" tx2="dk2" accent1="accent1" accent2="accent2" accent3="accent3" accent4="accent4" accent5="accent5" accent6="accent6" hlink="hlink" folHlink="folHlink"/>
  <p:sldLayoutIdLst>
    <p:sldLayoutId id="2147483804" r:id="rId1"/>
    <p:sldLayoutId id="2147483767" r:id="rId2"/>
    <p:sldLayoutId id="2147483807" r:id="rId3"/>
    <p:sldLayoutId id="2147483809" r:id="rId4"/>
    <p:sldLayoutId id="2147483688" r:id="rId5"/>
    <p:sldLayoutId id="2147483771" r:id="rId6"/>
    <p:sldLayoutId id="2147483689" r:id="rId7"/>
    <p:sldLayoutId id="2147483696" r:id="rId8"/>
    <p:sldLayoutId id="2147483691" r:id="rId9"/>
    <p:sldLayoutId id="2147483690" r:id="rId10"/>
    <p:sldLayoutId id="2147483692" r:id="rId11"/>
    <p:sldLayoutId id="2147483765" r:id="rId12"/>
    <p:sldLayoutId id="2147483810" r:id="rId13"/>
    <p:sldLayoutId id="2147483811" r:id="rId14"/>
    <p:sldLayoutId id="2147483818" r:id="rId15"/>
    <p:sldLayoutId id="2147483819" r:id="rId16"/>
    <p:sldLayoutId id="2147483764" r:id="rId17"/>
    <p:sldLayoutId id="2147483812" r:id="rId18"/>
    <p:sldLayoutId id="2147483759" r:id="rId19"/>
    <p:sldLayoutId id="2147483813" r:id="rId20"/>
    <p:sldLayoutId id="2147483772" r:id="rId21"/>
    <p:sldLayoutId id="2147483816" r:id="rId22"/>
    <p:sldLayoutId id="2147483768" r:id="rId23"/>
    <p:sldLayoutId id="2147483814" r:id="rId24"/>
    <p:sldLayoutId id="2147483769" r:id="rId25"/>
    <p:sldLayoutId id="2147483815" r:id="rId26"/>
    <p:sldLayoutId id="2147483817" r:id="rId27"/>
    <p:sldLayoutId id="2147483761" r:id="rId28"/>
    <p:sldLayoutId id="2147483674" r:id="rId29"/>
    <p:sldLayoutId id="2147483669" r:id="rId30"/>
    <p:sldLayoutId id="2147483670" r:id="rId31"/>
    <p:sldLayoutId id="2147483672" r:id="rId32"/>
    <p:sldLayoutId id="2147483760" r:id="rId33"/>
    <p:sldLayoutId id="2147483701" r:id="rId34"/>
    <p:sldLayoutId id="2147483762" r:id="rId35"/>
    <p:sldLayoutId id="2147483763" r:id="rId36"/>
    <p:sldLayoutId id="2147483841" r:id="rId37"/>
    <p:sldLayoutId id="2147483842" r:id="rId38"/>
    <p:sldLayoutId id="2147483843" r:id="rId39"/>
  </p:sldLayoutIdLst>
  <p:hf hdr="0" dt="0"/>
  <p:txStyles>
    <p:titleStyle>
      <a:lvl1pPr algn="l" defTabSz="914400" rtl="0" eaLnBrk="1" latinLnBrk="0" hangingPunct="1">
        <a:lnSpc>
          <a:spcPct val="100000"/>
        </a:lnSpc>
        <a:spcBef>
          <a:spcPts val="600"/>
        </a:spcBef>
        <a:buNone/>
        <a:defRPr sz="2800" b="1" kern="1200" cap="all" baseline="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2pPr>
      <a:lvl3pPr marL="541338" indent="-185738"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00000"/>
        </a:lnSpc>
        <a:spcBef>
          <a:spcPts val="1000"/>
        </a:spcBef>
        <a:buSzPct val="140000"/>
        <a:buFont typeface="Arial" panose="020B0604020202020204" pitchFamily="34" charset="0"/>
        <a:buNone/>
        <a:defRPr sz="1200" b="1" kern="1200" cap="all" baseline="0">
          <a:solidFill>
            <a:schemeClr val="accent1"/>
          </a:solidFill>
          <a:latin typeface="+mn-lt"/>
          <a:ea typeface="+mn-ea"/>
          <a:cs typeface="+mn-cs"/>
        </a:defRPr>
      </a:lvl4pPr>
      <a:lvl5pPr marL="0" indent="0" algn="l" defTabSz="914400" rtl="0" eaLnBrk="1" latinLnBrk="0" hangingPunct="1">
        <a:lnSpc>
          <a:spcPct val="100000"/>
        </a:lnSpc>
        <a:spcBef>
          <a:spcPts val="600"/>
        </a:spcBef>
        <a:buSzPct val="140000"/>
        <a:buFont typeface="Arial" panose="020B0604020202020204" pitchFamily="34" charset="0"/>
        <a:buNone/>
        <a:defRPr sz="12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0" userDrawn="1">
          <p15:clr>
            <a:srgbClr val="F26B43"/>
          </p15:clr>
        </p15:guide>
        <p15:guide id="2" pos="460" userDrawn="1">
          <p15:clr>
            <a:srgbClr val="F26B43"/>
          </p15:clr>
        </p15:guide>
        <p15:guide id="3" orient="horz" pos="3853" userDrawn="1">
          <p15:clr>
            <a:srgbClr val="F26B43"/>
          </p15:clr>
        </p15:guide>
        <p15:guide id="4" pos="7212" userDrawn="1">
          <p15:clr>
            <a:srgbClr val="F26B43"/>
          </p15:clr>
        </p15:guide>
        <p15:guide id="5" orient="horz" pos="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AF3C6B-351A-4422-B16F-776F8D8169C5}"/>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2E55080-76CF-4F13-B9EF-EE2199B7A76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9" name="Straight Connector 8">
            <a:extLst>
              <a:ext uri="{FF2B5EF4-FFF2-40B4-BE49-F238E27FC236}">
                <a16:creationId xmlns:a16="http://schemas.microsoft.com/office/drawing/2014/main" id="{E931E71C-D705-4B87-9692-205753036ADE}"/>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33E44956-5644-40D9-8387-5AF00EE60CC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sp>
        <p:nvSpPr>
          <p:cNvPr id="3" name="TextBox 2">
            <a:extLst>
              <a:ext uri="{FF2B5EF4-FFF2-40B4-BE49-F238E27FC236}">
                <a16:creationId xmlns:a16="http://schemas.microsoft.com/office/drawing/2014/main" id="{892E4107-1BA0-C6EF-D5A7-B7A92CF8BD26}"/>
              </a:ext>
            </a:extLst>
          </p:cNvPr>
          <p:cNvSpPr txBox="1"/>
          <p:nvPr userDrawn="1">
            <p:extLst>
              <p:ext uri="{1162E1C5-73C7-4A58-AE30-91384D911F3F}">
                <p184:classification xmlns:p184="http://schemas.microsoft.com/office/powerpoint/2018/4/main" val="hdr"/>
              </p:ext>
            </p:extLst>
          </p:nvPr>
        </p:nvSpPr>
        <p:spPr>
          <a:xfrm>
            <a:off x="5247450" y="63500"/>
            <a:ext cx="1728787" cy="167640"/>
          </a:xfrm>
          <a:prstGeom prst="rect">
            <a:avLst/>
          </a:prstGeom>
        </p:spPr>
        <p:txBody>
          <a:bodyPr horzOverflow="overflow" lIns="0" tIns="0" rIns="0" bIns="0">
            <a:spAutoFit/>
          </a:bodyPr>
          <a:lstStyle/>
          <a:p>
            <a:pPr algn="l"/>
            <a:r>
              <a:rPr lang="en-AU" sz="11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Commercial - For external use</a:t>
            </a:r>
          </a:p>
        </p:txBody>
      </p:sp>
    </p:spTree>
    <p:extLst>
      <p:ext uri="{BB962C8B-B14F-4D97-AF65-F5344CB8AC3E}">
        <p14:creationId xmlns:p14="http://schemas.microsoft.com/office/powerpoint/2010/main" val="306695700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6" r:id="rId15"/>
    <p:sldLayoutId id="2147483837" r:id="rId16"/>
    <p:sldLayoutId id="2147483838" r:id="rId17"/>
    <p:sldLayoutId id="2147483839" r:id="rId18"/>
    <p:sldLayoutId id="214748384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672637E7-8901-EEE7-06DE-E7D43DCEFFF0}"/>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2E55080-76CF-4F13-B9EF-EE2199B7A76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9" name="Straight Connector 8">
            <a:extLst>
              <a:ext uri="{FF2B5EF4-FFF2-40B4-BE49-F238E27FC236}">
                <a16:creationId xmlns:a16="http://schemas.microsoft.com/office/drawing/2014/main" id="{E931E71C-D705-4B87-9692-205753036ADE}"/>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33E44956-5644-40D9-8387-5AF00EE60CCB}"/>
              </a:ext>
            </a:extLst>
          </p:cNvPr>
          <p:cNvSpPr txBox="1">
            <a:spLocks/>
          </p:cNvSpPr>
          <p:nvPr/>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4" name="Title Placeholder 13">
            <a:extLst>
              <a:ext uri="{FF2B5EF4-FFF2-40B4-BE49-F238E27FC236}">
                <a16:creationId xmlns:a16="http://schemas.microsoft.com/office/drawing/2014/main" id="{05571D48-D467-F1AA-071C-4F9A08E1AA07}"/>
              </a:ext>
            </a:extLst>
          </p:cNvPr>
          <p:cNvSpPr>
            <a:spLocks noGrp="1"/>
          </p:cNvSpPr>
          <p:nvPr>
            <p:ph type="title"/>
          </p:nvPr>
        </p:nvSpPr>
        <p:spPr>
          <a:xfrm>
            <a:off x="746125" y="443883"/>
            <a:ext cx="10688638" cy="736848"/>
          </a:xfrm>
          <a:prstGeom prst="rect">
            <a:avLst/>
          </a:prstGeom>
        </p:spPr>
        <p:txBody>
          <a:bodyPr vert="horz" lIns="72000" tIns="72000" rIns="72000" bIns="72000" rtlCol="0" anchor="ctr">
            <a:noAutofit/>
          </a:bodyPr>
          <a:lstStyle/>
          <a:p>
            <a:r>
              <a:rPr lang="en-US"/>
              <a:t>Click to edit Master title style</a:t>
            </a:r>
            <a:endParaRPr lang="en-AU"/>
          </a:p>
        </p:txBody>
      </p:sp>
      <p:sp>
        <p:nvSpPr>
          <p:cNvPr id="15" name="Text Placeholder 14">
            <a:extLst>
              <a:ext uri="{FF2B5EF4-FFF2-40B4-BE49-F238E27FC236}">
                <a16:creationId xmlns:a16="http://schemas.microsoft.com/office/drawing/2014/main" id="{1C67B366-A025-2D41-2F99-76A2644DB3F9}"/>
              </a:ext>
            </a:extLst>
          </p:cNvPr>
          <p:cNvSpPr>
            <a:spLocks noGrp="1"/>
          </p:cNvSpPr>
          <p:nvPr>
            <p:ph type="body" idx="1"/>
          </p:nvPr>
        </p:nvSpPr>
        <p:spPr>
          <a:xfrm>
            <a:off x="746125" y="1580224"/>
            <a:ext cx="10688638" cy="4536413"/>
          </a:xfrm>
          <a:prstGeom prst="rect">
            <a:avLst/>
          </a:prstGeom>
        </p:spPr>
        <p:txBody>
          <a:bodyPr vert="horz" lIns="7200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Footer Placeholder 16">
            <a:extLst>
              <a:ext uri="{FF2B5EF4-FFF2-40B4-BE49-F238E27FC236}">
                <a16:creationId xmlns:a16="http://schemas.microsoft.com/office/drawing/2014/main" id="{AD4173C4-BEA7-16C6-371D-05E93FA760D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0"/>
              </a:spcBef>
              <a:defRPr sz="800" i="1">
                <a:solidFill>
                  <a:schemeClr val="tx1"/>
                </a:solidFill>
              </a:defRPr>
            </a:lvl1pPr>
          </a:lstStyle>
          <a:p>
            <a:endParaRPr lang="en-AU"/>
          </a:p>
        </p:txBody>
      </p:sp>
      <p:cxnSp>
        <p:nvCxnSpPr>
          <p:cNvPr id="19" name="Straight Connector 18">
            <a:extLst>
              <a:ext uri="{FF2B5EF4-FFF2-40B4-BE49-F238E27FC236}">
                <a16:creationId xmlns:a16="http://schemas.microsoft.com/office/drawing/2014/main" id="{C9E5558C-6BD9-5D73-AC5D-8C86AE74AC4C}"/>
              </a:ext>
            </a:extLst>
          </p:cNvPr>
          <p:cNvCxnSpPr>
            <a:cxnSpLocks/>
          </p:cNvCxnSpPr>
          <p:nvPr userDrawn="1"/>
        </p:nvCxnSpPr>
        <p:spPr>
          <a:xfrm>
            <a:off x="752475" y="1247775"/>
            <a:ext cx="1068228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5598D54-B65B-A099-0667-702498F3E224}"/>
              </a:ext>
            </a:extLst>
          </p:cNvPr>
          <p:cNvSpPr txBox="1"/>
          <p:nvPr userDrawn="1">
            <p:extLst>
              <p:ext uri="{1162E1C5-73C7-4A58-AE30-91384D911F3F}">
                <p184:classification xmlns:p184="http://schemas.microsoft.com/office/powerpoint/2018/4/main" val="hdr"/>
              </p:ext>
            </p:extLst>
          </p:nvPr>
        </p:nvSpPr>
        <p:spPr>
          <a:xfrm>
            <a:off x="5247450" y="63500"/>
            <a:ext cx="1728787" cy="167640"/>
          </a:xfrm>
          <a:prstGeom prst="rect">
            <a:avLst/>
          </a:prstGeom>
        </p:spPr>
        <p:txBody>
          <a:bodyPr horzOverflow="overflow" lIns="0" tIns="0" rIns="0" bIns="0">
            <a:spAutoFit/>
          </a:bodyPr>
          <a:lstStyle/>
          <a:p>
            <a:pPr algn="l"/>
            <a:r>
              <a:rPr lang="en-AU" sz="11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Commercial - For external use</a:t>
            </a:r>
          </a:p>
        </p:txBody>
      </p:sp>
    </p:spTree>
    <p:extLst>
      <p:ext uri="{BB962C8B-B14F-4D97-AF65-F5344CB8AC3E}">
        <p14:creationId xmlns:p14="http://schemas.microsoft.com/office/powerpoint/2010/main" val="22969925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870" r:id="rId26"/>
    <p:sldLayoutId id="2147483871" r:id="rId27"/>
    <p:sldLayoutId id="2147483872" r:id="rId28"/>
    <p:sldLayoutId id="2147483873" r:id="rId29"/>
    <p:sldLayoutId id="2147483874" r:id="rId30"/>
    <p:sldLayoutId id="2147483875" r:id="rId31"/>
    <p:sldLayoutId id="2147483876" r:id="rId32"/>
    <p:sldLayoutId id="2147483877" r:id="rId33"/>
    <p:sldLayoutId id="2147483878" r:id="rId34"/>
    <p:sldLayoutId id="2147483879" r:id="rId35"/>
    <p:sldLayoutId id="2147483880" r:id="rId36"/>
  </p:sldLayoutIdLst>
  <p:hf hdr="0" dt="0"/>
  <p:txStyles>
    <p:titleStyle>
      <a:lvl1pPr algn="l" defTabSz="914400" rtl="0" eaLnBrk="1" latinLnBrk="0" hangingPunct="1">
        <a:lnSpc>
          <a:spcPct val="100000"/>
        </a:lnSpc>
        <a:spcBef>
          <a:spcPts val="600"/>
        </a:spcBef>
        <a:buNone/>
        <a:defRPr sz="2800" b="1" kern="1200" cap="all" baseline="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2pPr>
      <a:lvl3pPr marL="541338" indent="-185738"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00000"/>
        </a:lnSpc>
        <a:spcBef>
          <a:spcPts val="1000"/>
        </a:spcBef>
        <a:buSzPct val="140000"/>
        <a:buFont typeface="Arial" panose="020B0604020202020204" pitchFamily="34" charset="0"/>
        <a:buNone/>
        <a:defRPr sz="1200" b="1" kern="1200" cap="all" baseline="0">
          <a:solidFill>
            <a:schemeClr val="accent1"/>
          </a:solidFill>
          <a:latin typeface="+mn-lt"/>
          <a:ea typeface="+mn-ea"/>
          <a:cs typeface="+mn-cs"/>
        </a:defRPr>
      </a:lvl4pPr>
      <a:lvl5pPr marL="0" indent="0" algn="l" defTabSz="914400" rtl="0" eaLnBrk="1" latinLnBrk="0" hangingPunct="1">
        <a:lnSpc>
          <a:spcPct val="100000"/>
        </a:lnSpc>
        <a:spcBef>
          <a:spcPts val="600"/>
        </a:spcBef>
        <a:buSzPct val="140000"/>
        <a:buFont typeface="Arial" panose="020B0604020202020204" pitchFamily="34" charset="0"/>
        <a:buNone/>
        <a:defRPr sz="12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0">
          <p15:clr>
            <a:srgbClr val="F26B43"/>
          </p15:clr>
        </p15:guide>
        <p15:guide id="2" pos="460">
          <p15:clr>
            <a:srgbClr val="F26B43"/>
          </p15:clr>
        </p15:guide>
        <p15:guide id="3" orient="horz" pos="3853">
          <p15:clr>
            <a:srgbClr val="F26B43"/>
          </p15:clr>
        </p15:guide>
        <p15:guide id="4" pos="7212">
          <p15:clr>
            <a:srgbClr val="F26B43"/>
          </p15:clr>
        </p15:guide>
        <p15:guide id="5" orient="horz" pos="9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7AF3C6B-351A-4422-B16F-776F8D8169C5}"/>
              </a:ext>
            </a:extLst>
          </p:cNvPr>
          <p:cNvSpPr/>
          <p:nvPr/>
        </p:nvSpPr>
        <p:spPr>
          <a:xfrm>
            <a:off x="10681397" y="6334082"/>
            <a:ext cx="1510601" cy="246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2E55080-76CF-4F13-B9EF-EE2199B7A7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9" name="Straight Connector 8">
            <a:extLst>
              <a:ext uri="{FF2B5EF4-FFF2-40B4-BE49-F238E27FC236}">
                <a16:creationId xmlns:a16="http://schemas.microsoft.com/office/drawing/2014/main" id="{E931E71C-D705-4B87-9692-205753036ADE}"/>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33E44956-5644-40D9-8387-5AF00EE60CCB}"/>
              </a:ext>
            </a:extLst>
          </p:cNvPr>
          <p:cNvSpPr txBox="1">
            <a:spLocks/>
          </p:cNvSpPr>
          <p:nvPr/>
        </p:nvSpPr>
        <p:spPr>
          <a:xfrm>
            <a:off x="9214727" y="6268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AC3A6C-AD86-446E-8CF4-4326CC79EF8C}" type="slidenum">
              <a:rPr lang="en-AU" smtClean="0"/>
              <a:pPr/>
              <a:t>‹#›</a:t>
            </a:fld>
            <a:endParaRPr lang="en-AU"/>
          </a:p>
        </p:txBody>
      </p:sp>
      <p:sp>
        <p:nvSpPr>
          <p:cNvPr id="3" name="TextBox 2">
            <a:extLst>
              <a:ext uri="{FF2B5EF4-FFF2-40B4-BE49-F238E27FC236}">
                <a16:creationId xmlns:a16="http://schemas.microsoft.com/office/drawing/2014/main" id="{4812B0CF-44FC-3AF0-D887-298CA87DFA0F}"/>
              </a:ext>
            </a:extLst>
          </p:cNvPr>
          <p:cNvSpPr txBox="1"/>
          <p:nvPr userDrawn="1">
            <p:extLst>
              <p:ext uri="{1162E1C5-73C7-4A58-AE30-91384D911F3F}">
                <p184:classification xmlns:p184="http://schemas.microsoft.com/office/powerpoint/2018/4/main" val="hdr"/>
              </p:ext>
            </p:extLst>
          </p:nvPr>
        </p:nvSpPr>
        <p:spPr>
          <a:xfrm>
            <a:off x="5247450" y="63500"/>
            <a:ext cx="1728787" cy="167640"/>
          </a:xfrm>
          <a:prstGeom prst="rect">
            <a:avLst/>
          </a:prstGeom>
        </p:spPr>
        <p:txBody>
          <a:bodyPr horzOverflow="overflow" lIns="0" tIns="0" rIns="0" bIns="0">
            <a:spAutoFit/>
          </a:bodyPr>
          <a:lstStyle/>
          <a:p>
            <a:pPr algn="l"/>
            <a:r>
              <a:rPr lang="en-AU" sz="11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Commercial - For external use</a:t>
            </a:r>
          </a:p>
        </p:txBody>
      </p:sp>
    </p:spTree>
    <p:extLst>
      <p:ext uri="{BB962C8B-B14F-4D97-AF65-F5344CB8AC3E}">
        <p14:creationId xmlns:p14="http://schemas.microsoft.com/office/powerpoint/2010/main" val="372917768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Single Corner Rounded 2">
            <a:extLst>
              <a:ext uri="{FF2B5EF4-FFF2-40B4-BE49-F238E27FC236}">
                <a16:creationId xmlns:a16="http://schemas.microsoft.com/office/drawing/2014/main" id="{672637E7-8901-EEE7-06DE-E7D43DCEFFF0}"/>
              </a:ext>
            </a:extLst>
          </p:cNvPr>
          <p:cNvSpPr/>
          <p:nvPr userDrawn="1"/>
        </p:nvSpPr>
        <p:spPr>
          <a:xfrm flipH="1">
            <a:off x="10682956" y="6335503"/>
            <a:ext cx="1509044" cy="244800"/>
          </a:xfrm>
          <a:prstGeom prst="round1Rect">
            <a:avLst>
              <a:gd name="adj" fmla="val 3523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E2E55080-76CF-4F13-B9EF-EE2199B7A76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846896" y="6410672"/>
            <a:ext cx="676035" cy="105410"/>
          </a:xfrm>
          <a:prstGeom prst="rect">
            <a:avLst/>
          </a:prstGeom>
        </p:spPr>
      </p:pic>
      <p:cxnSp>
        <p:nvCxnSpPr>
          <p:cNvPr id="9" name="Straight Connector 8">
            <a:extLst>
              <a:ext uri="{FF2B5EF4-FFF2-40B4-BE49-F238E27FC236}">
                <a16:creationId xmlns:a16="http://schemas.microsoft.com/office/drawing/2014/main" id="{E931E71C-D705-4B87-9692-205753036ADE}"/>
              </a:ext>
            </a:extLst>
          </p:cNvPr>
          <p:cNvCxnSpPr/>
          <p:nvPr/>
        </p:nvCxnSpPr>
        <p:spPr>
          <a:xfrm>
            <a:off x="11630643" y="6385586"/>
            <a:ext cx="0" cy="13062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7">
            <a:extLst>
              <a:ext uri="{FF2B5EF4-FFF2-40B4-BE49-F238E27FC236}">
                <a16:creationId xmlns:a16="http://schemas.microsoft.com/office/drawing/2014/main" id="{33E44956-5644-40D9-8387-5AF00EE60CCB}"/>
              </a:ext>
            </a:extLst>
          </p:cNvPr>
          <p:cNvSpPr txBox="1">
            <a:spLocks/>
          </p:cNvSpPr>
          <p:nvPr/>
        </p:nvSpPr>
        <p:spPr>
          <a:xfrm>
            <a:off x="11540971" y="6268337"/>
            <a:ext cx="416956" cy="365125"/>
          </a:xfrm>
          <a:prstGeom prst="rect">
            <a:avLst/>
          </a:prstGeom>
        </p:spPr>
        <p:txBody>
          <a:bodyPr vert="horz" lIns="72000" tIns="72000" rIns="72000" bIns="72000" rtlCol="0" anchor="ctr">
            <a:noAutofit/>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600"/>
              </a:spcBef>
            </a:pPr>
            <a:fld id="{7BAC3A6C-AD86-446E-8CF4-4326CC79EF8C}" type="slidenum">
              <a:rPr lang="en-AU" smtClean="0"/>
              <a:pPr>
                <a:lnSpc>
                  <a:spcPct val="100000"/>
                </a:lnSpc>
                <a:spcBef>
                  <a:spcPts val="600"/>
                </a:spcBef>
              </a:pPr>
              <a:t>‹#›</a:t>
            </a:fld>
            <a:endParaRPr lang="en-AU"/>
          </a:p>
        </p:txBody>
      </p:sp>
      <p:sp>
        <p:nvSpPr>
          <p:cNvPr id="14" name="Title Placeholder 13">
            <a:extLst>
              <a:ext uri="{FF2B5EF4-FFF2-40B4-BE49-F238E27FC236}">
                <a16:creationId xmlns:a16="http://schemas.microsoft.com/office/drawing/2014/main" id="{05571D48-D467-F1AA-071C-4F9A08E1AA07}"/>
              </a:ext>
            </a:extLst>
          </p:cNvPr>
          <p:cNvSpPr>
            <a:spLocks noGrp="1"/>
          </p:cNvSpPr>
          <p:nvPr>
            <p:ph type="title"/>
          </p:nvPr>
        </p:nvSpPr>
        <p:spPr>
          <a:xfrm>
            <a:off x="746125" y="443883"/>
            <a:ext cx="10688638" cy="736848"/>
          </a:xfrm>
          <a:prstGeom prst="rect">
            <a:avLst/>
          </a:prstGeom>
        </p:spPr>
        <p:txBody>
          <a:bodyPr vert="horz" lIns="72000" tIns="72000" rIns="72000" bIns="72000" rtlCol="0" anchor="ctr">
            <a:noAutofit/>
          </a:bodyPr>
          <a:lstStyle/>
          <a:p>
            <a:r>
              <a:rPr lang="en-US"/>
              <a:t>Click to edit Master title style</a:t>
            </a:r>
            <a:endParaRPr lang="en-AU"/>
          </a:p>
        </p:txBody>
      </p:sp>
      <p:sp>
        <p:nvSpPr>
          <p:cNvPr id="15" name="Text Placeholder 14">
            <a:extLst>
              <a:ext uri="{FF2B5EF4-FFF2-40B4-BE49-F238E27FC236}">
                <a16:creationId xmlns:a16="http://schemas.microsoft.com/office/drawing/2014/main" id="{1C67B366-A025-2D41-2F99-76A2644DB3F9}"/>
              </a:ext>
            </a:extLst>
          </p:cNvPr>
          <p:cNvSpPr>
            <a:spLocks noGrp="1"/>
          </p:cNvSpPr>
          <p:nvPr>
            <p:ph type="body" idx="1"/>
          </p:nvPr>
        </p:nvSpPr>
        <p:spPr>
          <a:xfrm>
            <a:off x="746125" y="1580224"/>
            <a:ext cx="10688638" cy="4536413"/>
          </a:xfrm>
          <a:prstGeom prst="rect">
            <a:avLst/>
          </a:prstGeom>
        </p:spPr>
        <p:txBody>
          <a:bodyPr vert="horz" lIns="72000" tIns="72000" rIns="7200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Footer Placeholder 16">
            <a:extLst>
              <a:ext uri="{FF2B5EF4-FFF2-40B4-BE49-F238E27FC236}">
                <a16:creationId xmlns:a16="http://schemas.microsoft.com/office/drawing/2014/main" id="{AD4173C4-BEA7-16C6-371D-05E93FA760D0}"/>
              </a:ext>
            </a:extLst>
          </p:cNvPr>
          <p:cNvSpPr>
            <a:spLocks noGrp="1"/>
          </p:cNvSpPr>
          <p:nvPr>
            <p:ph type="ftr" sz="quarter" idx="3"/>
          </p:nvPr>
        </p:nvSpPr>
        <p:spPr>
          <a:xfrm>
            <a:off x="752475" y="6232125"/>
            <a:ext cx="9856341" cy="462504"/>
          </a:xfrm>
          <a:prstGeom prst="rect">
            <a:avLst/>
          </a:prstGeom>
        </p:spPr>
        <p:txBody>
          <a:bodyPr vert="horz" lIns="72000" tIns="72000" rIns="72000" bIns="72000" rtlCol="0" anchor="ctr">
            <a:noAutofit/>
          </a:bodyPr>
          <a:lstStyle>
            <a:lvl1pPr algn="l">
              <a:lnSpc>
                <a:spcPct val="100000"/>
              </a:lnSpc>
              <a:spcBef>
                <a:spcPts val="0"/>
              </a:spcBef>
              <a:defRPr sz="800" i="1">
                <a:solidFill>
                  <a:schemeClr val="tx1"/>
                </a:solidFill>
              </a:defRPr>
            </a:lvl1pPr>
          </a:lstStyle>
          <a:p>
            <a:endParaRPr lang="en-AU"/>
          </a:p>
        </p:txBody>
      </p:sp>
      <p:cxnSp>
        <p:nvCxnSpPr>
          <p:cNvPr id="19" name="Straight Connector 18">
            <a:extLst>
              <a:ext uri="{FF2B5EF4-FFF2-40B4-BE49-F238E27FC236}">
                <a16:creationId xmlns:a16="http://schemas.microsoft.com/office/drawing/2014/main" id="{C9E5558C-6BD9-5D73-AC5D-8C86AE74AC4C}"/>
              </a:ext>
            </a:extLst>
          </p:cNvPr>
          <p:cNvCxnSpPr>
            <a:cxnSpLocks/>
          </p:cNvCxnSpPr>
          <p:nvPr userDrawn="1"/>
        </p:nvCxnSpPr>
        <p:spPr>
          <a:xfrm>
            <a:off x="752475" y="1247775"/>
            <a:ext cx="1068228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6F47FB4-61D0-79ED-B703-43C3E5C35536}"/>
              </a:ext>
            </a:extLst>
          </p:cNvPr>
          <p:cNvSpPr txBox="1"/>
          <p:nvPr userDrawn="1">
            <p:extLst>
              <p:ext uri="{1162E1C5-73C7-4A58-AE30-91384D911F3F}">
                <p184:classification xmlns:p184="http://schemas.microsoft.com/office/powerpoint/2018/4/main" val="hdr"/>
              </p:ext>
            </p:extLst>
          </p:nvPr>
        </p:nvSpPr>
        <p:spPr>
          <a:xfrm>
            <a:off x="5247450" y="63500"/>
            <a:ext cx="1728787" cy="167640"/>
          </a:xfrm>
          <a:prstGeom prst="rect">
            <a:avLst/>
          </a:prstGeom>
        </p:spPr>
        <p:txBody>
          <a:bodyPr horzOverflow="overflow" lIns="0" tIns="0" rIns="0" bIns="0">
            <a:spAutoFit/>
          </a:bodyPr>
          <a:lstStyle/>
          <a:p>
            <a:pPr algn="l"/>
            <a:r>
              <a:rPr lang="en-AU" sz="1100">
                <a:solidFill>
                  <a:srgbClr val="0000FF">
                    <a:alpha val="50000"/>
                  </a:srgbClr>
                </a:solidFill>
                <a:latin typeface="Calibri" panose="020F0502020204030204" pitchFamily="34" charset="0"/>
                <a:ea typeface="Calibri" panose="020F0502020204030204" pitchFamily="34" charset="0"/>
                <a:cs typeface="Calibri" panose="020F0502020204030204" pitchFamily="34" charset="0"/>
              </a:rPr>
              <a:t>Commercial - For external use</a:t>
            </a:r>
          </a:p>
        </p:txBody>
      </p:sp>
    </p:spTree>
    <p:extLst>
      <p:ext uri="{BB962C8B-B14F-4D97-AF65-F5344CB8AC3E}">
        <p14:creationId xmlns:p14="http://schemas.microsoft.com/office/powerpoint/2010/main" val="106430970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 id="2147483930" r:id="rId37"/>
    <p:sldLayoutId id="2147483932" r:id="rId38"/>
  </p:sldLayoutIdLst>
  <p:hf hdr="0" dt="0"/>
  <p:txStyles>
    <p:titleStyle>
      <a:lvl1pPr algn="l" defTabSz="914400" rtl="0" eaLnBrk="1" latinLnBrk="0" hangingPunct="1">
        <a:lnSpc>
          <a:spcPct val="100000"/>
        </a:lnSpc>
        <a:spcBef>
          <a:spcPts val="600"/>
        </a:spcBef>
        <a:buNone/>
        <a:defRPr sz="2800" b="1" kern="1200" cap="all" baseline="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2pPr>
      <a:lvl3pPr marL="541338" indent="-185738" algn="l" defTabSz="914400" rtl="0" eaLnBrk="1" latinLnBrk="0" hangingPunct="1">
        <a:lnSpc>
          <a:spcPct val="100000"/>
        </a:lnSpc>
        <a:spcBef>
          <a:spcPts val="600"/>
        </a:spcBef>
        <a:buSzPct val="140000"/>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00000"/>
        </a:lnSpc>
        <a:spcBef>
          <a:spcPts val="1000"/>
        </a:spcBef>
        <a:buSzPct val="140000"/>
        <a:buFont typeface="Arial" panose="020B0604020202020204" pitchFamily="34" charset="0"/>
        <a:buNone/>
        <a:defRPr sz="1200" b="1" kern="1200" cap="all" baseline="0">
          <a:solidFill>
            <a:schemeClr val="accent1"/>
          </a:solidFill>
          <a:latin typeface="+mn-lt"/>
          <a:ea typeface="+mn-ea"/>
          <a:cs typeface="+mn-cs"/>
        </a:defRPr>
      </a:lvl4pPr>
      <a:lvl5pPr marL="0" indent="0" algn="l" defTabSz="914400" rtl="0" eaLnBrk="1" latinLnBrk="0" hangingPunct="1">
        <a:lnSpc>
          <a:spcPct val="100000"/>
        </a:lnSpc>
        <a:spcBef>
          <a:spcPts val="600"/>
        </a:spcBef>
        <a:buSzPct val="140000"/>
        <a:buFont typeface="Arial" panose="020B0604020202020204" pitchFamily="34" charset="0"/>
        <a:buNone/>
        <a:defRPr sz="1200" b="1"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70">
          <p15:clr>
            <a:srgbClr val="F26B43"/>
          </p15:clr>
        </p15:guide>
        <p15:guide id="2" pos="460">
          <p15:clr>
            <a:srgbClr val="F26B43"/>
          </p15:clr>
        </p15:guide>
        <p15:guide id="3" orient="horz" pos="3853">
          <p15:clr>
            <a:srgbClr val="F26B43"/>
          </p15:clr>
        </p15:guide>
        <p15:guide id="4" pos="7212">
          <p15:clr>
            <a:srgbClr val="F26B43"/>
          </p15:clr>
        </p15:guide>
        <p15:guide id="5" orient="horz" pos="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38.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 Id="rId9"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22.svg"/><Relationship Id="rId5" Type="http://schemas.openxmlformats.org/officeDocument/2006/relationships/image" Target="../media/image21.svg"/><Relationship Id="rId4" Type="http://schemas.openxmlformats.org/officeDocument/2006/relationships/image" Target="../media/image20.svg"/></Relationships>
</file>

<file path=ppt/slides/_rels/slide40.xml.rels><?xml version="1.0" encoding="UTF-8" standalone="yes"?>
<Relationships xmlns="http://schemas.openxmlformats.org/package/2006/relationships"><Relationship Id="rId2" Type="http://schemas.microsoft.com/office/2018/10/relationships/comments" Target="../comments/modernComment_DD2_F3FFC60C.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D68A64FB-61FD-1880-ECD0-133CC3345FE1}"/>
              </a:ext>
            </a:extLst>
          </p:cNvPr>
          <p:cNvSpPr>
            <a:spLocks noGrp="1"/>
          </p:cNvSpPr>
          <p:nvPr>
            <p:ph type="body" sz="quarter" idx="10"/>
          </p:nvPr>
        </p:nvSpPr>
        <p:spPr/>
        <p:txBody>
          <a:bodyPr/>
          <a:lstStyle/>
          <a:p>
            <a:r>
              <a:rPr lang="en-AU" noProof="0"/>
              <a:t>Best Possible Retirement 2026</a:t>
            </a:r>
          </a:p>
        </p:txBody>
      </p:sp>
      <p:sp>
        <p:nvSpPr>
          <p:cNvPr id="16" name="Text Placeholder 15">
            <a:extLst>
              <a:ext uri="{FF2B5EF4-FFF2-40B4-BE49-F238E27FC236}">
                <a16:creationId xmlns:a16="http://schemas.microsoft.com/office/drawing/2014/main" id="{359A7FD4-7A78-9522-9152-C8B4FF987A20}"/>
              </a:ext>
            </a:extLst>
          </p:cNvPr>
          <p:cNvSpPr>
            <a:spLocks noGrp="1"/>
          </p:cNvSpPr>
          <p:nvPr>
            <p:ph type="body" sz="quarter" idx="11"/>
          </p:nvPr>
        </p:nvSpPr>
        <p:spPr/>
        <p:txBody>
          <a:bodyPr/>
          <a:lstStyle/>
          <a:p>
            <a:r>
              <a:rPr lang="en-AU" noProof="0"/>
              <a:t>Industry Report</a:t>
            </a:r>
          </a:p>
        </p:txBody>
      </p:sp>
      <p:sp>
        <p:nvSpPr>
          <p:cNvPr id="18" name="Content Placeholder 17">
            <a:extLst>
              <a:ext uri="{FF2B5EF4-FFF2-40B4-BE49-F238E27FC236}">
                <a16:creationId xmlns:a16="http://schemas.microsoft.com/office/drawing/2014/main" id="{6A0EFD9E-A7FE-12B0-98C8-C11BBA7146F1}"/>
              </a:ext>
            </a:extLst>
          </p:cNvPr>
          <p:cNvSpPr>
            <a:spLocks noGrp="1"/>
          </p:cNvSpPr>
          <p:nvPr>
            <p:ph sz="quarter" idx="13"/>
          </p:nvPr>
        </p:nvSpPr>
        <p:spPr/>
        <p:txBody>
          <a:bodyPr/>
          <a:lstStyle/>
          <a:p>
            <a:r>
              <a:rPr lang="en-AU" noProof="0"/>
              <a:t>www.coredataresearch.com</a:t>
            </a:r>
          </a:p>
        </p:txBody>
      </p:sp>
      <p:sp>
        <p:nvSpPr>
          <p:cNvPr id="19" name="Content Placeholder 18">
            <a:extLst>
              <a:ext uri="{FF2B5EF4-FFF2-40B4-BE49-F238E27FC236}">
                <a16:creationId xmlns:a16="http://schemas.microsoft.com/office/drawing/2014/main" id="{FCD5ABE9-E794-0A75-80BB-08827F323C46}"/>
              </a:ext>
            </a:extLst>
          </p:cNvPr>
          <p:cNvSpPr>
            <a:spLocks noGrp="1"/>
          </p:cNvSpPr>
          <p:nvPr>
            <p:ph sz="quarter" idx="14"/>
          </p:nvPr>
        </p:nvSpPr>
        <p:spPr/>
        <p:txBody>
          <a:bodyPr/>
          <a:lstStyle/>
          <a:p>
            <a:r>
              <a:rPr lang="en-AU" dirty="0"/>
              <a:t>July</a:t>
            </a:r>
            <a:r>
              <a:rPr lang="en-AU" noProof="0" dirty="0"/>
              <a:t> 2026</a:t>
            </a:r>
          </a:p>
        </p:txBody>
      </p:sp>
      <p:pic>
        <p:nvPicPr>
          <p:cNvPr id="12" name="Picture Placeholder 11" descr="Two surfers on the beach walking">
            <a:extLst>
              <a:ext uri="{FF2B5EF4-FFF2-40B4-BE49-F238E27FC236}">
                <a16:creationId xmlns:a16="http://schemas.microsoft.com/office/drawing/2014/main" id="{AF7AB20A-4E6B-6C4B-833F-680E23B0AB58}"/>
              </a:ext>
            </a:extLst>
          </p:cNvPr>
          <p:cNvPicPr>
            <a:picLocks noGrp="1" noChangeAspect="1"/>
          </p:cNvPicPr>
          <p:nvPr>
            <p:ph type="pic" sz="quarter" idx="12"/>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75" r="16675"/>
          <a:stretch/>
        </p:blipFill>
        <p:spPr>
          <a:xfrm>
            <a:off x="1235460" y="1283770"/>
            <a:ext cx="4305470" cy="4305470"/>
          </a:xfrm>
        </p:spPr>
      </p:pic>
    </p:spTree>
    <p:extLst>
      <p:ext uri="{BB962C8B-B14F-4D97-AF65-F5344CB8AC3E}">
        <p14:creationId xmlns:p14="http://schemas.microsoft.com/office/powerpoint/2010/main" val="118892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97B04-CD42-D65B-B185-01B765D7C86E}"/>
            </a:ext>
          </a:extLst>
        </p:cNvPr>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0FE2EF3-ED17-8B50-BBB4-6398B1952729}"/>
              </a:ext>
            </a:extLst>
          </p:cNvPr>
          <p:cNvGraphicFramePr>
            <a:graphicFrameLocks noGrp="1"/>
          </p:cNvGraphicFramePr>
          <p:nvPr/>
        </p:nvGraphicFramePr>
        <p:xfrm>
          <a:off x="730250" y="2168860"/>
          <a:ext cx="10718800" cy="4104000"/>
        </p:xfrm>
        <a:graphic>
          <a:graphicData uri="http://schemas.openxmlformats.org/drawingml/2006/table">
            <a:tbl>
              <a:tblPr>
                <a:tableStyleId>{5C22544A-7EE6-4342-B048-85BDC9FD1C3A}</a:tableStyleId>
              </a:tblPr>
              <a:tblGrid>
                <a:gridCol w="10718800">
                  <a:extLst>
                    <a:ext uri="{9D8B030D-6E8A-4147-A177-3AD203B41FA5}">
                      <a16:colId xmlns:a16="http://schemas.microsoft.com/office/drawing/2014/main" val="2609525707"/>
                    </a:ext>
                  </a:extLst>
                </a:gridCol>
              </a:tblGrid>
              <a:tr h="285871">
                <a:tc>
                  <a:txBody>
                    <a:bodyPr/>
                    <a:lstStyle/>
                    <a:p>
                      <a:pPr marL="92075" indent="0" algn="l" fontAlgn="b"/>
                      <a:endParaRPr lang="en-AU" sz="100" b="0" u="none" strike="noStrike" noProof="0">
                        <a:solidFill>
                          <a:schemeClr val="accent3">
                            <a:lumMod val="50000"/>
                          </a:schemeClr>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288121768"/>
                  </a:ext>
                </a:extLst>
              </a:tr>
              <a:tr h="312011">
                <a:tc>
                  <a:txBody>
                    <a:bodyPr/>
                    <a:lstStyle/>
                    <a:p>
                      <a:pPr marL="92075" indent="0" algn="l" fontAlgn="b"/>
                      <a:endParaRPr lang="en-AU" sz="100" b="0" i="0" u="none" strike="noStrike" noProof="0">
                        <a:solidFill>
                          <a:schemeClr val="accent3">
                            <a:lumMod val="50000"/>
                          </a:schemeClr>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9925044"/>
                  </a:ext>
                </a:extLst>
              </a:tr>
              <a:tr h="312011">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368182173"/>
                  </a:ext>
                </a:extLst>
              </a:tr>
              <a:tr h="274884">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7352694"/>
                  </a:ext>
                </a:extLst>
              </a:tr>
              <a:tr h="293703">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451472489"/>
                  </a:ext>
                </a:extLst>
              </a:tr>
              <a:tr h="284291">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0659856"/>
                  </a:ext>
                </a:extLst>
              </a:tr>
              <a:tr h="284802">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775764033"/>
                  </a:ext>
                </a:extLst>
              </a:tr>
              <a:tr h="275903">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0103656"/>
                  </a:ext>
                </a:extLst>
              </a:tr>
              <a:tr h="312011">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038595969"/>
                  </a:ext>
                </a:extLst>
              </a:tr>
              <a:tr h="275391">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8610284"/>
                  </a:ext>
                </a:extLst>
              </a:tr>
              <a:tr h="293704">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393575461"/>
                  </a:ext>
                </a:extLst>
              </a:tr>
              <a:tr h="293703">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6430921"/>
                  </a:ext>
                </a:extLst>
              </a:tr>
              <a:tr h="293704">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695435262"/>
                  </a:ext>
                </a:extLst>
              </a:tr>
              <a:tr h="312011">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19841818"/>
                  </a:ext>
                </a:extLst>
              </a:tr>
            </a:tbl>
          </a:graphicData>
        </a:graphic>
      </p:graphicFrame>
      <p:sp>
        <p:nvSpPr>
          <p:cNvPr id="5" name="Title 4">
            <a:extLst>
              <a:ext uri="{FF2B5EF4-FFF2-40B4-BE49-F238E27FC236}">
                <a16:creationId xmlns:a16="http://schemas.microsoft.com/office/drawing/2014/main" id="{7FAFE9D9-663F-FB37-B2FB-0B9E310A3937}"/>
              </a:ext>
            </a:extLst>
          </p:cNvPr>
          <p:cNvSpPr>
            <a:spLocks noGrp="1"/>
          </p:cNvSpPr>
          <p:nvPr>
            <p:ph type="title"/>
          </p:nvPr>
        </p:nvSpPr>
        <p:spPr>
          <a:xfrm>
            <a:off x="752474" y="455033"/>
            <a:ext cx="10515600" cy="743018"/>
          </a:xfrm>
        </p:spPr>
        <p:txBody>
          <a:bodyPr/>
          <a:lstStyle/>
          <a:p>
            <a:pPr algn="l">
              <a:buNone/>
            </a:pPr>
            <a:r>
              <a:rPr lang="en-AU" b="1" cap="none" dirty="0">
                <a:solidFill>
                  <a:schemeClr val="accent1"/>
                </a:solidFill>
              </a:rPr>
              <a:t>Making money last is the financial goal</a:t>
            </a:r>
            <a:r>
              <a:rPr lang="en-AU" cap="none" dirty="0">
                <a:solidFill>
                  <a:schemeClr val="accent1"/>
                </a:solidFill>
              </a:rPr>
              <a:t> b</a:t>
            </a:r>
            <a:r>
              <a:rPr lang="en-AU" b="1" cap="none" dirty="0">
                <a:solidFill>
                  <a:schemeClr val="accent1"/>
                </a:solidFill>
              </a:rPr>
              <a:t>ehind that search for a stress-free retirement</a:t>
            </a:r>
          </a:p>
        </p:txBody>
      </p:sp>
      <p:sp>
        <p:nvSpPr>
          <p:cNvPr id="10" name="Text Placeholder 9">
            <a:extLst>
              <a:ext uri="{FF2B5EF4-FFF2-40B4-BE49-F238E27FC236}">
                <a16:creationId xmlns:a16="http://schemas.microsoft.com/office/drawing/2014/main" id="{8C73D73A-7CA0-F915-E815-9102D36E56BF}"/>
              </a:ext>
            </a:extLst>
          </p:cNvPr>
          <p:cNvSpPr>
            <a:spLocks noGrp="1"/>
          </p:cNvSpPr>
          <p:nvPr>
            <p:ph type="body" sz="quarter" idx="14"/>
          </p:nvPr>
        </p:nvSpPr>
        <p:spPr>
          <a:xfrm>
            <a:off x="742950" y="6272860"/>
            <a:ext cx="9652633" cy="396440"/>
          </a:xfrm>
        </p:spPr>
        <p:txBody>
          <a:bodyPr anchor="t"/>
          <a:lstStyle/>
          <a:p>
            <a:r>
              <a:rPr lang="en-AU" sz="800" noProof="0">
                <a:solidFill>
                  <a:schemeClr val="bg1">
                    <a:lumMod val="50000"/>
                  </a:schemeClr>
                </a:solidFill>
              </a:rPr>
              <a:t>Base: Broad market: Pre-retirees n = 474; Retirees n = 527</a:t>
            </a:r>
            <a:endParaRPr lang="en-AU" sz="800">
              <a:solidFill>
                <a:schemeClr val="bg1">
                  <a:lumMod val="50000"/>
                </a:schemeClr>
              </a:solidFill>
            </a:endParaRPr>
          </a:p>
          <a:p>
            <a:r>
              <a:rPr lang="en-AU" sz="800" noProof="0">
                <a:solidFill>
                  <a:schemeClr val="bg1">
                    <a:lumMod val="50000"/>
                  </a:schemeClr>
                </a:solidFill>
              </a:rPr>
              <a:t>P07/R11. Which of these financial goals are currently relevant to you? (Multiple response; </a:t>
            </a:r>
            <a:r>
              <a:rPr lang="en-AU" sz="800" i="1" noProof="0">
                <a:solidFill>
                  <a:schemeClr val="bg1">
                    <a:lumMod val="50000"/>
                  </a:schemeClr>
                </a:solidFill>
              </a:rPr>
              <a:t>*Shown to pre-retirees only</a:t>
            </a:r>
            <a:r>
              <a:rPr lang="en-AU" sz="800" noProof="0">
                <a:solidFill>
                  <a:schemeClr val="bg1">
                    <a:lumMod val="50000"/>
                  </a:schemeClr>
                </a:solidFill>
              </a:rPr>
              <a:t>)</a:t>
            </a:r>
          </a:p>
        </p:txBody>
      </p:sp>
      <p:graphicFrame>
        <p:nvGraphicFramePr>
          <p:cNvPr id="13" name="Chart 12">
            <a:extLst>
              <a:ext uri="{FF2B5EF4-FFF2-40B4-BE49-F238E27FC236}">
                <a16:creationId xmlns:a16="http://schemas.microsoft.com/office/drawing/2014/main" id="{C24E21FA-B16B-5FA5-C4F9-9C3432B65568}"/>
              </a:ext>
            </a:extLst>
          </p:cNvPr>
          <p:cNvGraphicFramePr/>
          <p:nvPr/>
        </p:nvGraphicFramePr>
        <p:xfrm>
          <a:off x="675598" y="1736813"/>
          <a:ext cx="10669351" cy="460434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9">
            <a:extLst>
              <a:ext uri="{FF2B5EF4-FFF2-40B4-BE49-F238E27FC236}">
                <a16:creationId xmlns:a16="http://schemas.microsoft.com/office/drawing/2014/main" id="{D7E1251B-8AD2-D37A-8A56-7C5691092A90}"/>
              </a:ext>
            </a:extLst>
          </p:cNvPr>
          <p:cNvSpPr txBox="1">
            <a:spLocks/>
          </p:cNvSpPr>
          <p:nvPr/>
        </p:nvSpPr>
        <p:spPr>
          <a:xfrm>
            <a:off x="742950" y="1353731"/>
            <a:ext cx="107061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b="1" i="0" noProof="0"/>
              <a:t>RELEVANT FINANCIAL GOALS</a:t>
            </a:r>
          </a:p>
          <a:p>
            <a:pPr>
              <a:spcBef>
                <a:spcPts val="0"/>
              </a:spcBef>
            </a:pPr>
            <a:r>
              <a:rPr lang="en-AU" sz="1200" b="0" i="1"/>
              <a:t>(Among pre-retirees and retirees)</a:t>
            </a:r>
          </a:p>
        </p:txBody>
      </p:sp>
      <p:grpSp>
        <p:nvGrpSpPr>
          <p:cNvPr id="11" name="Group 10">
            <a:extLst>
              <a:ext uri="{FF2B5EF4-FFF2-40B4-BE49-F238E27FC236}">
                <a16:creationId xmlns:a16="http://schemas.microsoft.com/office/drawing/2014/main" id="{F9BEDDDC-4E38-705F-F431-F5ADB74C35AF}"/>
              </a:ext>
            </a:extLst>
          </p:cNvPr>
          <p:cNvGrpSpPr/>
          <p:nvPr/>
        </p:nvGrpSpPr>
        <p:grpSpPr>
          <a:xfrm>
            <a:off x="407368" y="3645024"/>
            <a:ext cx="1815696" cy="2203744"/>
            <a:chOff x="9914082" y="2766723"/>
            <a:chExt cx="1815696" cy="2203744"/>
          </a:xfrm>
        </p:grpSpPr>
        <p:sp>
          <p:nvSpPr>
            <p:cNvPr id="12" name="Rectangle: Rounded Corners 11">
              <a:extLst>
                <a:ext uri="{FF2B5EF4-FFF2-40B4-BE49-F238E27FC236}">
                  <a16:creationId xmlns:a16="http://schemas.microsoft.com/office/drawing/2014/main" id="{5EB6DCCE-DD44-D2FB-9ED5-6A9A4947D05B}"/>
                </a:ext>
              </a:extLst>
            </p:cNvPr>
            <p:cNvSpPr/>
            <p:nvPr/>
          </p:nvSpPr>
          <p:spPr>
            <a:xfrm>
              <a:off x="9914082" y="2766723"/>
              <a:ext cx="1736897" cy="2027931"/>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AU" kern="1200" dirty="0">
                  <a:solidFill>
                    <a:schemeClr val="bg2"/>
                  </a:solidFill>
                </a:rPr>
                <a:t>For those with $50,000 or less in their balance, their goals differ to other balances. </a:t>
              </a:r>
            </a:p>
            <a:p>
              <a:pPr marL="228600" indent="-228600">
                <a:buAutoNum type="arabicPeriod"/>
              </a:pPr>
              <a:r>
                <a:rPr lang="en-AU" dirty="0">
                  <a:solidFill>
                    <a:schemeClr val="bg2"/>
                  </a:solidFill>
                </a:rPr>
                <a:t>Saving for retirement (33%)</a:t>
              </a:r>
            </a:p>
            <a:p>
              <a:pPr marL="228600" indent="-228600">
                <a:buAutoNum type="arabicPeriod"/>
              </a:pPr>
              <a:r>
                <a:rPr lang="en-AU" kern="1200" dirty="0">
                  <a:solidFill>
                    <a:schemeClr val="bg2"/>
                  </a:solidFill>
                </a:rPr>
                <a:t>To meet liabilities (31%) </a:t>
              </a:r>
            </a:p>
            <a:p>
              <a:pPr marL="228600" indent="-228600">
                <a:buAutoNum type="arabicPeriod"/>
              </a:pPr>
              <a:r>
                <a:rPr lang="en-AU" dirty="0">
                  <a:solidFill>
                    <a:schemeClr val="bg2"/>
                  </a:solidFill>
                </a:rPr>
                <a:t>Ensuring I have a pot of money (31%)</a:t>
              </a:r>
              <a:r>
                <a:rPr lang="en-AU" kern="1200" dirty="0">
                  <a:solidFill>
                    <a:schemeClr val="bg2"/>
                  </a:solidFill>
                </a:rPr>
                <a:t> </a:t>
              </a:r>
              <a:endParaRPr lang="en-PH" kern="1200" dirty="0">
                <a:solidFill>
                  <a:schemeClr val="bg2"/>
                </a:solidFill>
              </a:endParaRPr>
            </a:p>
          </p:txBody>
        </p:sp>
        <p:grpSp>
          <p:nvGrpSpPr>
            <p:cNvPr id="14" name="Group 13">
              <a:extLst>
                <a:ext uri="{FF2B5EF4-FFF2-40B4-BE49-F238E27FC236}">
                  <a16:creationId xmlns:a16="http://schemas.microsoft.com/office/drawing/2014/main" id="{5C227383-A16B-EDF7-9928-A29844D7F2D0}"/>
                </a:ext>
              </a:extLst>
            </p:cNvPr>
            <p:cNvGrpSpPr/>
            <p:nvPr/>
          </p:nvGrpSpPr>
          <p:grpSpPr>
            <a:xfrm>
              <a:off x="11297778" y="4538467"/>
              <a:ext cx="432000" cy="432000"/>
              <a:chOff x="11006970" y="4662149"/>
              <a:chExt cx="432000" cy="432000"/>
            </a:xfrm>
          </p:grpSpPr>
          <p:sp>
            <p:nvSpPr>
              <p:cNvPr id="16" name="Oval 15">
                <a:extLst>
                  <a:ext uri="{FF2B5EF4-FFF2-40B4-BE49-F238E27FC236}">
                    <a16:creationId xmlns:a16="http://schemas.microsoft.com/office/drawing/2014/main" id="{E45FE025-2F97-F969-E664-E89C149A8F44}"/>
                  </a:ext>
                </a:extLst>
              </p:cNvPr>
              <p:cNvSpPr/>
              <p:nvPr/>
            </p:nvSpPr>
            <p:spPr>
              <a:xfrm>
                <a:off x="11006970" y="4662149"/>
                <a:ext cx="432000" cy="432000"/>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7" name="Graphic 16" descr="Lights On with solid fill">
                <a:extLst>
                  <a:ext uri="{FF2B5EF4-FFF2-40B4-BE49-F238E27FC236}">
                    <a16:creationId xmlns:a16="http://schemas.microsoft.com/office/drawing/2014/main" id="{846FED86-086C-DF4E-CE05-12EEF1AEE67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55781" y="4698149"/>
                <a:ext cx="360000" cy="360000"/>
              </a:xfrm>
              <a:prstGeom prst="rect">
                <a:avLst/>
              </a:prstGeom>
            </p:spPr>
          </p:pic>
        </p:grpSp>
      </p:grpSp>
    </p:spTree>
    <p:extLst>
      <p:ext uri="{BB962C8B-B14F-4D97-AF65-F5344CB8AC3E}">
        <p14:creationId xmlns:p14="http://schemas.microsoft.com/office/powerpoint/2010/main" val="390088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EA9F19-19EE-1EB8-233D-D05FFAF97E45}"/>
              </a:ext>
            </a:extLst>
          </p:cNvPr>
          <p:cNvGrpSpPr/>
          <p:nvPr/>
        </p:nvGrpSpPr>
        <p:grpSpPr>
          <a:xfrm>
            <a:off x="752475" y="1857086"/>
            <a:ext cx="11194723" cy="4127500"/>
            <a:chOff x="264160" y="1989138"/>
            <a:chExt cx="11194723" cy="4127500"/>
          </a:xfrm>
        </p:grpSpPr>
        <p:sp>
          <p:nvSpPr>
            <p:cNvPr id="11" name="Rectangle: Rounded Corners 10">
              <a:extLst>
                <a:ext uri="{FF2B5EF4-FFF2-40B4-BE49-F238E27FC236}">
                  <a16:creationId xmlns:a16="http://schemas.microsoft.com/office/drawing/2014/main" id="{BA81E97A-776D-5937-B855-BFFFD82FF9AC}"/>
                </a:ext>
              </a:extLst>
            </p:cNvPr>
            <p:cNvSpPr/>
            <p:nvPr/>
          </p:nvSpPr>
          <p:spPr>
            <a:xfrm>
              <a:off x="7387456" y="2093198"/>
              <a:ext cx="2448000" cy="3960000"/>
            </a:xfrm>
            <a:prstGeom prst="roundRect">
              <a:avLst>
                <a:gd name="adj" fmla="val 9821"/>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Rounded Corners 12">
              <a:extLst>
                <a:ext uri="{FF2B5EF4-FFF2-40B4-BE49-F238E27FC236}">
                  <a16:creationId xmlns:a16="http://schemas.microsoft.com/office/drawing/2014/main" id="{2559107E-49F1-1A97-27C3-2EBA87A6C01F}"/>
                </a:ext>
              </a:extLst>
            </p:cNvPr>
            <p:cNvSpPr/>
            <p:nvPr/>
          </p:nvSpPr>
          <p:spPr>
            <a:xfrm>
              <a:off x="2875280" y="2093198"/>
              <a:ext cx="2124000" cy="3960000"/>
            </a:xfrm>
            <a:prstGeom prst="roundRect">
              <a:avLst>
                <a:gd name="adj" fmla="val 9821"/>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Rounded Corners 13">
              <a:extLst>
                <a:ext uri="{FF2B5EF4-FFF2-40B4-BE49-F238E27FC236}">
                  <a16:creationId xmlns:a16="http://schemas.microsoft.com/office/drawing/2014/main" id="{78C39066-5CC1-5303-0F0E-A7C122C0D6C4}"/>
                </a:ext>
              </a:extLst>
            </p:cNvPr>
            <p:cNvSpPr/>
            <p:nvPr/>
          </p:nvSpPr>
          <p:spPr>
            <a:xfrm>
              <a:off x="5181600" y="2093198"/>
              <a:ext cx="2124000" cy="3960000"/>
            </a:xfrm>
            <a:prstGeom prst="roundRect">
              <a:avLst>
                <a:gd name="adj" fmla="val 9821"/>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Rounded Corners 15">
              <a:extLst>
                <a:ext uri="{FF2B5EF4-FFF2-40B4-BE49-F238E27FC236}">
                  <a16:creationId xmlns:a16="http://schemas.microsoft.com/office/drawing/2014/main" id="{1D793800-DD7E-0AFE-B9F8-3A2A1398644B}"/>
                </a:ext>
              </a:extLst>
            </p:cNvPr>
            <p:cNvSpPr/>
            <p:nvPr/>
          </p:nvSpPr>
          <p:spPr>
            <a:xfrm>
              <a:off x="375920" y="2093198"/>
              <a:ext cx="2448560" cy="3960000"/>
            </a:xfrm>
            <a:prstGeom prst="roundRect">
              <a:avLst>
                <a:gd name="adj" fmla="val 9821"/>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7" name="Chart 16">
              <a:extLst>
                <a:ext uri="{FF2B5EF4-FFF2-40B4-BE49-F238E27FC236}">
                  <a16:creationId xmlns:a16="http://schemas.microsoft.com/office/drawing/2014/main" id="{BBC10339-4A22-DC2F-CCCF-1B2EF6097481}"/>
                </a:ext>
              </a:extLst>
            </p:cNvPr>
            <p:cNvGraphicFramePr/>
            <p:nvPr>
              <p:extLst>
                <p:ext uri="{D42A27DB-BD31-4B8C-83A1-F6EECF244321}">
                  <p14:modId xmlns:p14="http://schemas.microsoft.com/office/powerpoint/2010/main" val="1689258621"/>
                </p:ext>
              </p:extLst>
            </p:nvPr>
          </p:nvGraphicFramePr>
          <p:xfrm>
            <a:off x="264160" y="1989138"/>
            <a:ext cx="11194723" cy="4127500"/>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a:extLst>
                <a:ext uri="{FF2B5EF4-FFF2-40B4-BE49-F238E27FC236}">
                  <a16:creationId xmlns:a16="http://schemas.microsoft.com/office/drawing/2014/main" id="{D1C065B5-D04F-E313-21AB-A9F7593B8DFE}"/>
                </a:ext>
              </a:extLst>
            </p:cNvPr>
            <p:cNvSpPr/>
            <p:nvPr/>
          </p:nvSpPr>
          <p:spPr>
            <a:xfrm>
              <a:off x="10149544" y="5411337"/>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a:extLst>
                <a:ext uri="{FF2B5EF4-FFF2-40B4-BE49-F238E27FC236}">
                  <a16:creationId xmlns:a16="http://schemas.microsoft.com/office/drawing/2014/main" id="{A7A9A827-F652-DFF8-C749-4E15BB25F87E}"/>
                </a:ext>
              </a:extLst>
            </p:cNvPr>
            <p:cNvSpPr/>
            <p:nvPr/>
          </p:nvSpPr>
          <p:spPr>
            <a:xfrm>
              <a:off x="10146467" y="4980359"/>
              <a:ext cx="144000" cy="144000"/>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a:extLst>
                <a:ext uri="{FF2B5EF4-FFF2-40B4-BE49-F238E27FC236}">
                  <a16:creationId xmlns:a16="http://schemas.microsoft.com/office/drawing/2014/main" id="{7968B90D-5841-2BCA-6DA3-61BF58010F13}"/>
                </a:ext>
              </a:extLst>
            </p:cNvPr>
            <p:cNvSpPr/>
            <p:nvPr/>
          </p:nvSpPr>
          <p:spPr>
            <a:xfrm>
              <a:off x="10146467" y="4505317"/>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a:extLst>
                <a:ext uri="{FF2B5EF4-FFF2-40B4-BE49-F238E27FC236}">
                  <a16:creationId xmlns:a16="http://schemas.microsoft.com/office/drawing/2014/main" id="{AB80B05E-2478-C907-39FE-9CD529E1B0B6}"/>
                </a:ext>
              </a:extLst>
            </p:cNvPr>
            <p:cNvSpPr/>
            <p:nvPr/>
          </p:nvSpPr>
          <p:spPr>
            <a:xfrm>
              <a:off x="10146467" y="4030275"/>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2" name="Oval 21">
              <a:extLst>
                <a:ext uri="{FF2B5EF4-FFF2-40B4-BE49-F238E27FC236}">
                  <a16:creationId xmlns:a16="http://schemas.microsoft.com/office/drawing/2014/main" id="{676EE3D3-C4E1-12B6-C6B8-F366B5FBEAF4}"/>
                </a:ext>
              </a:extLst>
            </p:cNvPr>
            <p:cNvSpPr/>
            <p:nvPr/>
          </p:nvSpPr>
          <p:spPr>
            <a:xfrm>
              <a:off x="10146467" y="3406512"/>
              <a:ext cx="144000" cy="1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3" name="Title 2">
            <a:extLst>
              <a:ext uri="{FF2B5EF4-FFF2-40B4-BE49-F238E27FC236}">
                <a16:creationId xmlns:a16="http://schemas.microsoft.com/office/drawing/2014/main" id="{DA362BFB-38CE-EBA0-0A79-AEBBE3093B14}"/>
              </a:ext>
            </a:extLst>
          </p:cNvPr>
          <p:cNvSpPr>
            <a:spLocks noGrp="1"/>
          </p:cNvSpPr>
          <p:nvPr>
            <p:ph type="title"/>
          </p:nvPr>
        </p:nvSpPr>
        <p:spPr>
          <a:xfrm>
            <a:off x="744855" y="417499"/>
            <a:ext cx="10931766" cy="838800"/>
          </a:xfrm>
        </p:spPr>
        <p:txBody>
          <a:bodyPr/>
          <a:lstStyle/>
          <a:p>
            <a:pPr>
              <a:lnSpc>
                <a:spcPct val="100000"/>
              </a:lnSpc>
            </a:pPr>
            <a:r>
              <a:rPr lang="en-US" cap="none" dirty="0"/>
              <a:t>The knowledge gap is clear, pre-retirees don't understand what they'll need in retirement and therefore feel less connected to their future</a:t>
            </a:r>
            <a:endParaRPr lang="en-AU" cap="none" dirty="0"/>
          </a:p>
        </p:txBody>
      </p:sp>
      <p:sp>
        <p:nvSpPr>
          <p:cNvPr id="8" name="Text Placeholder 9">
            <a:extLst>
              <a:ext uri="{FF2B5EF4-FFF2-40B4-BE49-F238E27FC236}">
                <a16:creationId xmlns:a16="http://schemas.microsoft.com/office/drawing/2014/main" id="{67D1DC7F-D440-E50A-15EB-147842E6967D}"/>
              </a:ext>
            </a:extLst>
          </p:cNvPr>
          <p:cNvSpPr txBox="1">
            <a:spLocks/>
          </p:cNvSpPr>
          <p:nvPr/>
        </p:nvSpPr>
        <p:spPr>
          <a:xfrm>
            <a:off x="740082" y="1355637"/>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PH"/>
              <a:t>UNDERSTANDING OF FINANCIAL NEEDS FOR FUTURE AND RETIREMENT</a:t>
            </a:r>
          </a:p>
          <a:p>
            <a:pPr>
              <a:spcBef>
                <a:spcPts val="0"/>
              </a:spcBef>
            </a:pPr>
            <a:r>
              <a:rPr lang="en-PH" sz="1200" b="0" i="1"/>
              <a:t>(Among pre-retirees and retirees)</a:t>
            </a:r>
          </a:p>
        </p:txBody>
      </p:sp>
      <p:sp>
        <p:nvSpPr>
          <p:cNvPr id="9" name="Text Placeholder 10">
            <a:extLst>
              <a:ext uri="{FF2B5EF4-FFF2-40B4-BE49-F238E27FC236}">
                <a16:creationId xmlns:a16="http://schemas.microsoft.com/office/drawing/2014/main" id="{AA5C668C-C077-80C6-2779-D6CA3E7C95DE}"/>
              </a:ext>
            </a:extLst>
          </p:cNvPr>
          <p:cNvSpPr txBox="1">
            <a:spLocks/>
          </p:cNvSpPr>
          <p:nvPr/>
        </p:nvSpPr>
        <p:spPr>
          <a:xfrm>
            <a:off x="752475" y="6130566"/>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PH" sz="800" dirty="0"/>
              <a:t>Base: Broad market: Pre-retirees n = 474; Retirees n = 527</a:t>
            </a:r>
          </a:p>
          <a:p>
            <a:r>
              <a:rPr lang="en-US" sz="800" dirty="0"/>
              <a:t>K04. How much do you agree or disagree with the following statements? (</a:t>
            </a:r>
            <a:r>
              <a:rPr lang="en-US" sz="800" i="1" dirty="0">
                <a:solidFill>
                  <a:schemeClr val="bg1">
                    <a:lumMod val="50000"/>
                  </a:schemeClr>
                </a:solidFill>
              </a:rPr>
              <a:t>*Shown to pre-retirees only</a:t>
            </a:r>
            <a:r>
              <a:rPr lang="en-US" sz="800" dirty="0">
                <a:solidFill>
                  <a:schemeClr val="bg1">
                    <a:lumMod val="50000"/>
                  </a:schemeClr>
                </a:solidFill>
              </a:rPr>
              <a:t>)</a:t>
            </a:r>
            <a:endParaRPr lang="en-PH" sz="800" dirty="0"/>
          </a:p>
        </p:txBody>
      </p:sp>
    </p:spTree>
    <p:extLst>
      <p:ext uri="{BB962C8B-B14F-4D97-AF65-F5344CB8AC3E}">
        <p14:creationId xmlns:p14="http://schemas.microsoft.com/office/powerpoint/2010/main" val="2783164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8E218D9-AD27-796C-1DD6-1FE1C74295A3}"/>
              </a:ext>
            </a:extLst>
          </p:cNvPr>
          <p:cNvGraphicFramePr>
            <a:graphicFrameLocks noGrp="1"/>
          </p:cNvGraphicFramePr>
          <p:nvPr>
            <p:ph sz="quarter" idx="11"/>
            <p:extLst>
              <p:ext uri="{D42A27DB-BD31-4B8C-83A1-F6EECF244321}">
                <p14:modId xmlns:p14="http://schemas.microsoft.com/office/powerpoint/2010/main" val="1656935265"/>
              </p:ext>
            </p:extLst>
          </p:nvPr>
        </p:nvGraphicFramePr>
        <p:xfrm>
          <a:off x="746125" y="1579563"/>
          <a:ext cx="10688638" cy="45370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F5F51082-3322-3A29-36DE-DD3452BA66B7}"/>
              </a:ext>
            </a:extLst>
          </p:cNvPr>
          <p:cNvSpPr>
            <a:spLocks noGrp="1"/>
          </p:cNvSpPr>
          <p:nvPr>
            <p:ph type="title"/>
          </p:nvPr>
        </p:nvSpPr>
        <p:spPr/>
        <p:txBody>
          <a:bodyPr/>
          <a:lstStyle/>
          <a:p>
            <a:r>
              <a:rPr lang="en-US" cap="none" dirty="0"/>
              <a:t>The understanding gap runs deeper for industry fund members, especially when it comes to feeling connected to their financial future</a:t>
            </a:r>
            <a:endParaRPr lang="en-AU" cap="none" dirty="0"/>
          </a:p>
        </p:txBody>
      </p:sp>
      <p:sp>
        <p:nvSpPr>
          <p:cNvPr id="4" name="Footer Placeholder 3">
            <a:extLst>
              <a:ext uri="{FF2B5EF4-FFF2-40B4-BE49-F238E27FC236}">
                <a16:creationId xmlns:a16="http://schemas.microsoft.com/office/drawing/2014/main" id="{8C65BCB1-5EE2-30CE-843B-005FBD6CA942}"/>
              </a:ext>
            </a:extLst>
          </p:cNvPr>
          <p:cNvSpPr>
            <a:spLocks noGrp="1"/>
          </p:cNvSpPr>
          <p:nvPr>
            <p:ph type="ftr" sz="quarter" idx="10"/>
          </p:nvPr>
        </p:nvSpPr>
        <p:spPr/>
        <p:txBody>
          <a:bodyPr/>
          <a:lstStyle/>
          <a:p>
            <a:r>
              <a:rPr lang="en-PH" dirty="0"/>
              <a:t>Base: Broad market: Pre-retirees n = 474; Retirees n = 527</a:t>
            </a:r>
          </a:p>
          <a:p>
            <a:r>
              <a:rPr lang="en-US" dirty="0"/>
              <a:t>K04. How much do you agree or disagree with the following statements? (*Shown to pre-retirees only)</a:t>
            </a:r>
            <a:endParaRPr lang="en-PH" dirty="0"/>
          </a:p>
          <a:p>
            <a:endParaRPr lang="en-AU" dirty="0"/>
          </a:p>
        </p:txBody>
      </p:sp>
      <p:cxnSp>
        <p:nvCxnSpPr>
          <p:cNvPr id="8" name="Straight Arrow Connector 7">
            <a:extLst>
              <a:ext uri="{FF2B5EF4-FFF2-40B4-BE49-F238E27FC236}">
                <a16:creationId xmlns:a16="http://schemas.microsoft.com/office/drawing/2014/main" id="{7FA6CDFD-81F9-3BE7-031C-F5F18FDBF0A5}"/>
              </a:ext>
            </a:extLst>
          </p:cNvPr>
          <p:cNvCxnSpPr>
            <a:cxnSpLocks/>
          </p:cNvCxnSpPr>
          <p:nvPr/>
        </p:nvCxnSpPr>
        <p:spPr>
          <a:xfrm flipV="1">
            <a:off x="9624392" y="5193196"/>
            <a:ext cx="1332148" cy="252028"/>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0DDBA8-EB44-C5DB-CF82-580BD1587900}"/>
              </a:ext>
            </a:extLst>
          </p:cNvPr>
          <p:cNvCxnSpPr>
            <a:cxnSpLocks/>
          </p:cNvCxnSpPr>
          <p:nvPr/>
        </p:nvCxnSpPr>
        <p:spPr>
          <a:xfrm flipV="1">
            <a:off x="10194298" y="2240868"/>
            <a:ext cx="978266" cy="288032"/>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3274436-45B9-FBAE-022E-363768E8C6B4}"/>
              </a:ext>
            </a:extLst>
          </p:cNvPr>
          <p:cNvSpPr txBox="1"/>
          <p:nvPr/>
        </p:nvSpPr>
        <p:spPr>
          <a:xfrm>
            <a:off x="10184439" y="5318302"/>
            <a:ext cx="674142" cy="261610"/>
          </a:xfrm>
          <a:prstGeom prst="rect">
            <a:avLst/>
          </a:prstGeom>
          <a:noFill/>
        </p:spPr>
        <p:txBody>
          <a:bodyPr wrap="square">
            <a:spAutoFit/>
          </a:bodyPr>
          <a:lstStyle/>
          <a:p>
            <a:r>
              <a:rPr lang="en-US" sz="1100" b="1" cap="none" dirty="0">
                <a:solidFill>
                  <a:srgbClr val="00B050"/>
                </a:solidFill>
              </a:rPr>
              <a:t>17%</a:t>
            </a:r>
            <a:endParaRPr lang="en-AU" sz="1100" b="1" dirty="0">
              <a:solidFill>
                <a:srgbClr val="00B050"/>
              </a:solidFill>
            </a:endParaRPr>
          </a:p>
        </p:txBody>
      </p:sp>
      <p:sp>
        <p:nvSpPr>
          <p:cNvPr id="19" name="TextBox 18">
            <a:extLst>
              <a:ext uri="{FF2B5EF4-FFF2-40B4-BE49-F238E27FC236}">
                <a16:creationId xmlns:a16="http://schemas.microsoft.com/office/drawing/2014/main" id="{14F00E94-1FB2-1609-30D3-1ECAA7CDE5FA}"/>
              </a:ext>
            </a:extLst>
          </p:cNvPr>
          <p:cNvSpPr txBox="1"/>
          <p:nvPr/>
        </p:nvSpPr>
        <p:spPr>
          <a:xfrm>
            <a:off x="10554650" y="2401447"/>
            <a:ext cx="674142" cy="261610"/>
          </a:xfrm>
          <a:prstGeom prst="rect">
            <a:avLst/>
          </a:prstGeom>
          <a:noFill/>
        </p:spPr>
        <p:txBody>
          <a:bodyPr wrap="square">
            <a:spAutoFit/>
          </a:bodyPr>
          <a:lstStyle/>
          <a:p>
            <a:r>
              <a:rPr lang="en-US" sz="1100" b="1" dirty="0">
                <a:solidFill>
                  <a:srgbClr val="00B050"/>
                </a:solidFill>
              </a:rPr>
              <a:t>9</a:t>
            </a:r>
            <a:r>
              <a:rPr lang="en-US" sz="1100" b="1" cap="none" dirty="0">
                <a:solidFill>
                  <a:srgbClr val="00B050"/>
                </a:solidFill>
              </a:rPr>
              <a:t>%</a:t>
            </a:r>
            <a:endParaRPr lang="en-AU" sz="1100" b="1" dirty="0">
              <a:solidFill>
                <a:srgbClr val="00B050"/>
              </a:solidFill>
            </a:endParaRPr>
          </a:p>
        </p:txBody>
      </p:sp>
    </p:spTree>
    <p:extLst>
      <p:ext uri="{BB962C8B-B14F-4D97-AF65-F5344CB8AC3E}">
        <p14:creationId xmlns:p14="http://schemas.microsoft.com/office/powerpoint/2010/main" val="54355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29514-8A91-E395-90C0-CC00B4255D7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749B10-4C67-39EF-9936-BB1C536415D9}"/>
              </a:ext>
            </a:extLst>
          </p:cNvPr>
          <p:cNvSpPr>
            <a:spLocks noGrp="1"/>
          </p:cNvSpPr>
          <p:nvPr>
            <p:ph type="title"/>
          </p:nvPr>
        </p:nvSpPr>
        <p:spPr>
          <a:xfrm>
            <a:off x="744855" y="387695"/>
            <a:ext cx="10688638" cy="838800"/>
          </a:xfrm>
        </p:spPr>
        <p:txBody>
          <a:bodyPr/>
          <a:lstStyle/>
          <a:p>
            <a:pPr>
              <a:lnSpc>
                <a:spcPct val="100000"/>
              </a:lnSpc>
            </a:pPr>
            <a:r>
              <a:rPr lang="en-AU" cap="none" dirty="0"/>
              <a:t>Thinking about retirement, not acting on it, is where most pre-retirees stop, leaving fewer than half feeling in control</a:t>
            </a:r>
            <a:endParaRPr lang="en-AU" cap="none" noProof="0" dirty="0"/>
          </a:p>
        </p:txBody>
      </p:sp>
      <p:sp>
        <p:nvSpPr>
          <p:cNvPr id="8" name="Text Placeholder 9">
            <a:extLst>
              <a:ext uri="{FF2B5EF4-FFF2-40B4-BE49-F238E27FC236}">
                <a16:creationId xmlns:a16="http://schemas.microsoft.com/office/drawing/2014/main" id="{4CECE3B3-E3B5-094C-B18F-793E1280936F}"/>
              </a:ext>
            </a:extLst>
          </p:cNvPr>
          <p:cNvSpPr txBox="1">
            <a:spLocks/>
          </p:cNvSpPr>
          <p:nvPr/>
        </p:nvSpPr>
        <p:spPr>
          <a:xfrm>
            <a:off x="744855" y="144878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noProof="0"/>
              <a:t>SENSE ON RETIREMENT NEEDS</a:t>
            </a:r>
          </a:p>
          <a:p>
            <a:pPr>
              <a:spcBef>
                <a:spcPts val="0"/>
              </a:spcBef>
            </a:pPr>
            <a:r>
              <a:rPr lang="en-AU" sz="1200" b="0" i="1" noProof="0"/>
              <a:t>(Among pre-retirees)</a:t>
            </a:r>
          </a:p>
        </p:txBody>
      </p:sp>
      <p:sp>
        <p:nvSpPr>
          <p:cNvPr id="9" name="Text Placeholder 10">
            <a:extLst>
              <a:ext uri="{FF2B5EF4-FFF2-40B4-BE49-F238E27FC236}">
                <a16:creationId xmlns:a16="http://schemas.microsoft.com/office/drawing/2014/main" id="{B81EAE15-563C-03C3-9247-F3BFD6EA899E}"/>
              </a:ext>
            </a:extLst>
          </p:cNvPr>
          <p:cNvSpPr txBox="1">
            <a:spLocks/>
          </p:cNvSpPr>
          <p:nvPr/>
        </p:nvSpPr>
        <p:spPr>
          <a:xfrm>
            <a:off x="732811" y="6117688"/>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lang="en-AU" sz="800">
                <a:latin typeface="Calibri"/>
              </a:rPr>
              <a:t>Broad market </a:t>
            </a:r>
            <a:r>
              <a:rPr lang="en-AU" sz="800" noProof="0">
                <a:latin typeface="Calibri"/>
              </a:rPr>
              <a:t>pre-retirees </a:t>
            </a:r>
            <a:r>
              <a:rPr lang="en-AU" sz="800" noProof="0"/>
              <a:t>n = </a:t>
            </a:r>
            <a:r>
              <a:rPr lang="en-AU" sz="800"/>
              <a:t>474</a:t>
            </a:r>
          </a:p>
          <a:p>
            <a:r>
              <a:rPr lang="en-AU" sz="800" noProof="0"/>
              <a:t>P09. How much do you agree or disagree with the following statements?</a:t>
            </a:r>
          </a:p>
        </p:txBody>
      </p:sp>
      <p:grpSp>
        <p:nvGrpSpPr>
          <p:cNvPr id="5" name="Group 4">
            <a:extLst>
              <a:ext uri="{FF2B5EF4-FFF2-40B4-BE49-F238E27FC236}">
                <a16:creationId xmlns:a16="http://schemas.microsoft.com/office/drawing/2014/main" id="{6BFE9D55-B2A8-2CFF-DC2B-8ECA43A06221}"/>
              </a:ext>
            </a:extLst>
          </p:cNvPr>
          <p:cNvGrpSpPr/>
          <p:nvPr/>
        </p:nvGrpSpPr>
        <p:grpSpPr>
          <a:xfrm>
            <a:off x="428040" y="1635594"/>
            <a:ext cx="11322268" cy="4146670"/>
            <a:chOff x="136920" y="1640069"/>
            <a:chExt cx="11322268" cy="4146670"/>
          </a:xfrm>
        </p:grpSpPr>
        <p:graphicFrame>
          <p:nvGraphicFramePr>
            <p:cNvPr id="12" name="Chart 11">
              <a:extLst>
                <a:ext uri="{FF2B5EF4-FFF2-40B4-BE49-F238E27FC236}">
                  <a16:creationId xmlns:a16="http://schemas.microsoft.com/office/drawing/2014/main" id="{A3242344-7CEE-37AE-D05F-81B690C25500}"/>
                </a:ext>
              </a:extLst>
            </p:cNvPr>
            <p:cNvGraphicFramePr/>
            <p:nvPr>
              <p:extLst>
                <p:ext uri="{D42A27DB-BD31-4B8C-83A1-F6EECF244321}">
                  <p14:modId xmlns:p14="http://schemas.microsoft.com/office/powerpoint/2010/main" val="558699131"/>
                </p:ext>
              </p:extLst>
            </p:nvPr>
          </p:nvGraphicFramePr>
          <p:xfrm>
            <a:off x="1148080" y="1640069"/>
            <a:ext cx="10311108" cy="414667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F6434E75-CD6E-2A83-04DA-36B28586DF33}"/>
                </a:ext>
              </a:extLst>
            </p:cNvPr>
            <p:cNvGrpSpPr/>
            <p:nvPr/>
          </p:nvGrpSpPr>
          <p:grpSpPr>
            <a:xfrm rot="10800000">
              <a:off x="3169208" y="5133730"/>
              <a:ext cx="5435593" cy="144697"/>
              <a:chOff x="3394390" y="5461196"/>
              <a:chExt cx="5435593" cy="144697"/>
            </a:xfrm>
          </p:grpSpPr>
          <p:sp>
            <p:nvSpPr>
              <p:cNvPr id="18" name="Oval 17">
                <a:extLst>
                  <a:ext uri="{FF2B5EF4-FFF2-40B4-BE49-F238E27FC236}">
                    <a16:creationId xmlns:a16="http://schemas.microsoft.com/office/drawing/2014/main" id="{AA625A3F-723A-432D-8819-064725536F0C}"/>
                  </a:ext>
                </a:extLst>
              </p:cNvPr>
              <p:cNvSpPr/>
              <p:nvPr/>
            </p:nvSpPr>
            <p:spPr>
              <a:xfrm>
                <a:off x="3394390" y="5461893"/>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9" name="Oval 18">
                <a:extLst>
                  <a:ext uri="{FF2B5EF4-FFF2-40B4-BE49-F238E27FC236}">
                    <a16:creationId xmlns:a16="http://schemas.microsoft.com/office/drawing/2014/main" id="{C155CB43-61A2-3375-DAF3-A3B652703539}"/>
                  </a:ext>
                </a:extLst>
              </p:cNvPr>
              <p:cNvSpPr/>
              <p:nvPr/>
            </p:nvSpPr>
            <p:spPr>
              <a:xfrm>
                <a:off x="4684791" y="5461893"/>
                <a:ext cx="144000" cy="144000"/>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0" name="Oval 19">
                <a:extLst>
                  <a:ext uri="{FF2B5EF4-FFF2-40B4-BE49-F238E27FC236}">
                    <a16:creationId xmlns:a16="http://schemas.microsoft.com/office/drawing/2014/main" id="{3A14B9EA-0704-1C9E-B9FB-49FE61130D05}"/>
                  </a:ext>
                </a:extLst>
              </p:cNvPr>
              <p:cNvSpPr/>
              <p:nvPr/>
            </p:nvSpPr>
            <p:spPr>
              <a:xfrm>
                <a:off x="5831191" y="5461196"/>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1" name="Oval 20">
                <a:extLst>
                  <a:ext uri="{FF2B5EF4-FFF2-40B4-BE49-F238E27FC236}">
                    <a16:creationId xmlns:a16="http://schemas.microsoft.com/office/drawing/2014/main" id="{6514C8D3-294C-8294-68E4-62C3F47D7072}"/>
                  </a:ext>
                </a:extLst>
              </p:cNvPr>
              <p:cNvSpPr/>
              <p:nvPr/>
            </p:nvSpPr>
            <p:spPr>
              <a:xfrm>
                <a:off x="6961113" y="5461196"/>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2" name="Oval 21">
                <a:extLst>
                  <a:ext uri="{FF2B5EF4-FFF2-40B4-BE49-F238E27FC236}">
                    <a16:creationId xmlns:a16="http://schemas.microsoft.com/office/drawing/2014/main" id="{56312E0D-267B-29F7-2ACD-EFE6A493CCAF}"/>
                  </a:ext>
                </a:extLst>
              </p:cNvPr>
              <p:cNvSpPr/>
              <p:nvPr/>
            </p:nvSpPr>
            <p:spPr>
              <a:xfrm>
                <a:off x="8685983" y="5461196"/>
                <a:ext cx="144000" cy="1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sp>
          <p:nvSpPr>
            <p:cNvPr id="23" name="Rectangle 22">
              <a:extLst>
                <a:ext uri="{FF2B5EF4-FFF2-40B4-BE49-F238E27FC236}">
                  <a16:creationId xmlns:a16="http://schemas.microsoft.com/office/drawing/2014/main" id="{9EB41F7F-5975-1A65-AEB5-794DF06638F3}"/>
                </a:ext>
              </a:extLst>
            </p:cNvPr>
            <p:cNvSpPr/>
            <p:nvPr/>
          </p:nvSpPr>
          <p:spPr>
            <a:xfrm>
              <a:off x="136920" y="2803379"/>
              <a:ext cx="1011160" cy="348142"/>
            </a:xfrm>
            <a:prstGeom prst="rect">
              <a:avLst/>
            </a:prstGeom>
            <a:solidFill>
              <a:srgbClr val="FFFFFF"/>
            </a:solidFill>
            <a:ln>
              <a:solidFill>
                <a:srgbClr val="0091D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noProof="0">
                  <a:solidFill>
                    <a:srgbClr val="0091DA"/>
                  </a:solidFill>
                </a:rPr>
                <a:t>THINKING</a:t>
              </a:r>
              <a:endParaRPr lang="en-AU" sz="900" b="1" noProof="0">
                <a:solidFill>
                  <a:srgbClr val="0091DA"/>
                </a:solidFill>
              </a:endParaRPr>
            </a:p>
          </p:txBody>
        </p:sp>
        <p:sp>
          <p:nvSpPr>
            <p:cNvPr id="24" name="Rectangle 23">
              <a:extLst>
                <a:ext uri="{FF2B5EF4-FFF2-40B4-BE49-F238E27FC236}">
                  <a16:creationId xmlns:a16="http://schemas.microsoft.com/office/drawing/2014/main" id="{0D5CAB15-8F5A-7F3A-88A1-D3DA642B8F85}"/>
                </a:ext>
              </a:extLst>
            </p:cNvPr>
            <p:cNvSpPr/>
            <p:nvPr/>
          </p:nvSpPr>
          <p:spPr>
            <a:xfrm>
              <a:off x="136920" y="3539333"/>
              <a:ext cx="1011160" cy="348142"/>
            </a:xfrm>
            <a:prstGeom prst="rect">
              <a:avLst/>
            </a:prstGeom>
            <a:solidFill>
              <a:schemeClr val="bg1"/>
            </a:solidFill>
            <a:ln>
              <a:solidFill>
                <a:srgbClr val="0091D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noProof="0">
                  <a:solidFill>
                    <a:srgbClr val="0091DA"/>
                  </a:solidFill>
                </a:rPr>
                <a:t>ACTION</a:t>
              </a:r>
              <a:endParaRPr lang="en-AU" sz="900" b="1" noProof="0">
                <a:solidFill>
                  <a:srgbClr val="0091DA"/>
                </a:solidFill>
              </a:endParaRPr>
            </a:p>
          </p:txBody>
        </p:sp>
      </p:grpSp>
      <p:sp>
        <p:nvSpPr>
          <p:cNvPr id="7" name="Rectangle 6">
            <a:extLst>
              <a:ext uri="{FF2B5EF4-FFF2-40B4-BE49-F238E27FC236}">
                <a16:creationId xmlns:a16="http://schemas.microsoft.com/office/drawing/2014/main" id="{A6F1D565-91EF-51DE-6E75-97E5628D8C6C}"/>
              </a:ext>
            </a:extLst>
          </p:cNvPr>
          <p:cNvSpPr/>
          <p:nvPr/>
        </p:nvSpPr>
        <p:spPr>
          <a:xfrm>
            <a:off x="441692" y="4371313"/>
            <a:ext cx="1011160" cy="348142"/>
          </a:xfrm>
          <a:prstGeom prst="rect">
            <a:avLst/>
          </a:prstGeom>
          <a:solidFill>
            <a:schemeClr val="bg1"/>
          </a:solidFill>
          <a:ln>
            <a:solidFill>
              <a:srgbClr val="0091D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noProof="0">
                <a:solidFill>
                  <a:srgbClr val="0091DA"/>
                </a:solidFill>
              </a:rPr>
              <a:t>OUTCOME</a:t>
            </a:r>
            <a:endParaRPr lang="en-AU" sz="900" b="1" noProof="0">
              <a:solidFill>
                <a:srgbClr val="0091DA"/>
              </a:solidFill>
            </a:endParaRPr>
          </a:p>
        </p:txBody>
      </p:sp>
      <p:cxnSp>
        <p:nvCxnSpPr>
          <p:cNvPr id="11" name="Straight Arrow Connector 10">
            <a:extLst>
              <a:ext uri="{FF2B5EF4-FFF2-40B4-BE49-F238E27FC236}">
                <a16:creationId xmlns:a16="http://schemas.microsoft.com/office/drawing/2014/main" id="{5916C740-1E2D-B5FC-02DC-D11B5BCA33EE}"/>
              </a:ext>
            </a:extLst>
          </p:cNvPr>
          <p:cNvCxnSpPr>
            <a:cxnSpLocks/>
          </p:cNvCxnSpPr>
          <p:nvPr/>
        </p:nvCxnSpPr>
        <p:spPr>
          <a:xfrm>
            <a:off x="933620" y="3147046"/>
            <a:ext cx="0" cy="2819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5EFC49E-37DA-8F66-BF8E-D01EDD8573FD}"/>
              </a:ext>
            </a:extLst>
          </p:cNvPr>
          <p:cNvCxnSpPr>
            <a:cxnSpLocks/>
          </p:cNvCxnSpPr>
          <p:nvPr/>
        </p:nvCxnSpPr>
        <p:spPr>
          <a:xfrm>
            <a:off x="947442" y="3883000"/>
            <a:ext cx="0" cy="3842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336E5C09-2810-86EA-4AEB-BE244200E2B9}"/>
              </a:ext>
            </a:extLst>
          </p:cNvPr>
          <p:cNvGrpSpPr/>
          <p:nvPr/>
        </p:nvGrpSpPr>
        <p:grpSpPr>
          <a:xfrm>
            <a:off x="711885" y="5076681"/>
            <a:ext cx="1958007" cy="809696"/>
            <a:chOff x="9908973" y="2766724"/>
            <a:chExt cx="1958007" cy="809696"/>
          </a:xfrm>
        </p:grpSpPr>
        <p:sp>
          <p:nvSpPr>
            <p:cNvPr id="17" name="Rectangle: Rounded Corners 16">
              <a:extLst>
                <a:ext uri="{FF2B5EF4-FFF2-40B4-BE49-F238E27FC236}">
                  <a16:creationId xmlns:a16="http://schemas.microsoft.com/office/drawing/2014/main" id="{A4FF4C77-53E0-5F52-CA3F-835F3B1F6F9E}"/>
                </a:ext>
              </a:extLst>
            </p:cNvPr>
            <p:cNvSpPr/>
            <p:nvPr/>
          </p:nvSpPr>
          <p:spPr>
            <a:xfrm>
              <a:off x="9908973" y="2766724"/>
              <a:ext cx="1742007" cy="80214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AU" dirty="0">
                  <a:solidFill>
                    <a:schemeClr val="bg2"/>
                  </a:solidFill>
                </a:rPr>
                <a:t>64% of those who have started THINKING and taken ACTION feel in control of their destiny</a:t>
              </a:r>
              <a:endParaRPr lang="en-PH" kern="1200" dirty="0">
                <a:solidFill>
                  <a:schemeClr val="bg2"/>
                </a:solidFill>
              </a:endParaRPr>
            </a:p>
          </p:txBody>
        </p:sp>
        <p:grpSp>
          <p:nvGrpSpPr>
            <p:cNvPr id="25" name="Group 24">
              <a:extLst>
                <a:ext uri="{FF2B5EF4-FFF2-40B4-BE49-F238E27FC236}">
                  <a16:creationId xmlns:a16="http://schemas.microsoft.com/office/drawing/2014/main" id="{8AA2631D-489C-B6D4-8685-03291CF8A5FE}"/>
                </a:ext>
              </a:extLst>
            </p:cNvPr>
            <p:cNvGrpSpPr/>
            <p:nvPr/>
          </p:nvGrpSpPr>
          <p:grpSpPr>
            <a:xfrm>
              <a:off x="11434980" y="3144420"/>
              <a:ext cx="432000" cy="432000"/>
              <a:chOff x="11144172" y="3268102"/>
              <a:chExt cx="432000" cy="432000"/>
            </a:xfrm>
          </p:grpSpPr>
          <p:sp>
            <p:nvSpPr>
              <p:cNvPr id="26" name="Oval 25">
                <a:extLst>
                  <a:ext uri="{FF2B5EF4-FFF2-40B4-BE49-F238E27FC236}">
                    <a16:creationId xmlns:a16="http://schemas.microsoft.com/office/drawing/2014/main" id="{7D08E88C-3A0E-1FD9-6253-E4C861B08E64}"/>
                  </a:ext>
                </a:extLst>
              </p:cNvPr>
              <p:cNvSpPr/>
              <p:nvPr/>
            </p:nvSpPr>
            <p:spPr>
              <a:xfrm>
                <a:off x="11144172" y="3268102"/>
                <a:ext cx="432000" cy="432000"/>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27" name="Graphic 26" descr="Lights On with solid fill">
                <a:extLst>
                  <a:ext uri="{FF2B5EF4-FFF2-40B4-BE49-F238E27FC236}">
                    <a16:creationId xmlns:a16="http://schemas.microsoft.com/office/drawing/2014/main" id="{06A4D036-3910-5C44-B218-C3080A08073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80172" y="3304102"/>
                <a:ext cx="360000" cy="360000"/>
              </a:xfrm>
              <a:prstGeom prst="rect">
                <a:avLst/>
              </a:prstGeom>
            </p:spPr>
          </p:pic>
        </p:grpSp>
      </p:grpSp>
    </p:spTree>
    <p:extLst>
      <p:ext uri="{BB962C8B-B14F-4D97-AF65-F5344CB8AC3E}">
        <p14:creationId xmlns:p14="http://schemas.microsoft.com/office/powerpoint/2010/main" val="9815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B5A0B-052B-1A83-516D-DAC75FC29C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6A17160-01E5-BAD6-69AD-3FA55E4C4565}"/>
              </a:ext>
            </a:extLst>
          </p:cNvPr>
          <p:cNvSpPr>
            <a:spLocks noGrp="1"/>
          </p:cNvSpPr>
          <p:nvPr>
            <p:ph type="title"/>
          </p:nvPr>
        </p:nvSpPr>
        <p:spPr>
          <a:xfrm>
            <a:off x="744855" y="487586"/>
            <a:ext cx="10688638" cy="736848"/>
          </a:xfrm>
        </p:spPr>
        <p:txBody>
          <a:bodyPr/>
          <a:lstStyle/>
          <a:p>
            <a:pPr>
              <a:lnSpc>
                <a:spcPct val="100000"/>
              </a:lnSpc>
            </a:pPr>
            <a:r>
              <a:rPr lang="en-AU" cap="none" noProof="0" dirty="0"/>
              <a:t>There has been little movement in preparedness scores in the last four years</a:t>
            </a:r>
          </a:p>
        </p:txBody>
      </p:sp>
      <p:sp>
        <p:nvSpPr>
          <p:cNvPr id="42" name="Text Placeholder 9">
            <a:extLst>
              <a:ext uri="{FF2B5EF4-FFF2-40B4-BE49-F238E27FC236}">
                <a16:creationId xmlns:a16="http://schemas.microsoft.com/office/drawing/2014/main" id="{E0F8373A-8727-1ACF-96D1-E1CD728AD915}"/>
              </a:ext>
            </a:extLst>
          </p:cNvPr>
          <p:cNvSpPr txBox="1">
            <a:spLocks/>
          </p:cNvSpPr>
          <p:nvPr/>
        </p:nvSpPr>
        <p:spPr>
          <a:xfrm>
            <a:off x="739628" y="1452935"/>
            <a:ext cx="10720536"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noProof="0"/>
              <a:t>FINANCIAL PREPAREDNESS FOR RETIREMENT</a:t>
            </a:r>
            <a:br>
              <a:rPr lang="en-AU" noProof="0"/>
            </a:br>
            <a:r>
              <a:rPr lang="en-AU" sz="1200" b="0" i="1" noProof="0"/>
              <a:t>(Among pre-retirees)</a:t>
            </a:r>
            <a:endParaRPr lang="en-AU" b="0" i="1" noProof="0"/>
          </a:p>
        </p:txBody>
      </p:sp>
      <p:sp>
        <p:nvSpPr>
          <p:cNvPr id="43" name="Text Placeholder 10">
            <a:extLst>
              <a:ext uri="{FF2B5EF4-FFF2-40B4-BE49-F238E27FC236}">
                <a16:creationId xmlns:a16="http://schemas.microsoft.com/office/drawing/2014/main" id="{6CFF68FC-D7D6-A3F5-0FA1-F3FDD3A50755}"/>
              </a:ext>
            </a:extLst>
          </p:cNvPr>
          <p:cNvSpPr txBox="1">
            <a:spLocks/>
          </p:cNvSpPr>
          <p:nvPr/>
        </p:nvSpPr>
        <p:spPr>
          <a:xfrm>
            <a:off x="732811" y="6124844"/>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1" u="none" strike="noStrike" kern="1200" cap="none" spc="0" normalizeH="0" baseline="0" noProof="0">
                <a:ln>
                  <a:noFill/>
                </a:ln>
                <a:effectLst/>
                <a:uLnTx/>
                <a:uFillTx/>
                <a:ea typeface="+mn-ea"/>
                <a:cs typeface="+mn-cs"/>
              </a:rPr>
              <a:t>Base: </a:t>
            </a:r>
            <a:r>
              <a:rPr lang="en-AU" sz="800" noProof="0"/>
              <a:t>Broad market: </a:t>
            </a:r>
            <a:r>
              <a:rPr lang="en-AU" sz="800"/>
              <a:t>P</a:t>
            </a:r>
            <a:r>
              <a:rPr kumimoji="0" lang="en-AU" sz="800" b="0" i="1" u="none" strike="noStrike" kern="1200" cap="none" spc="0" normalizeH="0" baseline="0" noProof="0">
                <a:ln>
                  <a:noFill/>
                </a:ln>
                <a:effectLst/>
                <a:uLnTx/>
                <a:uFillTx/>
                <a:ea typeface="+mn-ea"/>
                <a:cs typeface="+mn-cs"/>
              </a:rPr>
              <a:t>re-retirees: 2026 n = 474; 2025 n = 487; 2024 n = 499; 2023 n = 584</a:t>
            </a:r>
          </a:p>
          <a:p>
            <a:r>
              <a:rPr lang="en-AU" sz="800" noProof="0"/>
              <a:t>P01. How prepared do you feel financially for retirement?</a:t>
            </a:r>
          </a:p>
        </p:txBody>
      </p:sp>
      <p:graphicFrame>
        <p:nvGraphicFramePr>
          <p:cNvPr id="11" name="Chart 10">
            <a:extLst>
              <a:ext uri="{FF2B5EF4-FFF2-40B4-BE49-F238E27FC236}">
                <a16:creationId xmlns:a16="http://schemas.microsoft.com/office/drawing/2014/main" id="{5D3AF212-EA4B-818A-953C-9891F2467932}"/>
              </a:ext>
            </a:extLst>
          </p:cNvPr>
          <p:cNvGraphicFramePr/>
          <p:nvPr>
            <p:extLst>
              <p:ext uri="{D42A27DB-BD31-4B8C-83A1-F6EECF244321}">
                <p14:modId xmlns:p14="http://schemas.microsoft.com/office/powerpoint/2010/main" val="1714912578"/>
              </p:ext>
            </p:extLst>
          </p:nvPr>
        </p:nvGraphicFramePr>
        <p:xfrm>
          <a:off x="2371677" y="2001575"/>
          <a:ext cx="9088487" cy="3846772"/>
        </p:xfrm>
        <a:graphic>
          <a:graphicData uri="http://schemas.openxmlformats.org/drawingml/2006/chart">
            <c:chart xmlns:c="http://schemas.openxmlformats.org/drawingml/2006/chart" xmlns:r="http://schemas.openxmlformats.org/officeDocument/2006/relationships" r:id="rId3"/>
          </a:graphicData>
        </a:graphic>
      </p:graphicFrame>
      <p:grpSp>
        <p:nvGrpSpPr>
          <p:cNvPr id="56" name="Group 55">
            <a:extLst>
              <a:ext uri="{FF2B5EF4-FFF2-40B4-BE49-F238E27FC236}">
                <a16:creationId xmlns:a16="http://schemas.microsoft.com/office/drawing/2014/main" id="{867E11C9-2813-FC8F-4498-BBFEF822B4D2}"/>
              </a:ext>
            </a:extLst>
          </p:cNvPr>
          <p:cNvGrpSpPr/>
          <p:nvPr/>
        </p:nvGrpSpPr>
        <p:grpSpPr>
          <a:xfrm rot="10800000">
            <a:off x="3251684" y="5301208"/>
            <a:ext cx="5405522" cy="164068"/>
            <a:chOff x="3394390" y="5441128"/>
            <a:chExt cx="5405522" cy="164068"/>
          </a:xfrm>
        </p:grpSpPr>
        <p:sp>
          <p:nvSpPr>
            <p:cNvPr id="50" name="Oval 49">
              <a:extLst>
                <a:ext uri="{FF2B5EF4-FFF2-40B4-BE49-F238E27FC236}">
                  <a16:creationId xmlns:a16="http://schemas.microsoft.com/office/drawing/2014/main" id="{59B88BB9-1059-F88A-9AF2-FE239FEE0076}"/>
                </a:ext>
              </a:extLst>
            </p:cNvPr>
            <p:cNvSpPr/>
            <p:nvPr/>
          </p:nvSpPr>
          <p:spPr>
            <a:xfrm>
              <a:off x="3394390" y="5451160"/>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chemeClr val="tx1"/>
                </a:solidFill>
              </a:endParaRPr>
            </a:p>
          </p:txBody>
        </p:sp>
        <p:sp>
          <p:nvSpPr>
            <p:cNvPr id="51" name="Oval 50">
              <a:extLst>
                <a:ext uri="{FF2B5EF4-FFF2-40B4-BE49-F238E27FC236}">
                  <a16:creationId xmlns:a16="http://schemas.microsoft.com/office/drawing/2014/main" id="{15B71D3B-F906-8C87-5597-FF2EC79659B6}"/>
                </a:ext>
              </a:extLst>
            </p:cNvPr>
            <p:cNvSpPr/>
            <p:nvPr/>
          </p:nvSpPr>
          <p:spPr>
            <a:xfrm>
              <a:off x="4756590" y="5451160"/>
              <a:ext cx="144000" cy="144000"/>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chemeClr val="tx1"/>
                </a:solidFill>
              </a:endParaRPr>
            </a:p>
          </p:txBody>
        </p:sp>
        <p:sp>
          <p:nvSpPr>
            <p:cNvPr id="52" name="Oval 51">
              <a:extLst>
                <a:ext uri="{FF2B5EF4-FFF2-40B4-BE49-F238E27FC236}">
                  <a16:creationId xmlns:a16="http://schemas.microsoft.com/office/drawing/2014/main" id="{8849C5E7-90B2-5467-04F1-24643B34AEE3}"/>
                </a:ext>
              </a:extLst>
            </p:cNvPr>
            <p:cNvSpPr/>
            <p:nvPr/>
          </p:nvSpPr>
          <p:spPr>
            <a:xfrm>
              <a:off x="5772023" y="5441128"/>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chemeClr val="tx1"/>
                </a:solidFill>
              </a:endParaRPr>
            </a:p>
          </p:txBody>
        </p:sp>
        <p:sp>
          <p:nvSpPr>
            <p:cNvPr id="53" name="Oval 52">
              <a:extLst>
                <a:ext uri="{FF2B5EF4-FFF2-40B4-BE49-F238E27FC236}">
                  <a16:creationId xmlns:a16="http://schemas.microsoft.com/office/drawing/2014/main" id="{6A9379DE-9DEE-6B4D-5D7D-C7D8E1BA04E4}"/>
                </a:ext>
              </a:extLst>
            </p:cNvPr>
            <p:cNvSpPr/>
            <p:nvPr/>
          </p:nvSpPr>
          <p:spPr>
            <a:xfrm>
              <a:off x="7504625" y="5451162"/>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chemeClr val="tx1"/>
                </a:solidFill>
              </a:endParaRPr>
            </a:p>
          </p:txBody>
        </p:sp>
        <p:sp>
          <p:nvSpPr>
            <p:cNvPr id="54" name="Oval 53">
              <a:extLst>
                <a:ext uri="{FF2B5EF4-FFF2-40B4-BE49-F238E27FC236}">
                  <a16:creationId xmlns:a16="http://schemas.microsoft.com/office/drawing/2014/main" id="{76E9FBC0-499E-F8A1-F16F-A33BE21EBB51}"/>
                </a:ext>
              </a:extLst>
            </p:cNvPr>
            <p:cNvSpPr/>
            <p:nvPr/>
          </p:nvSpPr>
          <p:spPr>
            <a:xfrm>
              <a:off x="8655912" y="5461196"/>
              <a:ext cx="144000" cy="1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chemeClr val="tx1"/>
                </a:solidFill>
              </a:endParaRPr>
            </a:p>
          </p:txBody>
        </p:sp>
      </p:grpSp>
    </p:spTree>
    <p:extLst>
      <p:ext uri="{BB962C8B-B14F-4D97-AF65-F5344CB8AC3E}">
        <p14:creationId xmlns:p14="http://schemas.microsoft.com/office/powerpoint/2010/main" val="137453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DF751-7A67-80D2-5A79-9BEDC852239A}"/>
            </a:ext>
          </a:extLst>
        </p:cNvPr>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CACC1AF-61FF-278A-5CDE-E8A1E4C2F40F}"/>
              </a:ext>
            </a:extLst>
          </p:cNvPr>
          <p:cNvGraphicFramePr/>
          <p:nvPr>
            <p:extLst>
              <p:ext uri="{D42A27DB-BD31-4B8C-83A1-F6EECF244321}">
                <p14:modId xmlns:p14="http://schemas.microsoft.com/office/powerpoint/2010/main" val="162958521"/>
              </p:ext>
            </p:extLst>
          </p:nvPr>
        </p:nvGraphicFramePr>
        <p:xfrm>
          <a:off x="477077" y="1906922"/>
          <a:ext cx="11235534" cy="4319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6526812A-BD25-53F5-4CE2-CD302DABD3E6}"/>
              </a:ext>
            </a:extLst>
          </p:cNvPr>
          <p:cNvSpPr>
            <a:spLocks noGrp="1"/>
          </p:cNvSpPr>
          <p:nvPr>
            <p:ph type="title"/>
          </p:nvPr>
        </p:nvSpPr>
        <p:spPr/>
        <p:txBody>
          <a:bodyPr/>
          <a:lstStyle/>
          <a:p>
            <a:r>
              <a:rPr lang="en-US" cap="none" noProof="0" dirty="0"/>
              <a:t>The value of retirement support is fading as clarity on personal needs does too</a:t>
            </a:r>
            <a:endParaRPr lang="en-AU" cap="none" noProof="0" dirty="0"/>
          </a:p>
        </p:txBody>
      </p:sp>
      <p:sp>
        <p:nvSpPr>
          <p:cNvPr id="8" name="Text Placeholder 9">
            <a:extLst>
              <a:ext uri="{FF2B5EF4-FFF2-40B4-BE49-F238E27FC236}">
                <a16:creationId xmlns:a16="http://schemas.microsoft.com/office/drawing/2014/main" id="{952F5ADA-FF83-F723-6619-4EF2747CEF79}"/>
              </a:ext>
            </a:extLst>
          </p:cNvPr>
          <p:cNvSpPr txBox="1">
            <a:spLocks/>
          </p:cNvSpPr>
          <p:nvPr/>
        </p:nvSpPr>
        <p:spPr>
          <a:xfrm>
            <a:off x="742951" y="6122714"/>
            <a:ext cx="9652633" cy="540000"/>
          </a:xfrm>
          <a:prstGeom prst="rect">
            <a:avLst/>
          </a:prstGeom>
        </p:spPr>
        <p:txBody>
          <a:bodyPr vert="horz" lIns="72000" tIns="72000" rIns="72000" bIns="72000" rtlCol="0" anchor="t">
            <a:noAutofit/>
          </a:bodyPr>
          <a:lstStyle>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Broad market </a:t>
            </a:r>
            <a:r>
              <a:rPr lang="en-AU" sz="800"/>
              <a:t>p</a:t>
            </a:r>
            <a:r>
              <a:rPr lang="en-AU" sz="800" noProof="0"/>
              <a:t>re-retirees: 2026 n = 474; 2025 n = </a:t>
            </a:r>
            <a:r>
              <a:rPr lang="en-AU" sz="800"/>
              <a:t>487</a:t>
            </a:r>
            <a:endParaRPr lang="en-AU" sz="800" noProof="0"/>
          </a:p>
          <a:p>
            <a:r>
              <a:rPr lang="en-AU" sz="800" noProof="0"/>
              <a:t>P11. What type of support or resources would you find most valuable for your retirement? (Multiple response)</a:t>
            </a:r>
          </a:p>
        </p:txBody>
      </p:sp>
      <p:sp>
        <p:nvSpPr>
          <p:cNvPr id="2" name="Text Placeholder 9">
            <a:extLst>
              <a:ext uri="{FF2B5EF4-FFF2-40B4-BE49-F238E27FC236}">
                <a16:creationId xmlns:a16="http://schemas.microsoft.com/office/drawing/2014/main" id="{D8C695ED-3234-99FB-5A87-B83F7D9AFE2A}"/>
              </a:ext>
            </a:extLst>
          </p:cNvPr>
          <p:cNvSpPr txBox="1">
            <a:spLocks/>
          </p:cNvSpPr>
          <p:nvPr/>
        </p:nvSpPr>
        <p:spPr>
          <a:xfrm>
            <a:off x="739628" y="1433613"/>
            <a:ext cx="10709422"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VALUABLE SUPPORT OR RESOURCES</a:t>
            </a:r>
          </a:p>
          <a:p>
            <a:pPr>
              <a:spcBef>
                <a:spcPts val="0"/>
              </a:spcBef>
            </a:pPr>
            <a:r>
              <a:rPr lang="en-AU" sz="1200" b="0" i="1"/>
              <a:t>(Among pre-retirees)</a:t>
            </a:r>
            <a:endParaRPr lang="en-AU" b="0" i="1" noProof="0"/>
          </a:p>
        </p:txBody>
      </p:sp>
      <p:sp>
        <p:nvSpPr>
          <p:cNvPr id="10" name="Oval 9">
            <a:extLst>
              <a:ext uri="{FF2B5EF4-FFF2-40B4-BE49-F238E27FC236}">
                <a16:creationId xmlns:a16="http://schemas.microsoft.com/office/drawing/2014/main" id="{2ED29762-6141-EBE3-D9C9-274E56990828}"/>
              </a:ext>
            </a:extLst>
          </p:cNvPr>
          <p:cNvSpPr/>
          <p:nvPr/>
        </p:nvSpPr>
        <p:spPr>
          <a:xfrm>
            <a:off x="9083744" y="3874568"/>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1" name="Oval 10">
            <a:extLst>
              <a:ext uri="{FF2B5EF4-FFF2-40B4-BE49-F238E27FC236}">
                <a16:creationId xmlns:a16="http://schemas.microsoft.com/office/drawing/2014/main" id="{65EF04DE-B3A1-9649-3EC1-EF07175AE324}"/>
              </a:ext>
            </a:extLst>
          </p:cNvPr>
          <p:cNvSpPr/>
          <p:nvPr/>
        </p:nvSpPr>
        <p:spPr>
          <a:xfrm>
            <a:off x="9083105" y="4112159"/>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2" name="Oval 11">
            <a:extLst>
              <a:ext uri="{FF2B5EF4-FFF2-40B4-BE49-F238E27FC236}">
                <a16:creationId xmlns:a16="http://schemas.microsoft.com/office/drawing/2014/main" id="{BADDFC40-5726-BBDA-5776-C1BACD2E7360}"/>
              </a:ext>
            </a:extLst>
          </p:cNvPr>
          <p:cNvSpPr/>
          <p:nvPr/>
        </p:nvSpPr>
        <p:spPr>
          <a:xfrm>
            <a:off x="8908485" y="3872814"/>
            <a:ext cx="144000" cy="144000"/>
          </a:xfrm>
          <a:prstGeom prst="ellipse">
            <a:avLst/>
          </a:prstGeom>
          <a:solidFill>
            <a:srgbClr val="9293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3" name="Oval 12">
            <a:extLst>
              <a:ext uri="{FF2B5EF4-FFF2-40B4-BE49-F238E27FC236}">
                <a16:creationId xmlns:a16="http://schemas.microsoft.com/office/drawing/2014/main" id="{EBEA7FD3-5130-0733-46D9-115BFEE164CF}"/>
              </a:ext>
            </a:extLst>
          </p:cNvPr>
          <p:cNvSpPr/>
          <p:nvPr/>
        </p:nvSpPr>
        <p:spPr>
          <a:xfrm>
            <a:off x="8908485" y="4112159"/>
            <a:ext cx="144000" cy="1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Tree>
    <p:extLst>
      <p:ext uri="{BB962C8B-B14F-4D97-AF65-F5344CB8AC3E}">
        <p14:creationId xmlns:p14="http://schemas.microsoft.com/office/powerpoint/2010/main" val="169752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6736-8476-3387-5BEE-E0C3E54E424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A49A989-075D-A853-B506-2AC44639F6F2}"/>
              </a:ext>
            </a:extLst>
          </p:cNvPr>
          <p:cNvSpPr>
            <a:spLocks noGrp="1"/>
          </p:cNvSpPr>
          <p:nvPr>
            <p:ph type="body" sz="quarter" idx="13"/>
          </p:nvPr>
        </p:nvSpPr>
        <p:spPr/>
        <p:txBody>
          <a:bodyPr/>
          <a:lstStyle/>
          <a:p>
            <a:r>
              <a:rPr lang="en-AU" dirty="0"/>
              <a:t>AFFORDING RETIREMENT </a:t>
            </a:r>
          </a:p>
        </p:txBody>
      </p:sp>
      <p:sp>
        <p:nvSpPr>
          <p:cNvPr id="6" name="Text Placeholder 5">
            <a:extLst>
              <a:ext uri="{FF2B5EF4-FFF2-40B4-BE49-F238E27FC236}">
                <a16:creationId xmlns:a16="http://schemas.microsoft.com/office/drawing/2014/main" id="{23027091-F82E-2229-E952-8545F482D10F}"/>
              </a:ext>
            </a:extLst>
          </p:cNvPr>
          <p:cNvSpPr>
            <a:spLocks noGrp="1"/>
          </p:cNvSpPr>
          <p:nvPr>
            <p:ph type="body" sz="quarter" idx="14"/>
          </p:nvPr>
        </p:nvSpPr>
        <p:spPr/>
        <p:txBody>
          <a:bodyPr/>
          <a:lstStyle/>
          <a:p>
            <a:r>
              <a:rPr lang="en-AU" noProof="0"/>
              <a:t>3</a:t>
            </a:r>
          </a:p>
        </p:txBody>
      </p:sp>
      <p:pic>
        <p:nvPicPr>
          <p:cNvPr id="9" name="Picture Placeholder 8">
            <a:extLst>
              <a:ext uri="{FF2B5EF4-FFF2-40B4-BE49-F238E27FC236}">
                <a16:creationId xmlns:a16="http://schemas.microsoft.com/office/drawing/2014/main" id="{D24091BB-CEE3-8F2E-1220-97F7D9F4DE29}"/>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101131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41E00-37D2-A3C1-56BD-5075BDBE5412}"/>
              </a:ext>
            </a:extLst>
          </p:cNvPr>
          <p:cNvSpPr>
            <a:spLocks noGrp="1"/>
          </p:cNvSpPr>
          <p:nvPr>
            <p:ph type="title"/>
          </p:nvPr>
        </p:nvSpPr>
        <p:spPr>
          <a:xfrm>
            <a:off x="744855" y="495908"/>
            <a:ext cx="10688638" cy="736848"/>
          </a:xfrm>
        </p:spPr>
        <p:txBody>
          <a:bodyPr/>
          <a:lstStyle/>
          <a:p>
            <a:pPr>
              <a:lnSpc>
                <a:spcPct val="100000"/>
              </a:lnSpc>
            </a:pPr>
            <a:r>
              <a:rPr lang="en-AU" cap="none" noProof="0" dirty="0"/>
              <a:t>This year, is the first year both groups crossed the $1m mark, with retirees re-rating their number the fastest </a:t>
            </a:r>
          </a:p>
        </p:txBody>
      </p:sp>
      <p:sp>
        <p:nvSpPr>
          <p:cNvPr id="9" name="Text Placeholder 9">
            <a:extLst>
              <a:ext uri="{FF2B5EF4-FFF2-40B4-BE49-F238E27FC236}">
                <a16:creationId xmlns:a16="http://schemas.microsoft.com/office/drawing/2014/main" id="{36809C6D-9AD0-A202-418D-B0A670A79A1E}"/>
              </a:ext>
            </a:extLst>
          </p:cNvPr>
          <p:cNvSpPr txBox="1">
            <a:spLocks/>
          </p:cNvSpPr>
          <p:nvPr/>
        </p:nvSpPr>
        <p:spPr>
          <a:xfrm>
            <a:off x="736600" y="1457612"/>
            <a:ext cx="10718799"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noProof="0"/>
              <a:t>PERCEIVED AVERAGE AMOUNT NEEDED FOR RETIREMENT</a:t>
            </a:r>
          </a:p>
          <a:p>
            <a:pPr>
              <a:spcBef>
                <a:spcPts val="0"/>
              </a:spcBef>
            </a:pPr>
            <a:r>
              <a:rPr lang="en-AU" sz="1200" b="0" i="1"/>
              <a:t>(Among pre-retirees and retirees)</a:t>
            </a:r>
            <a:endParaRPr lang="en-AU" sz="1200" b="0" i="1" noProof="0"/>
          </a:p>
        </p:txBody>
      </p:sp>
      <p:sp>
        <p:nvSpPr>
          <p:cNvPr id="56" name="Text Placeholder 10">
            <a:extLst>
              <a:ext uri="{FF2B5EF4-FFF2-40B4-BE49-F238E27FC236}">
                <a16:creationId xmlns:a16="http://schemas.microsoft.com/office/drawing/2014/main" id="{E3CB6CB5-86D6-E937-982B-E30F3D71E94F}"/>
              </a:ext>
            </a:extLst>
          </p:cNvPr>
          <p:cNvSpPr txBox="1">
            <a:spLocks/>
          </p:cNvSpPr>
          <p:nvPr/>
        </p:nvSpPr>
        <p:spPr>
          <a:xfrm>
            <a:off x="732811" y="6121426"/>
            <a:ext cx="9735766" cy="540000"/>
          </a:xfrm>
          <a:prstGeom prst="rect">
            <a:avLst/>
          </a:prstGeom>
        </p:spPr>
        <p:txBody>
          <a:bodyPr vert="horz" lIns="72000" tIns="72000" rIns="72000" bIns="72000" rtlCol="0" anchor="ctr">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dirty="0"/>
              <a:t>Base: Broad market: </a:t>
            </a:r>
            <a:r>
              <a:rPr lang="en-AU" sz="800" dirty="0"/>
              <a:t>P</a:t>
            </a:r>
            <a:r>
              <a:rPr lang="en-AU" sz="800" noProof="0" dirty="0"/>
              <a:t>r</a:t>
            </a:r>
            <a:r>
              <a:rPr kumimoji="0" lang="en-AU" sz="800" b="0" i="1" u="none" strike="noStrike" kern="1200" cap="none" spc="0" normalizeH="0" baseline="0" noProof="0" dirty="0">
                <a:ln>
                  <a:noFill/>
                </a:ln>
                <a:effectLst/>
                <a:uLnTx/>
                <a:uFillTx/>
                <a:ea typeface="+mn-ea"/>
                <a:cs typeface="+mn-cs"/>
              </a:rPr>
              <a:t>e-retirees: </a:t>
            </a:r>
            <a:r>
              <a:rPr lang="en-AU" sz="800" noProof="0" dirty="0"/>
              <a:t>2023 n = </a:t>
            </a:r>
            <a:r>
              <a:rPr lang="en-AU" sz="800" dirty="0"/>
              <a:t>566</a:t>
            </a:r>
            <a:r>
              <a:rPr lang="en-AU" sz="800" noProof="0" dirty="0"/>
              <a:t>; 2024 n = </a:t>
            </a:r>
            <a:r>
              <a:rPr lang="en-AU" sz="800" dirty="0"/>
              <a:t>488</a:t>
            </a:r>
            <a:r>
              <a:rPr lang="en-AU" sz="800" noProof="0" dirty="0"/>
              <a:t>; 2025 n = </a:t>
            </a:r>
            <a:r>
              <a:rPr lang="en-AU" sz="800" dirty="0"/>
              <a:t>484</a:t>
            </a:r>
            <a:r>
              <a:rPr lang="en-AU" sz="800" noProof="0" dirty="0"/>
              <a:t>; 2026 n = </a:t>
            </a:r>
            <a:r>
              <a:rPr lang="en-AU" sz="800" dirty="0"/>
              <a:t>460</a:t>
            </a:r>
            <a:r>
              <a:rPr lang="en-AU" sz="800" noProof="0" dirty="0"/>
              <a:t>; R</a:t>
            </a:r>
            <a:r>
              <a:rPr kumimoji="0" lang="en-AU" sz="800" b="0" i="1" u="none" strike="noStrike" kern="1200" cap="none" spc="0" normalizeH="0" baseline="0" noProof="0" dirty="0">
                <a:ln>
                  <a:noFill/>
                </a:ln>
                <a:effectLst/>
                <a:uLnTx/>
                <a:uFillTx/>
                <a:ea typeface="+mn-ea"/>
                <a:cs typeface="+mn-cs"/>
              </a:rPr>
              <a:t>etirees: </a:t>
            </a:r>
            <a:r>
              <a:rPr lang="en-AU" sz="800" noProof="0" dirty="0"/>
              <a:t>2023 n = </a:t>
            </a:r>
            <a:r>
              <a:rPr lang="en-AU" sz="800" dirty="0"/>
              <a:t>672</a:t>
            </a:r>
            <a:r>
              <a:rPr lang="en-AU" sz="800" noProof="0" dirty="0"/>
              <a:t>; 2024 n = </a:t>
            </a:r>
            <a:r>
              <a:rPr lang="en-AU" sz="800" dirty="0"/>
              <a:t>491</a:t>
            </a:r>
            <a:r>
              <a:rPr lang="en-AU" sz="800" noProof="0" dirty="0"/>
              <a:t>; 2025 n = </a:t>
            </a:r>
            <a:r>
              <a:rPr lang="en-AU" sz="800" dirty="0"/>
              <a:t>513</a:t>
            </a:r>
            <a:r>
              <a:rPr lang="en-AU" sz="800" noProof="0" dirty="0"/>
              <a:t>; 2026 n = </a:t>
            </a:r>
            <a:r>
              <a:rPr lang="en-AU" sz="800" dirty="0"/>
              <a:t>510</a:t>
            </a:r>
            <a:endParaRPr lang="en-AU" sz="800" noProof="0" dirty="0"/>
          </a:p>
          <a:p>
            <a:r>
              <a:rPr lang="en-AU" sz="800" noProof="0" dirty="0"/>
              <a:t>K05. How much money do you think that you will need to retire?; K06. How much money do you think somebody would need to retire today?</a:t>
            </a:r>
          </a:p>
          <a:p>
            <a:r>
              <a:rPr lang="en-AU" sz="800" dirty="0"/>
              <a:t>Note: Outliers excluded in the analysis of both questions</a:t>
            </a:r>
            <a:endParaRPr lang="en-AU" sz="800" noProof="0" dirty="0"/>
          </a:p>
        </p:txBody>
      </p:sp>
      <p:sp>
        <p:nvSpPr>
          <p:cNvPr id="15" name="Rectangle: Rounded Corners 14">
            <a:extLst>
              <a:ext uri="{FF2B5EF4-FFF2-40B4-BE49-F238E27FC236}">
                <a16:creationId xmlns:a16="http://schemas.microsoft.com/office/drawing/2014/main" id="{93472F99-04B2-CF84-7913-26F32A067988}"/>
              </a:ext>
            </a:extLst>
          </p:cNvPr>
          <p:cNvSpPr/>
          <p:nvPr/>
        </p:nvSpPr>
        <p:spPr>
          <a:xfrm>
            <a:off x="6157065" y="2257215"/>
            <a:ext cx="3168000" cy="3275522"/>
          </a:xfrm>
          <a:prstGeom prst="roundRect">
            <a:avLst>
              <a:gd name="adj" fmla="val 523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noProof="0">
                <a:solidFill>
                  <a:schemeClr val="tx1"/>
                </a:solidFill>
              </a:rPr>
              <a:t>Retiree</a:t>
            </a:r>
          </a:p>
        </p:txBody>
      </p:sp>
      <p:sp>
        <p:nvSpPr>
          <p:cNvPr id="16" name="Rectangle: Rounded Corners 15">
            <a:extLst>
              <a:ext uri="{FF2B5EF4-FFF2-40B4-BE49-F238E27FC236}">
                <a16:creationId xmlns:a16="http://schemas.microsoft.com/office/drawing/2014/main" id="{6A9441F3-E571-2C9D-C973-4CFEDEF2D44C}"/>
              </a:ext>
            </a:extLst>
          </p:cNvPr>
          <p:cNvSpPr/>
          <p:nvPr/>
        </p:nvSpPr>
        <p:spPr>
          <a:xfrm>
            <a:off x="2864192" y="2243414"/>
            <a:ext cx="3168000" cy="3275522"/>
          </a:xfrm>
          <a:prstGeom prst="roundRect">
            <a:avLst>
              <a:gd name="adj" fmla="val 5232"/>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noProof="0">
                <a:solidFill>
                  <a:schemeClr val="tx1"/>
                </a:solidFill>
              </a:rPr>
              <a:t>Pre-retiree</a:t>
            </a:r>
          </a:p>
        </p:txBody>
      </p:sp>
      <p:graphicFrame>
        <p:nvGraphicFramePr>
          <p:cNvPr id="19" name="Chart 18">
            <a:extLst>
              <a:ext uri="{FF2B5EF4-FFF2-40B4-BE49-F238E27FC236}">
                <a16:creationId xmlns:a16="http://schemas.microsoft.com/office/drawing/2014/main" id="{EC278A71-BE00-EA84-1625-8BB86D7A4530}"/>
              </a:ext>
            </a:extLst>
          </p:cNvPr>
          <p:cNvGraphicFramePr/>
          <p:nvPr>
            <p:extLst>
              <p:ext uri="{D42A27DB-BD31-4B8C-83A1-F6EECF244321}">
                <p14:modId xmlns:p14="http://schemas.microsoft.com/office/powerpoint/2010/main" val="1692673772"/>
              </p:ext>
            </p:extLst>
          </p:nvPr>
        </p:nvGraphicFramePr>
        <p:xfrm>
          <a:off x="2675061" y="2586686"/>
          <a:ext cx="6828225" cy="3326590"/>
        </p:xfrm>
        <a:graphic>
          <a:graphicData uri="http://schemas.openxmlformats.org/drawingml/2006/chart">
            <c:chart xmlns:c="http://schemas.openxmlformats.org/drawingml/2006/chart" xmlns:r="http://schemas.openxmlformats.org/officeDocument/2006/relationships" r:id="rId3"/>
          </a:graphicData>
        </a:graphic>
      </p:graphicFrame>
      <p:sp>
        <p:nvSpPr>
          <p:cNvPr id="20" name="Oval 19">
            <a:extLst>
              <a:ext uri="{FF2B5EF4-FFF2-40B4-BE49-F238E27FC236}">
                <a16:creationId xmlns:a16="http://schemas.microsoft.com/office/drawing/2014/main" id="{C5F0CA86-2E07-237A-05CC-BE743A15EC1C}"/>
              </a:ext>
            </a:extLst>
          </p:cNvPr>
          <p:cNvSpPr/>
          <p:nvPr/>
        </p:nvSpPr>
        <p:spPr>
          <a:xfrm>
            <a:off x="6152670" y="5625260"/>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1" name="Oval 20">
            <a:extLst>
              <a:ext uri="{FF2B5EF4-FFF2-40B4-BE49-F238E27FC236}">
                <a16:creationId xmlns:a16="http://schemas.microsoft.com/office/drawing/2014/main" id="{B2B54486-ABF1-286D-1AF6-8E00D51BB157}"/>
              </a:ext>
            </a:extLst>
          </p:cNvPr>
          <p:cNvSpPr/>
          <p:nvPr/>
        </p:nvSpPr>
        <p:spPr>
          <a:xfrm>
            <a:off x="5592050" y="5625260"/>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2" name="Oval 21">
            <a:extLst>
              <a:ext uri="{FF2B5EF4-FFF2-40B4-BE49-F238E27FC236}">
                <a16:creationId xmlns:a16="http://schemas.microsoft.com/office/drawing/2014/main" id="{5B2C5D43-2DA4-0E2B-6383-C84DA5080F82}"/>
              </a:ext>
            </a:extLst>
          </p:cNvPr>
          <p:cNvSpPr/>
          <p:nvPr/>
        </p:nvSpPr>
        <p:spPr>
          <a:xfrm>
            <a:off x="5041158" y="5625260"/>
            <a:ext cx="144000" cy="144000"/>
          </a:xfrm>
          <a:prstGeom prst="ellipse">
            <a:avLst/>
          </a:prstGeom>
          <a:solidFill>
            <a:srgbClr val="33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Oval 1">
            <a:extLst>
              <a:ext uri="{FF2B5EF4-FFF2-40B4-BE49-F238E27FC236}">
                <a16:creationId xmlns:a16="http://schemas.microsoft.com/office/drawing/2014/main" id="{9037A81C-CCE1-AD0F-79A7-A0674FC32EE9}"/>
              </a:ext>
            </a:extLst>
          </p:cNvPr>
          <p:cNvSpPr/>
          <p:nvPr/>
        </p:nvSpPr>
        <p:spPr>
          <a:xfrm>
            <a:off x="6701258" y="5625260"/>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cxnSp>
        <p:nvCxnSpPr>
          <p:cNvPr id="4" name="Straight Arrow Connector 3">
            <a:extLst>
              <a:ext uri="{FF2B5EF4-FFF2-40B4-BE49-F238E27FC236}">
                <a16:creationId xmlns:a16="http://schemas.microsoft.com/office/drawing/2014/main" id="{53353150-90BB-CF62-4532-18C9E5DCFD64}"/>
              </a:ext>
            </a:extLst>
          </p:cNvPr>
          <p:cNvCxnSpPr>
            <a:cxnSpLocks/>
            <a:endCxn id="5" idx="3"/>
          </p:cNvCxnSpPr>
          <p:nvPr/>
        </p:nvCxnSpPr>
        <p:spPr>
          <a:xfrm flipV="1">
            <a:off x="4704087" y="2916550"/>
            <a:ext cx="674142" cy="367967"/>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A95C420-5DF5-8AA2-C7C1-8FE0AF15B26D}"/>
              </a:ext>
            </a:extLst>
          </p:cNvPr>
          <p:cNvSpPr txBox="1"/>
          <p:nvPr/>
        </p:nvSpPr>
        <p:spPr>
          <a:xfrm>
            <a:off x="4704087" y="2785745"/>
            <a:ext cx="674142" cy="261610"/>
          </a:xfrm>
          <a:prstGeom prst="rect">
            <a:avLst/>
          </a:prstGeom>
          <a:noFill/>
        </p:spPr>
        <p:txBody>
          <a:bodyPr wrap="square">
            <a:spAutoFit/>
          </a:bodyPr>
          <a:lstStyle/>
          <a:p>
            <a:r>
              <a:rPr lang="en-US" sz="1100" b="1" dirty="0">
                <a:solidFill>
                  <a:srgbClr val="00B050"/>
                </a:solidFill>
              </a:rPr>
              <a:t>+15</a:t>
            </a:r>
            <a:r>
              <a:rPr lang="en-US" sz="1100" b="1" cap="none" dirty="0">
                <a:solidFill>
                  <a:srgbClr val="00B050"/>
                </a:solidFill>
              </a:rPr>
              <a:t>%</a:t>
            </a:r>
            <a:endParaRPr lang="en-AU" sz="1100" b="1" dirty="0">
              <a:solidFill>
                <a:srgbClr val="00B050"/>
              </a:solidFill>
            </a:endParaRPr>
          </a:p>
        </p:txBody>
      </p:sp>
      <p:cxnSp>
        <p:nvCxnSpPr>
          <p:cNvPr id="8" name="Straight Arrow Connector 7">
            <a:extLst>
              <a:ext uri="{FF2B5EF4-FFF2-40B4-BE49-F238E27FC236}">
                <a16:creationId xmlns:a16="http://schemas.microsoft.com/office/drawing/2014/main" id="{B4AACE65-9D82-CAF9-5B94-0897646162FB}"/>
              </a:ext>
            </a:extLst>
          </p:cNvPr>
          <p:cNvCxnSpPr>
            <a:cxnSpLocks/>
            <a:endCxn id="10" idx="3"/>
          </p:cNvCxnSpPr>
          <p:nvPr/>
        </p:nvCxnSpPr>
        <p:spPr>
          <a:xfrm flipV="1">
            <a:off x="8076220" y="3018172"/>
            <a:ext cx="674142" cy="367967"/>
          </a:xfrm>
          <a:prstGeom prst="straightConnector1">
            <a:avLst/>
          </a:prstGeom>
          <a:ln w="190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BA98983-02DF-D869-244A-3D209ADFA827}"/>
              </a:ext>
            </a:extLst>
          </p:cNvPr>
          <p:cNvSpPr txBox="1"/>
          <p:nvPr/>
        </p:nvSpPr>
        <p:spPr>
          <a:xfrm>
            <a:off x="8076220" y="2887367"/>
            <a:ext cx="674142" cy="261610"/>
          </a:xfrm>
          <a:prstGeom prst="rect">
            <a:avLst/>
          </a:prstGeom>
          <a:noFill/>
        </p:spPr>
        <p:txBody>
          <a:bodyPr wrap="square">
            <a:spAutoFit/>
          </a:bodyPr>
          <a:lstStyle/>
          <a:p>
            <a:r>
              <a:rPr lang="en-US" sz="1100" b="1" dirty="0">
                <a:solidFill>
                  <a:srgbClr val="00B050"/>
                </a:solidFill>
              </a:rPr>
              <a:t>+26</a:t>
            </a:r>
            <a:r>
              <a:rPr lang="en-US" sz="1100" b="1" cap="none" dirty="0">
                <a:solidFill>
                  <a:srgbClr val="00B050"/>
                </a:solidFill>
              </a:rPr>
              <a:t>%</a:t>
            </a:r>
            <a:endParaRPr lang="en-AU" sz="1100" b="1" dirty="0">
              <a:solidFill>
                <a:srgbClr val="00B050"/>
              </a:solidFill>
            </a:endParaRPr>
          </a:p>
        </p:txBody>
      </p:sp>
      <p:grpSp>
        <p:nvGrpSpPr>
          <p:cNvPr id="11" name="Group 10">
            <a:extLst>
              <a:ext uri="{FF2B5EF4-FFF2-40B4-BE49-F238E27FC236}">
                <a16:creationId xmlns:a16="http://schemas.microsoft.com/office/drawing/2014/main" id="{B7E9609F-B7B8-CFAE-DD3D-7AC30C73534B}"/>
              </a:ext>
            </a:extLst>
          </p:cNvPr>
          <p:cNvGrpSpPr/>
          <p:nvPr/>
        </p:nvGrpSpPr>
        <p:grpSpPr>
          <a:xfrm>
            <a:off x="9628159" y="4077072"/>
            <a:ext cx="1958007" cy="1558798"/>
            <a:chOff x="9908973" y="2017622"/>
            <a:chExt cx="1958007" cy="1558798"/>
          </a:xfrm>
        </p:grpSpPr>
        <p:sp>
          <p:nvSpPr>
            <p:cNvPr id="12" name="Rectangle: Rounded Corners 11">
              <a:extLst>
                <a:ext uri="{FF2B5EF4-FFF2-40B4-BE49-F238E27FC236}">
                  <a16:creationId xmlns:a16="http://schemas.microsoft.com/office/drawing/2014/main" id="{72FD35CE-A2A2-7203-DF01-3EC520546243}"/>
                </a:ext>
              </a:extLst>
            </p:cNvPr>
            <p:cNvSpPr/>
            <p:nvPr/>
          </p:nvSpPr>
          <p:spPr>
            <a:xfrm>
              <a:off x="9908973" y="2017622"/>
              <a:ext cx="1742007" cy="155124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solidFill>
                    <a:schemeClr val="bg2"/>
                  </a:solidFill>
                </a:rPr>
                <a:t>The gap between pre-retiree and retiree perceived amount has narrowed from $139K in 2025 to just $63K in 2026, as retirees revised their estimate up 26% this year.</a:t>
              </a:r>
              <a:endParaRPr lang="en-PH" kern="1200" dirty="0">
                <a:solidFill>
                  <a:schemeClr val="bg2"/>
                </a:solidFill>
              </a:endParaRPr>
            </a:p>
          </p:txBody>
        </p:sp>
        <p:grpSp>
          <p:nvGrpSpPr>
            <p:cNvPr id="14" name="Group 13">
              <a:extLst>
                <a:ext uri="{FF2B5EF4-FFF2-40B4-BE49-F238E27FC236}">
                  <a16:creationId xmlns:a16="http://schemas.microsoft.com/office/drawing/2014/main" id="{0825FF7C-2DF0-CEF2-3A78-7688B0D5DE32}"/>
                </a:ext>
              </a:extLst>
            </p:cNvPr>
            <p:cNvGrpSpPr/>
            <p:nvPr/>
          </p:nvGrpSpPr>
          <p:grpSpPr>
            <a:xfrm>
              <a:off x="11434980" y="3144420"/>
              <a:ext cx="432000" cy="432000"/>
              <a:chOff x="11144172" y="3268102"/>
              <a:chExt cx="432000" cy="432000"/>
            </a:xfrm>
          </p:grpSpPr>
          <p:sp>
            <p:nvSpPr>
              <p:cNvPr id="17" name="Oval 16">
                <a:extLst>
                  <a:ext uri="{FF2B5EF4-FFF2-40B4-BE49-F238E27FC236}">
                    <a16:creationId xmlns:a16="http://schemas.microsoft.com/office/drawing/2014/main" id="{DA8BAB79-3915-1C21-4D9A-CA34293FD655}"/>
                  </a:ext>
                </a:extLst>
              </p:cNvPr>
              <p:cNvSpPr/>
              <p:nvPr/>
            </p:nvSpPr>
            <p:spPr>
              <a:xfrm>
                <a:off x="11144172" y="3268102"/>
                <a:ext cx="432000" cy="432000"/>
              </a:xfrm>
              <a:prstGeom prst="ellipse">
                <a:avLst/>
              </a:prstGeom>
              <a:solidFill>
                <a:schemeClr val="bg2"/>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8" name="Graphic 17" descr="Lights On with solid fill">
                <a:extLst>
                  <a:ext uri="{FF2B5EF4-FFF2-40B4-BE49-F238E27FC236}">
                    <a16:creationId xmlns:a16="http://schemas.microsoft.com/office/drawing/2014/main" id="{59E3E68F-15DC-89B7-BD05-FC2574AFAB7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80172" y="3304102"/>
                <a:ext cx="360000" cy="360000"/>
              </a:xfrm>
              <a:prstGeom prst="rect">
                <a:avLst/>
              </a:prstGeom>
            </p:spPr>
          </p:pic>
        </p:grpSp>
      </p:grpSp>
    </p:spTree>
    <p:extLst>
      <p:ext uri="{BB962C8B-B14F-4D97-AF65-F5344CB8AC3E}">
        <p14:creationId xmlns:p14="http://schemas.microsoft.com/office/powerpoint/2010/main" val="405686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2D552-81EF-9FCC-BBA7-617D579DBA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C5D439-EA33-2BB3-E5B0-24E1EFC18962}"/>
              </a:ext>
            </a:extLst>
          </p:cNvPr>
          <p:cNvSpPr>
            <a:spLocks noGrp="1"/>
          </p:cNvSpPr>
          <p:nvPr>
            <p:ph type="title"/>
          </p:nvPr>
        </p:nvSpPr>
        <p:spPr>
          <a:xfrm>
            <a:off x="744855" y="448029"/>
            <a:ext cx="10688638" cy="736848"/>
          </a:xfrm>
        </p:spPr>
        <p:txBody>
          <a:bodyPr/>
          <a:lstStyle/>
          <a:p>
            <a:pPr>
              <a:lnSpc>
                <a:spcPct val="100000"/>
              </a:lnSpc>
            </a:pPr>
            <a:r>
              <a:rPr lang="en-US" cap="none" dirty="0"/>
              <a:t>R</a:t>
            </a:r>
            <a:r>
              <a:rPr lang="en-US" cap="none" noProof="0" dirty="0" err="1"/>
              <a:t>etirees</a:t>
            </a:r>
            <a:r>
              <a:rPr lang="en-US" cap="none" noProof="0" dirty="0"/>
              <a:t> already living the reality report needing more and receiving proportionally less than pre-retirees are currently budgeting for</a:t>
            </a:r>
            <a:endParaRPr lang="en-AU" cap="none" noProof="0" dirty="0"/>
          </a:p>
        </p:txBody>
      </p:sp>
      <p:sp>
        <p:nvSpPr>
          <p:cNvPr id="56" name="Text Placeholder 10">
            <a:extLst>
              <a:ext uri="{FF2B5EF4-FFF2-40B4-BE49-F238E27FC236}">
                <a16:creationId xmlns:a16="http://schemas.microsoft.com/office/drawing/2014/main" id="{21CA58D6-DA9E-DBC7-9613-8CEE62FDE156}"/>
              </a:ext>
            </a:extLst>
          </p:cNvPr>
          <p:cNvSpPr txBox="1">
            <a:spLocks/>
          </p:cNvSpPr>
          <p:nvPr/>
        </p:nvSpPr>
        <p:spPr>
          <a:xfrm>
            <a:off x="732811" y="6121426"/>
            <a:ext cx="9735766" cy="540000"/>
          </a:xfrm>
          <a:prstGeom prst="rect">
            <a:avLst/>
          </a:prstGeom>
        </p:spPr>
        <p:txBody>
          <a:bodyPr vert="horz" lIns="72000" tIns="72000" rIns="72000" bIns="72000" rtlCol="0" anchor="ctr">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kumimoji="0" lang="en-AU" sz="800" b="0" i="1" u="none" strike="noStrike" kern="1200" cap="none" spc="0" normalizeH="0" baseline="0" noProof="0">
                <a:ln>
                  <a:noFill/>
                </a:ln>
                <a:effectLst/>
                <a:uLnTx/>
                <a:uFillTx/>
                <a:ea typeface="+mn-ea"/>
                <a:cs typeface="+mn-cs"/>
              </a:rPr>
              <a:t>UniSuper </a:t>
            </a:r>
            <a:r>
              <a:rPr lang="en-AU" sz="800" noProof="0"/>
              <a:t>p</a:t>
            </a:r>
            <a:r>
              <a:rPr kumimoji="0" lang="en-AU" sz="800" b="0" i="1" u="none" strike="noStrike" kern="1200" cap="none" spc="0" normalizeH="0" baseline="0" noProof="0">
                <a:ln>
                  <a:noFill/>
                </a:ln>
                <a:effectLst/>
                <a:uLnTx/>
                <a:uFillTx/>
                <a:ea typeface="+mn-ea"/>
                <a:cs typeface="+mn-cs"/>
              </a:rPr>
              <a:t>re-retiree members: </a:t>
            </a:r>
            <a:r>
              <a:rPr lang="en-AU" sz="800" noProof="0"/>
              <a:t>Overall n = 624; And </a:t>
            </a:r>
            <a:r>
              <a:rPr lang="en-AU" sz="800"/>
              <a:t>shared monthly income expected n = 456; </a:t>
            </a:r>
            <a:r>
              <a:rPr kumimoji="0" lang="en-AU" sz="800" b="0" i="1" u="none" strike="noStrike" kern="1200" cap="none" spc="0" normalizeH="0" baseline="0" noProof="0">
                <a:ln>
                  <a:noFill/>
                </a:ln>
                <a:effectLst/>
                <a:uLnTx/>
                <a:uFillTx/>
                <a:ea typeface="+mn-ea"/>
                <a:cs typeface="+mn-cs"/>
              </a:rPr>
              <a:t>UniSuper retiree members: </a:t>
            </a:r>
            <a:r>
              <a:rPr lang="en-AU" sz="800" noProof="0"/>
              <a:t>2026 n = 617</a:t>
            </a:r>
            <a:r>
              <a:rPr lang="en-AU" sz="800"/>
              <a:t>; And shared monthly income received n = 415 </a:t>
            </a:r>
            <a:endParaRPr lang="en-AU" sz="800" noProof="0"/>
          </a:p>
          <a:p>
            <a:r>
              <a:rPr lang="en-AU" sz="800" noProof="0"/>
              <a:t>K07. What monthly income would you need to live comfortably in retirement?; K08. What monthly income do you expect to receive in retirement?; K09. What monthly income do you receive in retirement?</a:t>
            </a:r>
          </a:p>
          <a:p>
            <a:r>
              <a:rPr lang="en-AU" sz="800"/>
              <a:t>Note: Outliers excluded in the analysis of all questions</a:t>
            </a:r>
            <a:endParaRPr lang="en-AU" sz="800" noProof="0"/>
          </a:p>
        </p:txBody>
      </p:sp>
      <p:sp>
        <p:nvSpPr>
          <p:cNvPr id="50" name="Text Placeholder 9">
            <a:extLst>
              <a:ext uri="{FF2B5EF4-FFF2-40B4-BE49-F238E27FC236}">
                <a16:creationId xmlns:a16="http://schemas.microsoft.com/office/drawing/2014/main" id="{E0691C9E-0D4F-B774-7592-FC4E8E7B3659}"/>
              </a:ext>
            </a:extLst>
          </p:cNvPr>
          <p:cNvSpPr txBox="1">
            <a:spLocks/>
          </p:cNvSpPr>
          <p:nvPr/>
        </p:nvSpPr>
        <p:spPr>
          <a:xfrm>
            <a:off x="732811" y="1736812"/>
            <a:ext cx="10700681" cy="317658"/>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noProof="0" dirty="0"/>
              <a:t>PERCEIVED AVERAGE MONTHLY INCOME </a:t>
            </a:r>
            <a:r>
              <a:rPr lang="en-AU" dirty="0"/>
              <a:t>NEEDED AND INCOME EXPECTED TO RECEIVE OR IS RECEIVING</a:t>
            </a:r>
            <a:br>
              <a:rPr lang="en-AU" noProof="0" dirty="0"/>
            </a:br>
            <a:endParaRPr lang="en-AU" b="0" i="1" noProof="0" dirty="0"/>
          </a:p>
        </p:txBody>
      </p:sp>
      <p:sp>
        <p:nvSpPr>
          <p:cNvPr id="2" name="Rectangle: Rounded Corners 1">
            <a:extLst>
              <a:ext uri="{FF2B5EF4-FFF2-40B4-BE49-F238E27FC236}">
                <a16:creationId xmlns:a16="http://schemas.microsoft.com/office/drawing/2014/main" id="{5435222F-FF60-73B9-6072-50AFC87BC3E3}"/>
              </a:ext>
            </a:extLst>
          </p:cNvPr>
          <p:cNvSpPr/>
          <p:nvPr/>
        </p:nvSpPr>
        <p:spPr>
          <a:xfrm>
            <a:off x="6148079" y="2180470"/>
            <a:ext cx="3312000" cy="3275522"/>
          </a:xfrm>
          <a:prstGeom prst="roundRect">
            <a:avLst>
              <a:gd name="adj" fmla="val 5232"/>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rPr>
              <a:t>RETIREES</a:t>
            </a:r>
            <a:endParaRPr lang="en-AU" sz="1200" b="1" noProof="0" dirty="0">
              <a:solidFill>
                <a:schemeClr val="tx1"/>
              </a:solidFill>
            </a:endParaRPr>
          </a:p>
        </p:txBody>
      </p:sp>
      <p:sp>
        <p:nvSpPr>
          <p:cNvPr id="5" name="Rectangle: Rounded Corners 4">
            <a:extLst>
              <a:ext uri="{FF2B5EF4-FFF2-40B4-BE49-F238E27FC236}">
                <a16:creationId xmlns:a16="http://schemas.microsoft.com/office/drawing/2014/main" id="{14674B50-09DA-C63E-5D9A-918DD91C7E64}"/>
              </a:ext>
            </a:extLst>
          </p:cNvPr>
          <p:cNvSpPr/>
          <p:nvPr/>
        </p:nvSpPr>
        <p:spPr>
          <a:xfrm>
            <a:off x="2731921" y="2171168"/>
            <a:ext cx="3312000" cy="3275522"/>
          </a:xfrm>
          <a:prstGeom prst="roundRect">
            <a:avLst>
              <a:gd name="adj" fmla="val 5232"/>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AU" sz="1200" b="1" noProof="0" dirty="0">
                <a:solidFill>
                  <a:schemeClr val="tx1"/>
                </a:solidFill>
              </a:rPr>
              <a:t>PRE-RETIREES</a:t>
            </a:r>
          </a:p>
        </p:txBody>
      </p:sp>
      <p:cxnSp>
        <p:nvCxnSpPr>
          <p:cNvPr id="6" name="Straight Arrow Connector 5">
            <a:extLst>
              <a:ext uri="{FF2B5EF4-FFF2-40B4-BE49-F238E27FC236}">
                <a16:creationId xmlns:a16="http://schemas.microsoft.com/office/drawing/2014/main" id="{8C223803-1D47-6FCB-9C2F-AECD2D446887}"/>
              </a:ext>
            </a:extLst>
          </p:cNvPr>
          <p:cNvCxnSpPr>
            <a:cxnSpLocks/>
          </p:cNvCxnSpPr>
          <p:nvPr/>
        </p:nvCxnSpPr>
        <p:spPr>
          <a:xfrm>
            <a:off x="2810936" y="5306605"/>
            <a:ext cx="3096000" cy="0"/>
          </a:xfrm>
          <a:prstGeom prst="straightConnector1">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B9A53C1-2820-C7F1-B84F-C90E8476A5DA}"/>
              </a:ext>
            </a:extLst>
          </p:cNvPr>
          <p:cNvCxnSpPr>
            <a:cxnSpLocks/>
          </p:cNvCxnSpPr>
          <p:nvPr/>
        </p:nvCxnSpPr>
        <p:spPr>
          <a:xfrm>
            <a:off x="6253657" y="5306605"/>
            <a:ext cx="3096000" cy="0"/>
          </a:xfrm>
          <a:prstGeom prst="straightConnector1">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50580AA1-4335-5DD9-FB30-B67A72C226E2}"/>
              </a:ext>
            </a:extLst>
          </p:cNvPr>
          <p:cNvGraphicFramePr/>
          <p:nvPr>
            <p:extLst>
              <p:ext uri="{D42A27DB-BD31-4B8C-83A1-F6EECF244321}">
                <p14:modId xmlns:p14="http://schemas.microsoft.com/office/powerpoint/2010/main" val="2776476805"/>
              </p:ext>
            </p:extLst>
          </p:nvPr>
        </p:nvGraphicFramePr>
        <p:xfrm>
          <a:off x="2512736" y="2563593"/>
          <a:ext cx="7166527" cy="3225116"/>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60B1C8A5-AFE9-A1F6-CDC6-7AE06A478591}"/>
              </a:ext>
            </a:extLst>
          </p:cNvPr>
          <p:cNvSpPr/>
          <p:nvPr/>
        </p:nvSpPr>
        <p:spPr>
          <a:xfrm>
            <a:off x="3633835" y="5581494"/>
            <a:ext cx="144000" cy="1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 name="Oval 9">
            <a:extLst>
              <a:ext uri="{FF2B5EF4-FFF2-40B4-BE49-F238E27FC236}">
                <a16:creationId xmlns:a16="http://schemas.microsoft.com/office/drawing/2014/main" id="{43E02226-FB9A-0435-BC78-76CBB89A2081}"/>
              </a:ext>
            </a:extLst>
          </p:cNvPr>
          <p:cNvSpPr/>
          <p:nvPr/>
        </p:nvSpPr>
        <p:spPr>
          <a:xfrm>
            <a:off x="5771565" y="5585678"/>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7" name="TextBox 16">
            <a:extLst>
              <a:ext uri="{FF2B5EF4-FFF2-40B4-BE49-F238E27FC236}">
                <a16:creationId xmlns:a16="http://schemas.microsoft.com/office/drawing/2014/main" id="{800E0953-6438-F416-C3C7-144107D3F0BF}"/>
              </a:ext>
            </a:extLst>
          </p:cNvPr>
          <p:cNvSpPr txBox="1"/>
          <p:nvPr/>
        </p:nvSpPr>
        <p:spPr>
          <a:xfrm>
            <a:off x="4237837" y="2713984"/>
            <a:ext cx="1669099" cy="261610"/>
          </a:xfrm>
          <a:prstGeom prst="rect">
            <a:avLst/>
          </a:prstGeom>
          <a:noFill/>
        </p:spPr>
        <p:txBody>
          <a:bodyPr wrap="square">
            <a:spAutoFit/>
          </a:bodyPr>
          <a:lstStyle/>
          <a:p>
            <a:pPr algn="ctr"/>
            <a:r>
              <a:rPr lang="en-US" sz="1100" b="1" dirty="0">
                <a:solidFill>
                  <a:schemeClr val="accent6"/>
                </a:solidFill>
              </a:rPr>
              <a:t>SHORTFALL OF $1,193</a:t>
            </a:r>
            <a:endParaRPr lang="en-AU" sz="1100" b="1" dirty="0">
              <a:solidFill>
                <a:schemeClr val="accent6"/>
              </a:solidFill>
            </a:endParaRPr>
          </a:p>
        </p:txBody>
      </p:sp>
      <p:sp>
        <p:nvSpPr>
          <p:cNvPr id="18" name="Right Bracket 17">
            <a:extLst>
              <a:ext uri="{FF2B5EF4-FFF2-40B4-BE49-F238E27FC236}">
                <a16:creationId xmlns:a16="http://schemas.microsoft.com/office/drawing/2014/main" id="{F39B3620-DC3B-A009-FCB2-0964D18F0E40}"/>
              </a:ext>
            </a:extLst>
          </p:cNvPr>
          <p:cNvSpPr/>
          <p:nvPr/>
        </p:nvSpPr>
        <p:spPr>
          <a:xfrm rot="17261375">
            <a:off x="4444758" y="2716814"/>
            <a:ext cx="191689" cy="753781"/>
          </a:xfrm>
          <a:prstGeom prst="rightBracket">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0" name="TextBox 19">
            <a:extLst>
              <a:ext uri="{FF2B5EF4-FFF2-40B4-BE49-F238E27FC236}">
                <a16:creationId xmlns:a16="http://schemas.microsoft.com/office/drawing/2014/main" id="{C8985251-CF1F-6714-8D8A-5F18EA03F4F9}"/>
              </a:ext>
            </a:extLst>
          </p:cNvPr>
          <p:cNvSpPr txBox="1"/>
          <p:nvPr/>
        </p:nvSpPr>
        <p:spPr>
          <a:xfrm>
            <a:off x="7873180" y="2675183"/>
            <a:ext cx="1669099" cy="261610"/>
          </a:xfrm>
          <a:prstGeom prst="rect">
            <a:avLst/>
          </a:prstGeom>
          <a:noFill/>
        </p:spPr>
        <p:txBody>
          <a:bodyPr wrap="square">
            <a:spAutoFit/>
          </a:bodyPr>
          <a:lstStyle/>
          <a:p>
            <a:pPr algn="ctr"/>
            <a:r>
              <a:rPr lang="en-US" sz="1100" b="1" dirty="0">
                <a:solidFill>
                  <a:schemeClr val="accent6"/>
                </a:solidFill>
              </a:rPr>
              <a:t>SHORTFALL OF $2,579</a:t>
            </a:r>
            <a:endParaRPr lang="en-AU" sz="1100" b="1" dirty="0">
              <a:solidFill>
                <a:schemeClr val="accent6"/>
              </a:solidFill>
            </a:endParaRPr>
          </a:p>
        </p:txBody>
      </p:sp>
      <p:sp>
        <p:nvSpPr>
          <p:cNvPr id="22" name="Right Bracket 21">
            <a:extLst>
              <a:ext uri="{FF2B5EF4-FFF2-40B4-BE49-F238E27FC236}">
                <a16:creationId xmlns:a16="http://schemas.microsoft.com/office/drawing/2014/main" id="{506654F8-4353-32F0-E1D3-61D7165B0250}"/>
              </a:ext>
            </a:extLst>
          </p:cNvPr>
          <p:cNvSpPr/>
          <p:nvPr/>
        </p:nvSpPr>
        <p:spPr>
          <a:xfrm rot="19057124">
            <a:off x="7816192" y="2598703"/>
            <a:ext cx="191689" cy="753781"/>
          </a:xfrm>
          <a:prstGeom prst="rightBracket">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4" name="TextBox 23">
            <a:extLst>
              <a:ext uri="{FF2B5EF4-FFF2-40B4-BE49-F238E27FC236}">
                <a16:creationId xmlns:a16="http://schemas.microsoft.com/office/drawing/2014/main" id="{E50B6007-A81A-FA05-90E8-E9E639FC19CD}"/>
              </a:ext>
            </a:extLst>
          </p:cNvPr>
          <p:cNvSpPr txBox="1"/>
          <p:nvPr/>
        </p:nvSpPr>
        <p:spPr>
          <a:xfrm>
            <a:off x="8446764" y="2866086"/>
            <a:ext cx="521929" cy="261610"/>
          </a:xfrm>
          <a:prstGeom prst="rect">
            <a:avLst/>
          </a:prstGeom>
          <a:noFill/>
        </p:spPr>
        <p:txBody>
          <a:bodyPr wrap="square">
            <a:spAutoFit/>
          </a:bodyPr>
          <a:lstStyle/>
          <a:p>
            <a:r>
              <a:rPr lang="en-US" sz="1100" b="1" dirty="0">
                <a:solidFill>
                  <a:schemeClr val="accent6"/>
                </a:solidFill>
              </a:rPr>
              <a:t>(31%)</a:t>
            </a:r>
            <a:endParaRPr lang="en-AU" sz="1100" b="1" dirty="0">
              <a:solidFill>
                <a:schemeClr val="accent6"/>
              </a:solidFill>
            </a:endParaRPr>
          </a:p>
        </p:txBody>
      </p:sp>
      <p:sp>
        <p:nvSpPr>
          <p:cNvPr id="26" name="TextBox 25">
            <a:extLst>
              <a:ext uri="{FF2B5EF4-FFF2-40B4-BE49-F238E27FC236}">
                <a16:creationId xmlns:a16="http://schemas.microsoft.com/office/drawing/2014/main" id="{505364F8-AEF9-94C3-F795-C7AB89278C16}"/>
              </a:ext>
            </a:extLst>
          </p:cNvPr>
          <p:cNvSpPr txBox="1"/>
          <p:nvPr/>
        </p:nvSpPr>
        <p:spPr>
          <a:xfrm>
            <a:off x="4906594" y="2880712"/>
            <a:ext cx="521929" cy="261610"/>
          </a:xfrm>
          <a:prstGeom prst="rect">
            <a:avLst/>
          </a:prstGeom>
          <a:noFill/>
        </p:spPr>
        <p:txBody>
          <a:bodyPr wrap="square">
            <a:spAutoFit/>
          </a:bodyPr>
          <a:lstStyle/>
          <a:p>
            <a:r>
              <a:rPr lang="en-US" sz="1100" b="1" dirty="0">
                <a:solidFill>
                  <a:schemeClr val="accent6"/>
                </a:solidFill>
              </a:rPr>
              <a:t>(16%)</a:t>
            </a:r>
            <a:endParaRPr lang="en-AU" sz="1100" b="1" dirty="0">
              <a:solidFill>
                <a:schemeClr val="accent6"/>
              </a:solidFill>
            </a:endParaRPr>
          </a:p>
        </p:txBody>
      </p:sp>
    </p:spTree>
    <p:extLst>
      <p:ext uri="{BB962C8B-B14F-4D97-AF65-F5344CB8AC3E}">
        <p14:creationId xmlns:p14="http://schemas.microsoft.com/office/powerpoint/2010/main" val="82781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C429-D023-F73C-F253-2540BB6F7B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C3BD76-BB0B-B963-706B-21BD4AD2E5DA}"/>
              </a:ext>
            </a:extLst>
          </p:cNvPr>
          <p:cNvSpPr>
            <a:spLocks noGrp="1"/>
          </p:cNvSpPr>
          <p:nvPr>
            <p:ph type="title"/>
          </p:nvPr>
        </p:nvSpPr>
        <p:spPr/>
        <p:txBody>
          <a:bodyPr/>
          <a:lstStyle/>
          <a:p>
            <a:r>
              <a:rPr lang="en-US" cap="none" noProof="0" dirty="0"/>
              <a:t>Roughly a fifth of retirees keep working into retirement every year</a:t>
            </a:r>
            <a:endParaRPr lang="en-AU" cap="none" noProof="0" dirty="0"/>
          </a:p>
        </p:txBody>
      </p:sp>
      <p:sp>
        <p:nvSpPr>
          <p:cNvPr id="4" name="Footer Placeholder 3">
            <a:extLst>
              <a:ext uri="{FF2B5EF4-FFF2-40B4-BE49-F238E27FC236}">
                <a16:creationId xmlns:a16="http://schemas.microsoft.com/office/drawing/2014/main" id="{1F780589-0201-E57F-523B-E8338D5D7AEA}"/>
              </a:ext>
            </a:extLst>
          </p:cNvPr>
          <p:cNvSpPr>
            <a:spLocks noGrp="1"/>
          </p:cNvSpPr>
          <p:nvPr>
            <p:ph type="ftr" sz="quarter" idx="10"/>
          </p:nvPr>
        </p:nvSpPr>
        <p:spPr>
          <a:xfrm>
            <a:off x="731404" y="6134848"/>
            <a:ext cx="9856341" cy="462504"/>
          </a:xfrm>
        </p:spPr>
        <p:txBody>
          <a:bodyPr vert="horz" lIns="72000" tIns="72000" rIns="72000" bIns="72000" rtlCol="0" anchor="ctr">
            <a:noAutofit/>
          </a:bodyPr>
          <a:lstStyle/>
          <a:p>
            <a:pPr lvl="0">
              <a:buSzPct val="140000"/>
              <a:defRPr/>
            </a:pPr>
            <a:r>
              <a:rPr kumimoji="0" lang="en-AU" b="0" i="1" u="none" strike="noStrike" kern="1200" cap="none" spc="0" normalizeH="0" baseline="0" noProof="0">
                <a:ln>
                  <a:noFill/>
                </a:ln>
                <a:effectLst/>
                <a:uLnTx/>
                <a:uFillTx/>
                <a:latin typeface="Calibri"/>
                <a:ea typeface="+mn-ea"/>
                <a:cs typeface="+mn-cs"/>
              </a:rPr>
              <a:t>Base: Broad market retirees</a:t>
            </a:r>
            <a:r>
              <a:rPr lang="en-AU">
                <a:latin typeface="Calibri"/>
              </a:rPr>
              <a:t>:</a:t>
            </a:r>
            <a:r>
              <a:rPr kumimoji="0" lang="en-AU" b="0" i="1" u="none" strike="noStrike" kern="1200" cap="none" spc="0" normalizeH="0" baseline="0" noProof="0">
                <a:ln>
                  <a:noFill/>
                </a:ln>
                <a:effectLst/>
                <a:uLnTx/>
                <a:uFillTx/>
                <a:latin typeface="Calibri"/>
                <a:ea typeface="+mn-ea"/>
                <a:cs typeface="+mn-cs"/>
              </a:rPr>
              <a:t> 2022 n = 849</a:t>
            </a:r>
            <a:r>
              <a:rPr lang="en-AU"/>
              <a:t>; 2023 n = 694; 2024 n = 501; 2025 n = 519; 2026 n = 527</a:t>
            </a:r>
            <a:endParaRPr kumimoji="0" lang="en-AU" b="0" i="1" u="none" strike="noStrike" kern="1200" cap="none" spc="0" normalizeH="0" baseline="0" noProof="0">
              <a:ln>
                <a:noFill/>
              </a:ln>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Pct val="140000"/>
              <a:buFontTx/>
              <a:buNone/>
              <a:tabLst/>
              <a:defRPr/>
            </a:pPr>
            <a:r>
              <a:rPr kumimoji="0" lang="en-AU" b="0" i="1" u="none" strike="noStrike" kern="1200" cap="none" spc="0" normalizeH="0" baseline="0" noProof="0">
                <a:ln>
                  <a:noFill/>
                </a:ln>
                <a:effectLst/>
                <a:uLnTx/>
                <a:uFillTx/>
                <a:latin typeface="Calibri"/>
                <a:ea typeface="+mn-ea"/>
                <a:cs typeface="+mn-cs"/>
              </a:rPr>
              <a:t>S02. Have you retired from full-time work?</a:t>
            </a:r>
          </a:p>
        </p:txBody>
      </p:sp>
      <p:sp>
        <p:nvSpPr>
          <p:cNvPr id="6" name="Text Placeholder 9">
            <a:extLst>
              <a:ext uri="{FF2B5EF4-FFF2-40B4-BE49-F238E27FC236}">
                <a16:creationId xmlns:a16="http://schemas.microsoft.com/office/drawing/2014/main" id="{7893CF2E-DB00-B602-FAE1-1B44CE93797C}"/>
              </a:ext>
            </a:extLst>
          </p:cNvPr>
          <p:cNvSpPr txBox="1">
            <a:spLocks/>
          </p:cNvSpPr>
          <p:nvPr/>
        </p:nvSpPr>
        <p:spPr>
          <a:xfrm>
            <a:off x="730251" y="144020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600"/>
              </a:spcBef>
              <a:spcAft>
                <a:spcPts val="0"/>
              </a:spcAft>
              <a:buClrTx/>
              <a:buSzPct val="140000"/>
              <a:buFont typeface="Arial" panose="020B0604020202020204" pitchFamily="34" charset="0"/>
              <a:buNone/>
              <a:tabLst/>
              <a:defRPr/>
            </a:pPr>
            <a:r>
              <a:rPr lang="en-AU" noProof="0">
                <a:solidFill>
                  <a:srgbClr val="25282A"/>
                </a:solidFill>
                <a:latin typeface="Calibri"/>
              </a:rPr>
              <a:t>WORKING</a:t>
            </a:r>
            <a:r>
              <a:rPr kumimoji="0" lang="en-AU" sz="1600" b="1" u="none" strike="noStrike" kern="1200" cap="none" spc="0" normalizeH="0" baseline="0" noProof="0">
                <a:ln>
                  <a:noFill/>
                </a:ln>
                <a:solidFill>
                  <a:srgbClr val="25282A"/>
                </a:solidFill>
                <a:effectLst/>
                <a:uLnTx/>
                <a:uFillTx/>
                <a:latin typeface="Calibri"/>
                <a:ea typeface="+mn-ea"/>
                <a:cs typeface="+mn-cs"/>
              </a:rPr>
              <a:t> STATUS</a:t>
            </a:r>
            <a:br>
              <a:rPr kumimoji="0" lang="en-AU" sz="1600" b="1" u="none" strike="noStrike" kern="1200" cap="none" spc="0" normalizeH="0" baseline="0" noProof="0">
                <a:ln>
                  <a:noFill/>
                </a:ln>
                <a:solidFill>
                  <a:srgbClr val="25282A"/>
                </a:solidFill>
                <a:effectLst/>
                <a:uLnTx/>
                <a:uFillTx/>
                <a:latin typeface="Calibri"/>
                <a:ea typeface="+mn-ea"/>
                <a:cs typeface="+mn-cs"/>
              </a:rPr>
            </a:br>
            <a:r>
              <a:rPr kumimoji="0" lang="en-AU" sz="1200" b="0" i="1" u="none" strike="noStrike" kern="1200" cap="none" spc="0" normalizeH="0" baseline="0" noProof="0">
                <a:ln>
                  <a:noFill/>
                </a:ln>
                <a:solidFill>
                  <a:srgbClr val="25282A"/>
                </a:solidFill>
                <a:effectLst/>
                <a:uLnTx/>
                <a:uFillTx/>
                <a:latin typeface="Calibri"/>
                <a:ea typeface="+mn-ea"/>
                <a:cs typeface="+mn-cs"/>
              </a:rPr>
              <a:t>(Among retirees)</a:t>
            </a:r>
            <a:endParaRPr kumimoji="0" lang="en-AU" sz="1400" b="0" i="1" u="none" strike="noStrike" kern="1200" cap="none" spc="0" normalizeH="0" baseline="0" noProof="0">
              <a:ln>
                <a:noFill/>
              </a:ln>
              <a:solidFill>
                <a:srgbClr val="25282A"/>
              </a:solidFill>
              <a:effectLst/>
              <a:uLnTx/>
              <a:uFillTx/>
              <a:latin typeface="Calibri"/>
              <a:ea typeface="+mn-ea"/>
              <a:cs typeface="+mn-cs"/>
            </a:endParaRPr>
          </a:p>
        </p:txBody>
      </p:sp>
      <p:graphicFrame>
        <p:nvGraphicFramePr>
          <p:cNvPr id="2" name="Chart 1">
            <a:extLst>
              <a:ext uri="{FF2B5EF4-FFF2-40B4-BE49-F238E27FC236}">
                <a16:creationId xmlns:a16="http://schemas.microsoft.com/office/drawing/2014/main" id="{FCEDA0C5-9AF2-949C-61F4-6A9B4BE34357}"/>
              </a:ext>
            </a:extLst>
          </p:cNvPr>
          <p:cNvGraphicFramePr/>
          <p:nvPr>
            <p:extLst>
              <p:ext uri="{D42A27DB-BD31-4B8C-83A1-F6EECF244321}">
                <p14:modId xmlns:p14="http://schemas.microsoft.com/office/powerpoint/2010/main" val="1690577806"/>
              </p:ext>
            </p:extLst>
          </p:nvPr>
        </p:nvGraphicFramePr>
        <p:xfrm>
          <a:off x="742157" y="2113280"/>
          <a:ext cx="10692606" cy="4025053"/>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088AF821-B364-87ED-2C34-A35562A8B5FE}"/>
              </a:ext>
            </a:extLst>
          </p:cNvPr>
          <p:cNvSpPr/>
          <p:nvPr/>
        </p:nvSpPr>
        <p:spPr>
          <a:xfrm>
            <a:off x="4755039" y="5856733"/>
            <a:ext cx="144000" cy="144000"/>
          </a:xfrm>
          <a:prstGeom prst="ellipse">
            <a:avLst/>
          </a:prstGeom>
          <a:solidFill>
            <a:srgbClr val="7E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 name="Oval 9">
            <a:extLst>
              <a:ext uri="{FF2B5EF4-FFF2-40B4-BE49-F238E27FC236}">
                <a16:creationId xmlns:a16="http://schemas.microsoft.com/office/drawing/2014/main" id="{FC9411BC-5BFF-0A81-85B2-5F712232FB10}"/>
              </a:ext>
            </a:extLst>
          </p:cNvPr>
          <p:cNvSpPr/>
          <p:nvPr/>
        </p:nvSpPr>
        <p:spPr>
          <a:xfrm>
            <a:off x="5316379" y="5856733"/>
            <a:ext cx="144000" cy="144000"/>
          </a:xfrm>
          <a:prstGeom prst="ellipse">
            <a:avLst/>
          </a:prstGeom>
          <a:solidFill>
            <a:srgbClr val="33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2" name="Oval 11">
            <a:extLst>
              <a:ext uri="{FF2B5EF4-FFF2-40B4-BE49-F238E27FC236}">
                <a16:creationId xmlns:a16="http://schemas.microsoft.com/office/drawing/2014/main" id="{FCCA13A7-5DC1-44C2-F7C2-8F9032F33B18}"/>
              </a:ext>
            </a:extLst>
          </p:cNvPr>
          <p:cNvSpPr/>
          <p:nvPr/>
        </p:nvSpPr>
        <p:spPr>
          <a:xfrm>
            <a:off x="5877719" y="5856733"/>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4" name="Oval 13">
            <a:extLst>
              <a:ext uri="{FF2B5EF4-FFF2-40B4-BE49-F238E27FC236}">
                <a16:creationId xmlns:a16="http://schemas.microsoft.com/office/drawing/2014/main" id="{04227B97-78A6-7046-B330-F63C97D95D9F}"/>
              </a:ext>
            </a:extLst>
          </p:cNvPr>
          <p:cNvSpPr/>
          <p:nvPr/>
        </p:nvSpPr>
        <p:spPr>
          <a:xfrm>
            <a:off x="6428899" y="5856733"/>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7" name="Oval 16">
            <a:extLst>
              <a:ext uri="{FF2B5EF4-FFF2-40B4-BE49-F238E27FC236}">
                <a16:creationId xmlns:a16="http://schemas.microsoft.com/office/drawing/2014/main" id="{2FABC853-3D9C-B0D2-64E8-D2B04E377F05}"/>
              </a:ext>
            </a:extLst>
          </p:cNvPr>
          <p:cNvSpPr/>
          <p:nvPr/>
        </p:nvSpPr>
        <p:spPr>
          <a:xfrm>
            <a:off x="6980079" y="5856733"/>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7" name="Right Bracket 6">
            <a:extLst>
              <a:ext uri="{FF2B5EF4-FFF2-40B4-BE49-F238E27FC236}">
                <a16:creationId xmlns:a16="http://schemas.microsoft.com/office/drawing/2014/main" id="{50B6D4A1-18C9-BD8B-440B-E9084BEFEE23}"/>
              </a:ext>
            </a:extLst>
          </p:cNvPr>
          <p:cNvSpPr/>
          <p:nvPr/>
        </p:nvSpPr>
        <p:spPr>
          <a:xfrm rot="16200000">
            <a:off x="8768148" y="2775178"/>
            <a:ext cx="193667" cy="3445526"/>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TextBox 10">
            <a:extLst>
              <a:ext uri="{FF2B5EF4-FFF2-40B4-BE49-F238E27FC236}">
                <a16:creationId xmlns:a16="http://schemas.microsoft.com/office/drawing/2014/main" id="{CED75794-880B-6FCD-3E13-ADE26747288A}"/>
              </a:ext>
            </a:extLst>
          </p:cNvPr>
          <p:cNvSpPr txBox="1"/>
          <p:nvPr/>
        </p:nvSpPr>
        <p:spPr>
          <a:xfrm>
            <a:off x="8604016" y="4236331"/>
            <a:ext cx="521929" cy="307777"/>
          </a:xfrm>
          <a:prstGeom prst="rect">
            <a:avLst/>
          </a:prstGeom>
          <a:solidFill>
            <a:schemeClr val="bg2"/>
          </a:solidFill>
        </p:spPr>
        <p:txBody>
          <a:bodyPr wrap="square">
            <a:spAutoFit/>
          </a:bodyPr>
          <a:lstStyle/>
          <a:p>
            <a:r>
              <a:rPr lang="en-US" sz="1400" b="1" dirty="0">
                <a:solidFill>
                  <a:schemeClr val="accent2"/>
                </a:solidFill>
              </a:rPr>
              <a:t>22%</a:t>
            </a:r>
            <a:endParaRPr lang="en-AU" sz="1400" b="1" dirty="0">
              <a:solidFill>
                <a:schemeClr val="accent2"/>
              </a:solidFill>
            </a:endParaRPr>
          </a:p>
        </p:txBody>
      </p:sp>
    </p:spTree>
    <p:extLst>
      <p:ext uri="{BB962C8B-B14F-4D97-AF65-F5344CB8AC3E}">
        <p14:creationId xmlns:p14="http://schemas.microsoft.com/office/powerpoint/2010/main" val="134890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67815-8B33-9064-8A57-43CEE0921F29}"/>
              </a:ext>
            </a:extLst>
          </p:cNvPr>
          <p:cNvSpPr>
            <a:spLocks noGrp="1"/>
          </p:cNvSpPr>
          <p:nvPr>
            <p:ph sz="quarter" idx="11"/>
          </p:nvPr>
        </p:nvSpPr>
        <p:spPr/>
        <p:txBody>
          <a:bodyPr/>
          <a:lstStyle/>
          <a:p>
            <a:pPr marL="228600" indent="-228600">
              <a:spcBef>
                <a:spcPts val="600"/>
              </a:spcBef>
              <a:spcAft>
                <a:spcPts val="600"/>
              </a:spcAft>
              <a:buFont typeface="Arial"/>
              <a:buChar char="•"/>
            </a:pPr>
            <a:r>
              <a:rPr lang="en-AU" sz="1800" b="1" dirty="0">
                <a:solidFill>
                  <a:schemeClr val="accent2"/>
                </a:solidFill>
              </a:rPr>
              <a:t>Perceived retirement costs have topped $1 million for the first time, </a:t>
            </a:r>
            <a:r>
              <a:rPr lang="en-AU" sz="1800" dirty="0">
                <a:solidFill>
                  <a:schemeClr val="tx1"/>
                </a:solidFill>
              </a:rPr>
              <a:t>as retirees revised their needed savings up 26% in a single year.</a:t>
            </a:r>
          </a:p>
          <a:p>
            <a:pPr marL="228600" indent="-228600">
              <a:spcBef>
                <a:spcPts val="600"/>
              </a:spcBef>
              <a:spcAft>
                <a:spcPts val="600"/>
              </a:spcAft>
              <a:buFont typeface="Arial"/>
              <a:buChar char="•"/>
            </a:pPr>
            <a:r>
              <a:rPr lang="en-AU" sz="1800" b="1" dirty="0">
                <a:solidFill>
                  <a:schemeClr val="accent2"/>
                </a:solidFill>
              </a:rPr>
              <a:t>The share of retirees whose fund met expectations plunged to 62% in 2026, </a:t>
            </a:r>
            <a:r>
              <a:rPr lang="en-AU" sz="1800" dirty="0">
                <a:solidFill>
                  <a:schemeClr val="tx1"/>
                </a:solidFill>
              </a:rPr>
              <a:t>down from a stable 74% over the prior three years.</a:t>
            </a:r>
          </a:p>
          <a:p>
            <a:pPr marL="228600" indent="-228600">
              <a:spcBef>
                <a:spcPts val="600"/>
              </a:spcBef>
              <a:spcAft>
                <a:spcPts val="600"/>
              </a:spcAft>
              <a:buFont typeface="Arial"/>
              <a:buChar char="•"/>
            </a:pPr>
            <a:r>
              <a:rPr lang="en-AU" sz="1800" b="1" dirty="0">
                <a:solidFill>
                  <a:schemeClr val="accent2"/>
                </a:solidFill>
              </a:rPr>
              <a:t>Confidence that savings will last a lifetime has fallen every year since 2023, </a:t>
            </a:r>
            <a:r>
              <a:rPr lang="en-AU" sz="1800" dirty="0">
                <a:solidFill>
                  <a:schemeClr val="tx1"/>
                </a:solidFill>
              </a:rPr>
              <a:t>with the share who feel very confident down from 18% to 12%.</a:t>
            </a:r>
          </a:p>
          <a:p>
            <a:pPr marL="228600" indent="-228600">
              <a:spcBef>
                <a:spcPts val="600"/>
              </a:spcBef>
              <a:spcAft>
                <a:spcPts val="600"/>
              </a:spcAft>
              <a:buFont typeface="Arial"/>
              <a:buChar char="•"/>
            </a:pPr>
            <a:r>
              <a:rPr lang="en-AU" sz="1800" b="1" dirty="0">
                <a:solidFill>
                  <a:schemeClr val="accent2"/>
                </a:solidFill>
              </a:rPr>
              <a:t>Financial necessity has overtaken personal fulfilment as the top reason retirees keep working, </a:t>
            </a:r>
            <a:r>
              <a:rPr lang="en-AU" sz="1800" dirty="0">
                <a:solidFill>
                  <a:schemeClr val="tx1"/>
                </a:solidFill>
              </a:rPr>
              <a:t>surging from 22% to 45% of working retirees since 2022.</a:t>
            </a:r>
          </a:p>
          <a:p>
            <a:pPr marL="228600" indent="-228600">
              <a:spcBef>
                <a:spcPts val="600"/>
              </a:spcBef>
              <a:spcAft>
                <a:spcPts val="600"/>
              </a:spcAft>
              <a:buFont typeface="Arial"/>
              <a:buChar char="•"/>
            </a:pPr>
            <a:r>
              <a:rPr lang="en-AU" sz="1800" b="1" dirty="0">
                <a:solidFill>
                  <a:schemeClr val="accent2"/>
                </a:solidFill>
              </a:rPr>
              <a:t>Only 38% of pre-retirees understand how much they will need each month in retirement, </a:t>
            </a:r>
            <a:r>
              <a:rPr lang="en-AU" sz="1800" dirty="0">
                <a:solidFill>
                  <a:schemeClr val="tx1"/>
                </a:solidFill>
              </a:rPr>
              <a:t>compared with 61% of retirees already living it.</a:t>
            </a:r>
          </a:p>
          <a:p>
            <a:pPr marL="228600" indent="-228600">
              <a:spcBef>
                <a:spcPts val="600"/>
              </a:spcBef>
              <a:spcAft>
                <a:spcPts val="600"/>
              </a:spcAft>
              <a:buFont typeface="Arial"/>
              <a:buChar char="•"/>
            </a:pPr>
            <a:r>
              <a:rPr lang="en-AU" sz="1800" b="1" dirty="0">
                <a:solidFill>
                  <a:schemeClr val="accent2"/>
                </a:solidFill>
              </a:rPr>
              <a:t>Generic AI tools are increasingly rated more useful than a super fund's own website, </a:t>
            </a:r>
            <a:r>
              <a:rPr lang="en-AU" sz="1800" dirty="0">
                <a:solidFill>
                  <a:schemeClr val="tx1"/>
                </a:solidFill>
              </a:rPr>
              <a:t>especially among pre-retirees searching for retirement answers.</a:t>
            </a:r>
          </a:p>
        </p:txBody>
      </p:sp>
      <p:sp>
        <p:nvSpPr>
          <p:cNvPr id="3" name="Title 2">
            <a:extLst>
              <a:ext uri="{FF2B5EF4-FFF2-40B4-BE49-F238E27FC236}">
                <a16:creationId xmlns:a16="http://schemas.microsoft.com/office/drawing/2014/main" id="{2C150294-991B-FCF5-0F5B-3E7A1F53C03E}"/>
              </a:ext>
            </a:extLst>
          </p:cNvPr>
          <p:cNvSpPr>
            <a:spLocks noGrp="1"/>
          </p:cNvSpPr>
          <p:nvPr>
            <p:ph type="title"/>
          </p:nvPr>
        </p:nvSpPr>
        <p:spPr/>
        <p:txBody>
          <a:bodyPr/>
          <a:lstStyle/>
          <a:p>
            <a:pPr algn="l">
              <a:buNone/>
            </a:pPr>
            <a:r>
              <a:rPr lang="en-AU" b="1" cap="none" dirty="0"/>
              <a:t>Executive Summary</a:t>
            </a:r>
          </a:p>
        </p:txBody>
      </p:sp>
    </p:spTree>
    <p:extLst>
      <p:ext uri="{BB962C8B-B14F-4D97-AF65-F5344CB8AC3E}">
        <p14:creationId xmlns:p14="http://schemas.microsoft.com/office/powerpoint/2010/main" val="391005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D1349-6D19-0618-596F-C47B938DC6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7E13F2F-32E6-732B-F90D-AF08AEDD2B97}"/>
              </a:ext>
            </a:extLst>
          </p:cNvPr>
          <p:cNvSpPr>
            <a:spLocks noGrp="1"/>
          </p:cNvSpPr>
          <p:nvPr>
            <p:ph type="title"/>
          </p:nvPr>
        </p:nvSpPr>
        <p:spPr/>
        <p:txBody>
          <a:bodyPr/>
          <a:lstStyle/>
          <a:p>
            <a:r>
              <a:rPr lang="en-US" cap="none" noProof="0" dirty="0"/>
              <a:t>The reason retirees keep working has flipped from staying active to staying afloat financially</a:t>
            </a:r>
            <a:endParaRPr lang="en-AU" cap="none" noProof="0" dirty="0"/>
          </a:p>
        </p:txBody>
      </p:sp>
      <p:sp>
        <p:nvSpPr>
          <p:cNvPr id="4" name="Footer Placeholder 3">
            <a:extLst>
              <a:ext uri="{FF2B5EF4-FFF2-40B4-BE49-F238E27FC236}">
                <a16:creationId xmlns:a16="http://schemas.microsoft.com/office/drawing/2014/main" id="{8047EB18-A770-4C10-C025-B253D8778597}"/>
              </a:ext>
            </a:extLst>
          </p:cNvPr>
          <p:cNvSpPr>
            <a:spLocks noGrp="1"/>
          </p:cNvSpPr>
          <p:nvPr>
            <p:ph type="ftr" sz="quarter" idx="10"/>
          </p:nvPr>
        </p:nvSpPr>
        <p:spPr>
          <a:xfrm>
            <a:off x="752475" y="6129300"/>
            <a:ext cx="9856341" cy="462504"/>
          </a:xfrm>
        </p:spPr>
        <p:txBody>
          <a:bodyPr vert="horz" lIns="72000" tIns="72000" rIns="72000" bIns="72000" rtlCol="0" anchor="t">
            <a:noAutofit/>
          </a:bodyPr>
          <a:lstStyle/>
          <a:p>
            <a:pPr>
              <a:buSzPct val="140000"/>
            </a:pPr>
            <a:r>
              <a:rPr lang="en-AU" noProof="0"/>
              <a:t>Base: </a:t>
            </a:r>
            <a:r>
              <a:rPr lang="en-AU"/>
              <a:t>Broad market working </a:t>
            </a:r>
            <a:r>
              <a:rPr lang="en-AU" noProof="0"/>
              <a:t>retirees: 2022 n = 186; 2023 n = 134; 2024 n = 99; 2025 n = 138; 2026 n = 115</a:t>
            </a:r>
          </a:p>
          <a:p>
            <a:pPr>
              <a:buSzPct val="140000"/>
            </a:pPr>
            <a:r>
              <a:rPr lang="en-AU" noProof="0"/>
              <a:t>S07. What is your main reason for still working even though you have retired from full-time work? (Multiple </a:t>
            </a:r>
            <a:r>
              <a:rPr lang="en-AU"/>
              <a:t>response; Only top 4 answers from 2026 were shown</a:t>
            </a:r>
            <a:r>
              <a:rPr lang="en-AU" noProof="0"/>
              <a:t>)</a:t>
            </a:r>
          </a:p>
        </p:txBody>
      </p:sp>
      <p:sp>
        <p:nvSpPr>
          <p:cNvPr id="6" name="Text Placeholder 9">
            <a:extLst>
              <a:ext uri="{FF2B5EF4-FFF2-40B4-BE49-F238E27FC236}">
                <a16:creationId xmlns:a16="http://schemas.microsoft.com/office/drawing/2014/main" id="{FDAEBD7D-02A2-6D39-6EED-F0FBDED22829}"/>
              </a:ext>
            </a:extLst>
          </p:cNvPr>
          <p:cNvSpPr txBox="1">
            <a:spLocks/>
          </p:cNvSpPr>
          <p:nvPr/>
        </p:nvSpPr>
        <p:spPr>
          <a:xfrm>
            <a:off x="731044" y="144020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noProof="0"/>
              <a:t>TOP 4 REASONS FOR WORKING AFTER RETIREMENT</a:t>
            </a:r>
            <a:br>
              <a:rPr lang="en-AU" noProof="0"/>
            </a:br>
            <a:r>
              <a:rPr lang="en-AU" sz="1200" b="0" i="1" noProof="0"/>
              <a:t>(Among working retire</a:t>
            </a:r>
            <a:r>
              <a:rPr lang="en-AU" sz="1200" b="0" i="1"/>
              <a:t>es</a:t>
            </a:r>
            <a:r>
              <a:rPr lang="en-AU" sz="1200" b="0" i="1" noProof="0"/>
              <a:t>)</a:t>
            </a:r>
            <a:endParaRPr lang="en-AU" sz="1400" b="0" i="1" noProof="0"/>
          </a:p>
        </p:txBody>
      </p:sp>
      <p:graphicFrame>
        <p:nvGraphicFramePr>
          <p:cNvPr id="11" name="Chart 10">
            <a:extLst>
              <a:ext uri="{FF2B5EF4-FFF2-40B4-BE49-F238E27FC236}">
                <a16:creationId xmlns:a16="http://schemas.microsoft.com/office/drawing/2014/main" id="{1463D6E2-9125-2F29-AF07-A6C9ADF537C3}"/>
              </a:ext>
            </a:extLst>
          </p:cNvPr>
          <p:cNvGraphicFramePr/>
          <p:nvPr>
            <p:extLst>
              <p:ext uri="{D42A27DB-BD31-4B8C-83A1-F6EECF244321}">
                <p14:modId xmlns:p14="http://schemas.microsoft.com/office/powerpoint/2010/main" val="3007081221"/>
              </p:ext>
            </p:extLst>
          </p:nvPr>
        </p:nvGraphicFramePr>
        <p:xfrm>
          <a:off x="742157" y="2113280"/>
          <a:ext cx="10692606" cy="4025053"/>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354902DE-36EA-4CDD-995F-13DEA3875CB3}"/>
              </a:ext>
            </a:extLst>
          </p:cNvPr>
          <p:cNvSpPr/>
          <p:nvPr/>
        </p:nvSpPr>
        <p:spPr>
          <a:xfrm>
            <a:off x="4755039" y="5856733"/>
            <a:ext cx="144000" cy="144000"/>
          </a:xfrm>
          <a:prstGeom prst="ellipse">
            <a:avLst/>
          </a:prstGeom>
          <a:solidFill>
            <a:srgbClr val="7E8D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5" name="Oval 14">
            <a:extLst>
              <a:ext uri="{FF2B5EF4-FFF2-40B4-BE49-F238E27FC236}">
                <a16:creationId xmlns:a16="http://schemas.microsoft.com/office/drawing/2014/main" id="{646768B7-EB4F-3CB8-062D-A33806BC2594}"/>
              </a:ext>
            </a:extLst>
          </p:cNvPr>
          <p:cNvSpPr/>
          <p:nvPr/>
        </p:nvSpPr>
        <p:spPr>
          <a:xfrm>
            <a:off x="5316379" y="5856733"/>
            <a:ext cx="144000" cy="144000"/>
          </a:xfrm>
          <a:prstGeom prst="ellipse">
            <a:avLst/>
          </a:prstGeom>
          <a:solidFill>
            <a:srgbClr val="33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6" name="Oval 15">
            <a:extLst>
              <a:ext uri="{FF2B5EF4-FFF2-40B4-BE49-F238E27FC236}">
                <a16:creationId xmlns:a16="http://schemas.microsoft.com/office/drawing/2014/main" id="{C6C2708F-44BE-51C4-4815-491796A42700}"/>
              </a:ext>
            </a:extLst>
          </p:cNvPr>
          <p:cNvSpPr/>
          <p:nvPr/>
        </p:nvSpPr>
        <p:spPr>
          <a:xfrm>
            <a:off x="5877719" y="5856733"/>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7" name="Oval 16">
            <a:extLst>
              <a:ext uri="{FF2B5EF4-FFF2-40B4-BE49-F238E27FC236}">
                <a16:creationId xmlns:a16="http://schemas.microsoft.com/office/drawing/2014/main" id="{EDDB054D-3309-CA72-0F07-3C3C705E8BBF}"/>
              </a:ext>
            </a:extLst>
          </p:cNvPr>
          <p:cNvSpPr/>
          <p:nvPr/>
        </p:nvSpPr>
        <p:spPr>
          <a:xfrm>
            <a:off x="6428899" y="5856733"/>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8" name="Oval 17">
            <a:extLst>
              <a:ext uri="{FF2B5EF4-FFF2-40B4-BE49-F238E27FC236}">
                <a16:creationId xmlns:a16="http://schemas.microsoft.com/office/drawing/2014/main" id="{25406B24-B83D-22A9-9054-251CFA10C572}"/>
              </a:ext>
            </a:extLst>
          </p:cNvPr>
          <p:cNvSpPr/>
          <p:nvPr/>
        </p:nvSpPr>
        <p:spPr>
          <a:xfrm>
            <a:off x="6980079" y="5856733"/>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cxnSp>
        <p:nvCxnSpPr>
          <p:cNvPr id="5" name="Straight Arrow Connector 4">
            <a:extLst>
              <a:ext uri="{FF2B5EF4-FFF2-40B4-BE49-F238E27FC236}">
                <a16:creationId xmlns:a16="http://schemas.microsoft.com/office/drawing/2014/main" id="{BFD76ADC-9796-3A98-0619-C53BCE37E017}"/>
              </a:ext>
            </a:extLst>
          </p:cNvPr>
          <p:cNvCxnSpPr/>
          <p:nvPr/>
        </p:nvCxnSpPr>
        <p:spPr>
          <a:xfrm>
            <a:off x="4115780" y="3429000"/>
            <a:ext cx="1476164" cy="68407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E8802C-DBDB-82AE-8BAC-7A0FD727FF61}"/>
              </a:ext>
            </a:extLst>
          </p:cNvPr>
          <p:cNvCxnSpPr>
            <a:cxnSpLocks/>
          </p:cNvCxnSpPr>
          <p:nvPr/>
        </p:nvCxnSpPr>
        <p:spPr>
          <a:xfrm>
            <a:off x="2135560" y="2492896"/>
            <a:ext cx="900100"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8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86327-5EE2-A2B2-2379-4A25C3FA66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472B3F-3F95-B63F-8BC4-69FCC045EAB5}"/>
              </a:ext>
            </a:extLst>
          </p:cNvPr>
          <p:cNvSpPr>
            <a:spLocks noGrp="1"/>
          </p:cNvSpPr>
          <p:nvPr>
            <p:ph type="title"/>
          </p:nvPr>
        </p:nvSpPr>
        <p:spPr/>
        <p:txBody>
          <a:bodyPr/>
          <a:lstStyle/>
          <a:p>
            <a:r>
              <a:rPr lang="en-US" cap="none" noProof="0" dirty="0"/>
              <a:t>Retirees aren't working longer for extra spending money, they're working to keep up with rising costs</a:t>
            </a:r>
            <a:endParaRPr lang="en-AU" cap="none" noProof="0" dirty="0"/>
          </a:p>
        </p:txBody>
      </p:sp>
      <p:sp>
        <p:nvSpPr>
          <p:cNvPr id="8" name="Text Placeholder 9">
            <a:extLst>
              <a:ext uri="{FF2B5EF4-FFF2-40B4-BE49-F238E27FC236}">
                <a16:creationId xmlns:a16="http://schemas.microsoft.com/office/drawing/2014/main" id="{8950F3D4-8C65-4102-AB0D-C9D0B2F6C432}"/>
              </a:ext>
            </a:extLst>
          </p:cNvPr>
          <p:cNvSpPr txBox="1">
            <a:spLocks/>
          </p:cNvSpPr>
          <p:nvPr/>
        </p:nvSpPr>
        <p:spPr>
          <a:xfrm>
            <a:off x="738981" y="1448780"/>
            <a:ext cx="10702925"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noProof="0"/>
              <a:t>REASON</a:t>
            </a:r>
            <a:r>
              <a:rPr lang="en-AU"/>
              <a:t>S</a:t>
            </a:r>
            <a:r>
              <a:rPr lang="en-AU" noProof="0"/>
              <a:t> FOR NEEDING ADDITIONAL INCOME</a:t>
            </a:r>
          </a:p>
          <a:p>
            <a:pPr>
              <a:spcBef>
                <a:spcPts val="0"/>
              </a:spcBef>
            </a:pPr>
            <a:r>
              <a:rPr lang="en-AU" sz="1200" b="0" i="1" noProof="0"/>
              <a:t>(Among working retirees who need extra money)</a:t>
            </a:r>
            <a:endParaRPr lang="en-AU" sz="1600" i="1" noProof="0"/>
          </a:p>
        </p:txBody>
      </p:sp>
      <p:sp>
        <p:nvSpPr>
          <p:cNvPr id="9" name="Text Placeholder 10">
            <a:extLst>
              <a:ext uri="{FF2B5EF4-FFF2-40B4-BE49-F238E27FC236}">
                <a16:creationId xmlns:a16="http://schemas.microsoft.com/office/drawing/2014/main" id="{8E8642D3-2369-5144-CF8C-25CD4D4F31DA}"/>
              </a:ext>
            </a:extLst>
          </p:cNvPr>
          <p:cNvSpPr txBox="1">
            <a:spLocks/>
          </p:cNvSpPr>
          <p:nvPr/>
        </p:nvSpPr>
        <p:spPr>
          <a:xfrm>
            <a:off x="752475" y="6122946"/>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dirty="0"/>
              <a:t>Base: Broad market </a:t>
            </a:r>
            <a:r>
              <a:rPr lang="en-AU" sz="800" dirty="0"/>
              <a:t>working </a:t>
            </a:r>
            <a:r>
              <a:rPr kumimoji="0" lang="en-AU" sz="800" b="0" i="1" u="none" strike="noStrike" kern="1200" cap="none" spc="0" normalizeH="0" baseline="0" noProof="0" dirty="0">
                <a:ln>
                  <a:noFill/>
                </a:ln>
                <a:effectLst/>
                <a:uLnTx/>
                <a:uFillTx/>
                <a:ea typeface="+mn-ea"/>
                <a:cs typeface="+mn-cs"/>
              </a:rPr>
              <a:t>retirees who need extra money: 2026 n = 51; 2025 n = 57</a:t>
            </a:r>
          </a:p>
          <a:p>
            <a:r>
              <a:rPr lang="en-AU" sz="800" noProof="0" dirty="0"/>
              <a:t>S07a. You mentioned that you are still working because you need extra money. What are the main reasons you need this additional income? (Multiple response)</a:t>
            </a:r>
          </a:p>
        </p:txBody>
      </p:sp>
      <p:graphicFrame>
        <p:nvGraphicFramePr>
          <p:cNvPr id="2" name="Chart 1">
            <a:extLst>
              <a:ext uri="{FF2B5EF4-FFF2-40B4-BE49-F238E27FC236}">
                <a16:creationId xmlns:a16="http://schemas.microsoft.com/office/drawing/2014/main" id="{D1B345B8-CD44-F9E8-8766-3396BF60B9AD}"/>
              </a:ext>
            </a:extLst>
          </p:cNvPr>
          <p:cNvGraphicFramePr/>
          <p:nvPr>
            <p:extLst>
              <p:ext uri="{D42A27DB-BD31-4B8C-83A1-F6EECF244321}">
                <p14:modId xmlns:p14="http://schemas.microsoft.com/office/powerpoint/2010/main" val="2774283432"/>
              </p:ext>
            </p:extLst>
          </p:nvPr>
        </p:nvGraphicFramePr>
        <p:xfrm>
          <a:off x="741237" y="1906922"/>
          <a:ext cx="11235534" cy="4319472"/>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B8177320-7574-39D9-099E-F2A9005390AC}"/>
              </a:ext>
            </a:extLst>
          </p:cNvPr>
          <p:cNvSpPr/>
          <p:nvPr/>
        </p:nvSpPr>
        <p:spPr>
          <a:xfrm>
            <a:off x="9344993" y="3867711"/>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 name="Oval 9">
            <a:extLst>
              <a:ext uri="{FF2B5EF4-FFF2-40B4-BE49-F238E27FC236}">
                <a16:creationId xmlns:a16="http://schemas.microsoft.com/office/drawing/2014/main" id="{D3B3D9A0-20D4-8AC1-8A8E-ADE26ED2A9AC}"/>
              </a:ext>
            </a:extLst>
          </p:cNvPr>
          <p:cNvSpPr/>
          <p:nvPr/>
        </p:nvSpPr>
        <p:spPr>
          <a:xfrm>
            <a:off x="9344993" y="4117940"/>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Tree>
    <p:extLst>
      <p:ext uri="{BB962C8B-B14F-4D97-AF65-F5344CB8AC3E}">
        <p14:creationId xmlns:p14="http://schemas.microsoft.com/office/powerpoint/2010/main" val="289113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1A1AC-7A7A-B2AB-5AC7-DE943767DA0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B5A1709-E566-27F8-DBE1-6A60A55FE39D}"/>
              </a:ext>
            </a:extLst>
          </p:cNvPr>
          <p:cNvSpPr>
            <a:spLocks noGrp="1"/>
          </p:cNvSpPr>
          <p:nvPr>
            <p:ph type="title"/>
          </p:nvPr>
        </p:nvSpPr>
        <p:spPr/>
        <p:txBody>
          <a:bodyPr/>
          <a:lstStyle/>
          <a:p>
            <a:r>
              <a:rPr lang="en-PH" cap="none" dirty="0"/>
              <a:t>60% of single households fall under ASFA standards for retirement income</a:t>
            </a:r>
          </a:p>
        </p:txBody>
      </p:sp>
      <p:sp>
        <p:nvSpPr>
          <p:cNvPr id="4" name="Footer Placeholder 3">
            <a:extLst>
              <a:ext uri="{FF2B5EF4-FFF2-40B4-BE49-F238E27FC236}">
                <a16:creationId xmlns:a16="http://schemas.microsoft.com/office/drawing/2014/main" id="{F4D5CFE7-E536-6757-A92C-3E44293162B1}"/>
              </a:ext>
            </a:extLst>
          </p:cNvPr>
          <p:cNvSpPr>
            <a:spLocks noGrp="1"/>
          </p:cNvSpPr>
          <p:nvPr>
            <p:ph type="ftr" sz="quarter" idx="10"/>
          </p:nvPr>
        </p:nvSpPr>
        <p:spPr/>
        <p:txBody>
          <a:bodyPr/>
          <a:lstStyle/>
          <a:p>
            <a:r>
              <a:rPr lang="en-AU" dirty="0"/>
              <a:t>Base: Broad market:; n = 1,001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srgbClr val="25282A"/>
              </a:solidFill>
              <a:effectLst/>
              <a:uLnTx/>
              <a:uFillTx/>
              <a:latin typeface="Calibri"/>
              <a:ea typeface="+mn-ea"/>
              <a:cs typeface="+mn-cs"/>
            </a:endParaRPr>
          </a:p>
        </p:txBody>
      </p:sp>
      <p:graphicFrame>
        <p:nvGraphicFramePr>
          <p:cNvPr id="2" name="Cum_CouplesSingles">
            <a:extLst>
              <a:ext uri="{FF2B5EF4-FFF2-40B4-BE49-F238E27FC236}">
                <a16:creationId xmlns:a16="http://schemas.microsoft.com/office/drawing/2014/main" id="{AE01A77B-8CAC-45AF-B75A-172A47943F24}"/>
              </a:ext>
            </a:extLst>
          </p:cNvPr>
          <p:cNvGraphicFramePr>
            <a:graphicFrameLocks/>
          </p:cNvGraphicFramePr>
          <p:nvPr>
            <p:extLst>
              <p:ext uri="{D42A27DB-BD31-4B8C-83A1-F6EECF244321}">
                <p14:modId xmlns:p14="http://schemas.microsoft.com/office/powerpoint/2010/main" val="67351257"/>
              </p:ext>
            </p:extLst>
          </p:nvPr>
        </p:nvGraphicFramePr>
        <p:xfrm>
          <a:off x="1524000" y="1447062"/>
          <a:ext cx="9144000" cy="4682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093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9A256-61C4-D854-FAA2-84B6EE9EE2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77896A7-F481-2711-A17E-3C52E0A5B6E9}"/>
              </a:ext>
            </a:extLst>
          </p:cNvPr>
          <p:cNvSpPr>
            <a:spLocks noGrp="1"/>
          </p:cNvSpPr>
          <p:nvPr>
            <p:ph type="title"/>
          </p:nvPr>
        </p:nvSpPr>
        <p:spPr/>
        <p:txBody>
          <a:bodyPr/>
          <a:lstStyle/>
          <a:p>
            <a:r>
              <a:rPr lang="en-US" cap="none" dirty="0"/>
              <a:t>45% of couple households fall below ASFA retirement standards for retirement income</a:t>
            </a:r>
          </a:p>
        </p:txBody>
      </p:sp>
      <p:graphicFrame>
        <p:nvGraphicFramePr>
          <p:cNvPr id="2" name="Cum_CouplesSingles">
            <a:extLst>
              <a:ext uri="{FF2B5EF4-FFF2-40B4-BE49-F238E27FC236}">
                <a16:creationId xmlns:a16="http://schemas.microsoft.com/office/drawing/2014/main" id="{F2966F88-9176-4736-B90A-47D33F5F309D}"/>
              </a:ext>
            </a:extLst>
          </p:cNvPr>
          <p:cNvGraphicFramePr>
            <a:graphicFrameLocks/>
          </p:cNvGraphicFramePr>
          <p:nvPr/>
        </p:nvGraphicFramePr>
        <p:xfrm>
          <a:off x="1518444" y="1447062"/>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3">
            <a:extLst>
              <a:ext uri="{FF2B5EF4-FFF2-40B4-BE49-F238E27FC236}">
                <a16:creationId xmlns:a16="http://schemas.microsoft.com/office/drawing/2014/main" id="{F04B1BE1-F162-9119-7DCB-8FEF2323DC67}"/>
              </a:ext>
            </a:extLst>
          </p:cNvPr>
          <p:cNvSpPr>
            <a:spLocks noGrp="1"/>
          </p:cNvSpPr>
          <p:nvPr>
            <p:ph type="ftr" sz="quarter" idx="10"/>
          </p:nvPr>
        </p:nvSpPr>
        <p:spPr>
          <a:xfrm>
            <a:off x="752475" y="6232125"/>
            <a:ext cx="9856341" cy="462504"/>
          </a:xfrm>
        </p:spPr>
        <p:txBody>
          <a:bodyPr/>
          <a:lstStyle/>
          <a:p>
            <a:r>
              <a:rPr lang="en-AU" dirty="0"/>
              <a:t>Base: Broad market:; n = 1,001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srgbClr val="25282A"/>
              </a:solidFill>
              <a:effectLst/>
              <a:uLnTx/>
              <a:uFillTx/>
              <a:latin typeface="Calibri"/>
              <a:ea typeface="+mn-ea"/>
              <a:cs typeface="+mn-cs"/>
            </a:endParaRPr>
          </a:p>
        </p:txBody>
      </p:sp>
    </p:spTree>
    <p:extLst>
      <p:ext uri="{BB962C8B-B14F-4D97-AF65-F5344CB8AC3E}">
        <p14:creationId xmlns:p14="http://schemas.microsoft.com/office/powerpoint/2010/main" val="737999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9DD547-4BC8-BAA1-30AC-F6776BEA79EB}"/>
              </a:ext>
            </a:extLst>
          </p:cNvPr>
          <p:cNvSpPr>
            <a:spLocks noGrp="1"/>
          </p:cNvSpPr>
          <p:nvPr>
            <p:ph type="title"/>
          </p:nvPr>
        </p:nvSpPr>
        <p:spPr/>
        <p:txBody>
          <a:bodyPr/>
          <a:lstStyle/>
          <a:p>
            <a:r>
              <a:rPr lang="en-AU" cap="none" dirty="0"/>
              <a:t>Non-home owners are only able to consume half as much in retirement than those who have their mortgage paid off</a:t>
            </a:r>
          </a:p>
        </p:txBody>
      </p:sp>
      <p:graphicFrame>
        <p:nvGraphicFramePr>
          <p:cNvPr id="5" name="Chart 4">
            <a:extLst>
              <a:ext uri="{FF2B5EF4-FFF2-40B4-BE49-F238E27FC236}">
                <a16:creationId xmlns:a16="http://schemas.microsoft.com/office/drawing/2014/main" id="{00000000-0008-0000-1100-000006000000}"/>
              </a:ext>
            </a:extLst>
          </p:cNvPr>
          <p:cNvGraphicFramePr>
            <a:graphicFrameLocks/>
          </p:cNvGraphicFramePr>
          <p:nvPr/>
        </p:nvGraphicFramePr>
        <p:xfrm>
          <a:off x="828675" y="1676400"/>
          <a:ext cx="10606087" cy="360045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3">
            <a:extLst>
              <a:ext uri="{FF2B5EF4-FFF2-40B4-BE49-F238E27FC236}">
                <a16:creationId xmlns:a16="http://schemas.microsoft.com/office/drawing/2014/main" id="{E5E0CF27-EAE1-6D9F-BBA7-E3CBA28C26FA}"/>
              </a:ext>
            </a:extLst>
          </p:cNvPr>
          <p:cNvSpPr>
            <a:spLocks noGrp="1"/>
          </p:cNvSpPr>
          <p:nvPr>
            <p:ph type="ftr" sz="quarter" idx="10"/>
          </p:nvPr>
        </p:nvSpPr>
        <p:spPr>
          <a:xfrm>
            <a:off x="752475" y="6232125"/>
            <a:ext cx="9856341" cy="462504"/>
          </a:xfrm>
        </p:spPr>
        <p:txBody>
          <a:bodyPr/>
          <a:lstStyle/>
          <a:p>
            <a:r>
              <a:rPr lang="en-AU" dirty="0"/>
              <a:t>Base: Broad market:; n = 1,001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1" u="none" strike="noStrike" kern="1200" cap="none" spc="0" normalizeH="0" baseline="0" noProof="0" dirty="0">
              <a:ln>
                <a:noFill/>
              </a:ln>
              <a:solidFill>
                <a:srgbClr val="25282A"/>
              </a:solidFill>
              <a:effectLst/>
              <a:uLnTx/>
              <a:uFillTx/>
              <a:latin typeface="Calibri"/>
              <a:ea typeface="+mn-ea"/>
              <a:cs typeface="+mn-cs"/>
            </a:endParaRPr>
          </a:p>
        </p:txBody>
      </p:sp>
    </p:spTree>
    <p:extLst>
      <p:ext uri="{BB962C8B-B14F-4D97-AF65-F5344CB8AC3E}">
        <p14:creationId xmlns:p14="http://schemas.microsoft.com/office/powerpoint/2010/main" val="204543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3AAD6A-3328-2146-4733-83616C016C32}"/>
              </a:ext>
            </a:extLst>
          </p:cNvPr>
          <p:cNvSpPr>
            <a:spLocks noGrp="1"/>
          </p:cNvSpPr>
          <p:nvPr>
            <p:ph type="body" sz="quarter" idx="13"/>
          </p:nvPr>
        </p:nvSpPr>
        <p:spPr/>
        <p:txBody>
          <a:bodyPr/>
          <a:lstStyle/>
          <a:p>
            <a:r>
              <a:rPr lang="en-AU" noProof="0"/>
              <a:t>Retirement Expectations &amp; Confidence </a:t>
            </a:r>
          </a:p>
        </p:txBody>
      </p:sp>
      <p:sp>
        <p:nvSpPr>
          <p:cNvPr id="6" name="Text Placeholder 5">
            <a:extLst>
              <a:ext uri="{FF2B5EF4-FFF2-40B4-BE49-F238E27FC236}">
                <a16:creationId xmlns:a16="http://schemas.microsoft.com/office/drawing/2014/main" id="{E4745347-634F-0EA2-834B-0BCCA372658B}"/>
              </a:ext>
            </a:extLst>
          </p:cNvPr>
          <p:cNvSpPr>
            <a:spLocks noGrp="1"/>
          </p:cNvSpPr>
          <p:nvPr>
            <p:ph type="body" sz="quarter" idx="14"/>
          </p:nvPr>
        </p:nvSpPr>
        <p:spPr/>
        <p:txBody>
          <a:bodyPr/>
          <a:lstStyle/>
          <a:p>
            <a:r>
              <a:rPr lang="en-AU" noProof="0"/>
              <a:t>4</a:t>
            </a:r>
          </a:p>
        </p:txBody>
      </p:sp>
      <p:pic>
        <p:nvPicPr>
          <p:cNvPr id="9" name="Picture Placeholder 8">
            <a:extLst>
              <a:ext uri="{FF2B5EF4-FFF2-40B4-BE49-F238E27FC236}">
                <a16:creationId xmlns:a16="http://schemas.microsoft.com/office/drawing/2014/main" id="{0620306E-D8EB-13CF-41B5-9F22028743F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36967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0678F-51D9-F91F-2302-3F13CA6B0825}"/>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7F200557-526B-527E-853C-715944826389}"/>
              </a:ext>
            </a:extLst>
          </p:cNvPr>
          <p:cNvSpPr/>
          <p:nvPr/>
        </p:nvSpPr>
        <p:spPr>
          <a:xfrm>
            <a:off x="3686233" y="5291916"/>
            <a:ext cx="4353791" cy="2503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graphicFrame>
        <p:nvGraphicFramePr>
          <p:cNvPr id="27" name="Chart 26">
            <a:extLst>
              <a:ext uri="{FF2B5EF4-FFF2-40B4-BE49-F238E27FC236}">
                <a16:creationId xmlns:a16="http://schemas.microsoft.com/office/drawing/2014/main" id="{6F13ADF5-E35A-CB56-7BAA-5DE5DE00A986}"/>
              </a:ext>
            </a:extLst>
          </p:cNvPr>
          <p:cNvGraphicFramePr/>
          <p:nvPr>
            <p:extLst>
              <p:ext uri="{D42A27DB-BD31-4B8C-83A1-F6EECF244321}">
                <p14:modId xmlns:p14="http://schemas.microsoft.com/office/powerpoint/2010/main" val="48897609"/>
              </p:ext>
            </p:extLst>
          </p:nvPr>
        </p:nvGraphicFramePr>
        <p:xfrm>
          <a:off x="-2118302" y="896476"/>
          <a:ext cx="11367558" cy="64008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9">
            <a:extLst>
              <a:ext uri="{FF2B5EF4-FFF2-40B4-BE49-F238E27FC236}">
                <a16:creationId xmlns:a16="http://schemas.microsoft.com/office/drawing/2014/main" id="{A3458672-5A7F-EF5C-7D16-75D4BCA82827}"/>
              </a:ext>
            </a:extLst>
          </p:cNvPr>
          <p:cNvSpPr txBox="1">
            <a:spLocks/>
          </p:cNvSpPr>
          <p:nvPr/>
        </p:nvSpPr>
        <p:spPr>
          <a:xfrm>
            <a:off x="746126" y="6122079"/>
            <a:ext cx="9678034" cy="540000"/>
          </a:xfrm>
          <a:prstGeom prst="rect">
            <a:avLst/>
          </a:prstGeom>
        </p:spPr>
        <p:txBody>
          <a:bodyPr vert="horz" lIns="72000" tIns="72000" rIns="72000" bIns="72000" rtlCol="0" anchor="t">
            <a:noAutofit/>
          </a:bodyPr>
          <a:lstStyle>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Broad market </a:t>
            </a:r>
            <a:r>
              <a:rPr lang="en-AU" sz="800"/>
              <a:t>r</a:t>
            </a:r>
            <a:r>
              <a:rPr lang="en-AU" sz="800" noProof="0" err="1"/>
              <a:t>etirees</a:t>
            </a:r>
            <a:r>
              <a:rPr lang="en-AU" sz="800" noProof="0"/>
              <a:t> with super fund: 2026 n = 379; 2025 n = 362; 2024 n = 314; 2023 n = 498</a:t>
            </a:r>
          </a:p>
          <a:p>
            <a:r>
              <a:rPr lang="en-AU" sz="800" noProof="0"/>
              <a:t>R15. Thinking back to when you retired, did your superannuation fund meet your expectations?</a:t>
            </a:r>
          </a:p>
        </p:txBody>
      </p:sp>
      <p:sp>
        <p:nvSpPr>
          <p:cNvPr id="3" name="Title 2">
            <a:extLst>
              <a:ext uri="{FF2B5EF4-FFF2-40B4-BE49-F238E27FC236}">
                <a16:creationId xmlns:a16="http://schemas.microsoft.com/office/drawing/2014/main" id="{E441168C-9B2E-026C-1BEC-9EF5F5DE13E9}"/>
              </a:ext>
            </a:extLst>
          </p:cNvPr>
          <p:cNvSpPr>
            <a:spLocks noGrp="1"/>
          </p:cNvSpPr>
          <p:nvPr>
            <p:ph type="title"/>
          </p:nvPr>
        </p:nvSpPr>
        <p:spPr/>
        <p:txBody>
          <a:bodyPr/>
          <a:lstStyle/>
          <a:p>
            <a:r>
              <a:rPr lang="en-US" cap="none" noProof="0" dirty="0"/>
              <a:t>Confidence that super delivered on its promise is cracking, even after decades in retirement</a:t>
            </a:r>
            <a:endParaRPr lang="en-AU" cap="none" noProof="0" dirty="0"/>
          </a:p>
        </p:txBody>
      </p:sp>
      <p:sp>
        <p:nvSpPr>
          <p:cNvPr id="9" name="Text Placeholder 9">
            <a:extLst>
              <a:ext uri="{FF2B5EF4-FFF2-40B4-BE49-F238E27FC236}">
                <a16:creationId xmlns:a16="http://schemas.microsoft.com/office/drawing/2014/main" id="{0019FD47-6A82-0EC4-108E-086FBD4D0FE6}"/>
              </a:ext>
            </a:extLst>
          </p:cNvPr>
          <p:cNvSpPr txBox="1">
            <a:spLocks/>
          </p:cNvSpPr>
          <p:nvPr/>
        </p:nvSpPr>
        <p:spPr>
          <a:xfrm>
            <a:off x="746472" y="1433612"/>
            <a:ext cx="10702577"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RETIREES WHOSE SUPER FUND MET THEIR RETIREMENT EXPECTATIONS BY YEAR</a:t>
            </a:r>
          </a:p>
        </p:txBody>
      </p:sp>
      <p:sp>
        <p:nvSpPr>
          <p:cNvPr id="2" name="Rectangle: Rounded Corners 1">
            <a:extLst>
              <a:ext uri="{FF2B5EF4-FFF2-40B4-BE49-F238E27FC236}">
                <a16:creationId xmlns:a16="http://schemas.microsoft.com/office/drawing/2014/main" id="{D24C4705-2405-0FD6-D199-58AC37B82228}"/>
              </a:ext>
            </a:extLst>
          </p:cNvPr>
          <p:cNvSpPr/>
          <p:nvPr/>
        </p:nvSpPr>
        <p:spPr>
          <a:xfrm>
            <a:off x="7775057" y="2048254"/>
            <a:ext cx="1809795" cy="841153"/>
          </a:xfrm>
          <a:prstGeom prst="roundRect">
            <a:avLst/>
          </a:prstGeom>
          <a:noFill/>
          <a:ln>
            <a:solidFill>
              <a:srgbClr val="2841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000" i="1" noProof="0">
                <a:solidFill>
                  <a:srgbClr val="284159"/>
                </a:solidFill>
              </a:rPr>
              <a:t>Even those who are 16 years or more into retirement are increasingly not feeling their expectations were met </a:t>
            </a:r>
          </a:p>
          <a:p>
            <a:pPr algn="ctr"/>
            <a:r>
              <a:rPr lang="en-AU" sz="1000" i="1" noProof="0">
                <a:solidFill>
                  <a:srgbClr val="284159"/>
                </a:solidFill>
              </a:rPr>
              <a:t>(2025, 14% vs 2026, 34%)</a:t>
            </a:r>
          </a:p>
        </p:txBody>
      </p:sp>
      <p:sp>
        <p:nvSpPr>
          <p:cNvPr id="22" name="Oval 21">
            <a:extLst>
              <a:ext uri="{FF2B5EF4-FFF2-40B4-BE49-F238E27FC236}">
                <a16:creationId xmlns:a16="http://schemas.microsoft.com/office/drawing/2014/main" id="{950F0B6E-7400-D00D-CF24-2FC3E63A0C2F}"/>
              </a:ext>
            </a:extLst>
          </p:cNvPr>
          <p:cNvSpPr/>
          <p:nvPr/>
        </p:nvSpPr>
        <p:spPr>
          <a:xfrm>
            <a:off x="8679955" y="3722892"/>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3" name="Oval 22">
            <a:extLst>
              <a:ext uri="{FF2B5EF4-FFF2-40B4-BE49-F238E27FC236}">
                <a16:creationId xmlns:a16="http://schemas.microsoft.com/office/drawing/2014/main" id="{0E2D16DA-E235-B712-93C5-ABE9112119D1}"/>
              </a:ext>
            </a:extLst>
          </p:cNvPr>
          <p:cNvSpPr/>
          <p:nvPr/>
        </p:nvSpPr>
        <p:spPr>
          <a:xfrm>
            <a:off x="8679955" y="4507559"/>
            <a:ext cx="144000" cy="144000"/>
          </a:xfrm>
          <a:prstGeom prst="ellipse">
            <a:avLst/>
          </a:prstGeom>
          <a:solidFill>
            <a:srgbClr val="33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0" name="Oval 19">
            <a:extLst>
              <a:ext uri="{FF2B5EF4-FFF2-40B4-BE49-F238E27FC236}">
                <a16:creationId xmlns:a16="http://schemas.microsoft.com/office/drawing/2014/main" id="{80A5608B-5586-2D5F-15D9-54F9E628BA84}"/>
              </a:ext>
            </a:extLst>
          </p:cNvPr>
          <p:cNvSpPr/>
          <p:nvPr/>
        </p:nvSpPr>
        <p:spPr>
          <a:xfrm>
            <a:off x="8679955" y="4249279"/>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1" name="Oval 20">
            <a:extLst>
              <a:ext uri="{FF2B5EF4-FFF2-40B4-BE49-F238E27FC236}">
                <a16:creationId xmlns:a16="http://schemas.microsoft.com/office/drawing/2014/main" id="{1FFE821E-1E3F-9E00-ED94-FEE83D45B845}"/>
              </a:ext>
            </a:extLst>
          </p:cNvPr>
          <p:cNvSpPr/>
          <p:nvPr/>
        </p:nvSpPr>
        <p:spPr>
          <a:xfrm>
            <a:off x="8679955" y="3990999"/>
            <a:ext cx="144000" cy="144000"/>
          </a:xfrm>
          <a:prstGeom prst="ellipse">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Tree>
    <p:extLst>
      <p:ext uri="{BB962C8B-B14F-4D97-AF65-F5344CB8AC3E}">
        <p14:creationId xmlns:p14="http://schemas.microsoft.com/office/powerpoint/2010/main" val="381391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B1322-F3F2-83F3-B499-7B533A438BBD}"/>
              </a:ext>
            </a:extLst>
          </p:cNvPr>
          <p:cNvSpPr>
            <a:spLocks noGrp="1"/>
          </p:cNvSpPr>
          <p:nvPr>
            <p:ph type="title"/>
          </p:nvPr>
        </p:nvSpPr>
        <p:spPr/>
        <p:txBody>
          <a:bodyPr/>
          <a:lstStyle/>
          <a:p>
            <a:r>
              <a:rPr lang="en-US" cap="none" dirty="0"/>
              <a:t>Linking back to financial goals, disappointed retirees just wanted to understand how their money would last them through retirement</a:t>
            </a:r>
            <a:endParaRPr lang="en-PH" cap="none" dirty="0"/>
          </a:p>
        </p:txBody>
      </p:sp>
      <p:sp>
        <p:nvSpPr>
          <p:cNvPr id="4" name="Footer Placeholder 3">
            <a:extLst>
              <a:ext uri="{FF2B5EF4-FFF2-40B4-BE49-F238E27FC236}">
                <a16:creationId xmlns:a16="http://schemas.microsoft.com/office/drawing/2014/main" id="{BB529425-1356-86F5-C30B-A9458408DA7B}"/>
              </a:ext>
            </a:extLst>
          </p:cNvPr>
          <p:cNvSpPr>
            <a:spLocks noGrp="1"/>
          </p:cNvSpPr>
          <p:nvPr>
            <p:ph type="ftr" sz="quarter" idx="10"/>
          </p:nvPr>
        </p:nvSpPr>
        <p:spPr/>
        <p:txBody>
          <a:bodyPr/>
          <a:lstStyle/>
          <a:p>
            <a:r>
              <a:rPr lang="en-AU"/>
              <a:t>Base: Broad market retirees whose super fund did not meet their expectations at retirement and are: 0-5 years into retirement n = 94; 6 or more years into retirement n = 50</a:t>
            </a:r>
          </a:p>
          <a:p>
            <a:r>
              <a:rPr lang="en-AU"/>
              <a:t>R16. What more could your superannuation fund have done to better meet your expectations? (Multiple response; Only top 10 answers from 2026 broad market retirees whose super fund did not meet their expectations at retirement were shown)</a:t>
            </a:r>
          </a:p>
        </p:txBody>
      </p:sp>
      <p:graphicFrame>
        <p:nvGraphicFramePr>
          <p:cNvPr id="6" name="Chart 5">
            <a:extLst>
              <a:ext uri="{FF2B5EF4-FFF2-40B4-BE49-F238E27FC236}">
                <a16:creationId xmlns:a16="http://schemas.microsoft.com/office/drawing/2014/main" id="{6D9617F4-7069-A889-7EFA-3D5042AAA50B}"/>
              </a:ext>
            </a:extLst>
          </p:cNvPr>
          <p:cNvGraphicFramePr/>
          <p:nvPr>
            <p:extLst>
              <p:ext uri="{D42A27DB-BD31-4B8C-83A1-F6EECF244321}">
                <p14:modId xmlns:p14="http://schemas.microsoft.com/office/powerpoint/2010/main" val="1184316008"/>
              </p:ext>
            </p:extLst>
          </p:nvPr>
        </p:nvGraphicFramePr>
        <p:xfrm>
          <a:off x="472677" y="2013330"/>
          <a:ext cx="11235534" cy="4218795"/>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a:extLst>
              <a:ext uri="{FF2B5EF4-FFF2-40B4-BE49-F238E27FC236}">
                <a16:creationId xmlns:a16="http://schemas.microsoft.com/office/drawing/2014/main" id="{B2E2D41E-03F1-7B7D-3DEA-341CF3F995DE}"/>
              </a:ext>
            </a:extLst>
          </p:cNvPr>
          <p:cNvSpPr/>
          <p:nvPr/>
        </p:nvSpPr>
        <p:spPr>
          <a:xfrm>
            <a:off x="8867727" y="4407519"/>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8" name="Oval 7">
            <a:extLst>
              <a:ext uri="{FF2B5EF4-FFF2-40B4-BE49-F238E27FC236}">
                <a16:creationId xmlns:a16="http://schemas.microsoft.com/office/drawing/2014/main" id="{58ACF8E5-F194-1B31-249E-99B47686A7B1}"/>
              </a:ext>
            </a:extLst>
          </p:cNvPr>
          <p:cNvSpPr/>
          <p:nvPr/>
        </p:nvSpPr>
        <p:spPr>
          <a:xfrm>
            <a:off x="8867727" y="4742958"/>
            <a:ext cx="144000" cy="144000"/>
          </a:xfrm>
          <a:prstGeom prst="ellipse">
            <a:avLst/>
          </a:prstGeom>
          <a:solidFill>
            <a:srgbClr val="33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3" name="Text Placeholder 9">
            <a:extLst>
              <a:ext uri="{FF2B5EF4-FFF2-40B4-BE49-F238E27FC236}">
                <a16:creationId xmlns:a16="http://schemas.microsoft.com/office/drawing/2014/main" id="{20999F1D-8408-A842-B738-3A41428CBE30}"/>
              </a:ext>
            </a:extLst>
          </p:cNvPr>
          <p:cNvSpPr txBox="1">
            <a:spLocks/>
          </p:cNvSpPr>
          <p:nvPr/>
        </p:nvSpPr>
        <p:spPr>
          <a:xfrm>
            <a:off x="739628" y="1433613"/>
            <a:ext cx="10709422"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TOP 10 SUPER FUND </a:t>
            </a:r>
            <a:r>
              <a:rPr lang="en-AU" noProof="0"/>
              <a:t>AREAS OF IMPROVEMENT BY YEARS INTO RETIREMENT</a:t>
            </a:r>
          </a:p>
          <a:p>
            <a:pPr>
              <a:spcBef>
                <a:spcPts val="0"/>
              </a:spcBef>
            </a:pPr>
            <a:r>
              <a:rPr lang="en-AU" sz="1200" b="0" i="1" noProof="0"/>
              <a:t>(Among retirees whose super fund did not meet their expectations at retirement)</a:t>
            </a:r>
            <a:endParaRPr lang="en-AU" sz="1600" b="0" i="1" noProof="0"/>
          </a:p>
        </p:txBody>
      </p:sp>
    </p:spTree>
    <p:extLst>
      <p:ext uri="{BB962C8B-B14F-4D97-AF65-F5344CB8AC3E}">
        <p14:creationId xmlns:p14="http://schemas.microsoft.com/office/powerpoint/2010/main" val="1490001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C9C2285-1DC5-A92E-3CA9-B2F231CDA77C}"/>
              </a:ext>
            </a:extLst>
          </p:cNvPr>
          <p:cNvGraphicFramePr/>
          <p:nvPr>
            <p:extLst>
              <p:ext uri="{D42A27DB-BD31-4B8C-83A1-F6EECF244321}">
                <p14:modId xmlns:p14="http://schemas.microsoft.com/office/powerpoint/2010/main" val="479089999"/>
              </p:ext>
            </p:extLst>
          </p:nvPr>
        </p:nvGraphicFramePr>
        <p:xfrm>
          <a:off x="1597948" y="2448984"/>
          <a:ext cx="9000000" cy="341512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DF81BBC4-7449-6319-B12F-28E005A8D2ED}"/>
              </a:ext>
            </a:extLst>
          </p:cNvPr>
          <p:cNvSpPr>
            <a:spLocks noGrp="1"/>
          </p:cNvSpPr>
          <p:nvPr>
            <p:ph type="title"/>
          </p:nvPr>
        </p:nvSpPr>
        <p:spPr/>
        <p:txBody>
          <a:bodyPr/>
          <a:lstStyle/>
          <a:p>
            <a:r>
              <a:rPr lang="en-US" cap="none" noProof="0" dirty="0"/>
              <a:t>Retiree confidence that their money will last has been eroding since 2023, and it's the most confident segment shrinking the fastest</a:t>
            </a:r>
            <a:endParaRPr lang="en-AU" cap="none" noProof="0" dirty="0"/>
          </a:p>
        </p:txBody>
      </p:sp>
      <p:sp>
        <p:nvSpPr>
          <p:cNvPr id="12" name="Text Placeholder 9">
            <a:extLst>
              <a:ext uri="{FF2B5EF4-FFF2-40B4-BE49-F238E27FC236}">
                <a16:creationId xmlns:a16="http://schemas.microsoft.com/office/drawing/2014/main" id="{364EC979-49D9-4188-EB35-301E523BEABF}"/>
              </a:ext>
            </a:extLst>
          </p:cNvPr>
          <p:cNvSpPr txBox="1">
            <a:spLocks/>
          </p:cNvSpPr>
          <p:nvPr/>
        </p:nvSpPr>
        <p:spPr>
          <a:xfrm>
            <a:off x="730250" y="1453958"/>
            <a:ext cx="10704513"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noProof="0"/>
              <a:t>CONFIDENCE IN RETIREMENT SAVINGS</a:t>
            </a:r>
          </a:p>
          <a:p>
            <a:pPr>
              <a:spcBef>
                <a:spcPts val="0"/>
              </a:spcBef>
            </a:pPr>
            <a:r>
              <a:rPr lang="en-AU" sz="1200" b="0" i="1" noProof="0"/>
              <a:t>(Among retirees)</a:t>
            </a:r>
            <a:endParaRPr lang="en-AU" i="1" noProof="0"/>
          </a:p>
        </p:txBody>
      </p:sp>
      <p:sp>
        <p:nvSpPr>
          <p:cNvPr id="13" name="Text Placeholder 10">
            <a:extLst>
              <a:ext uri="{FF2B5EF4-FFF2-40B4-BE49-F238E27FC236}">
                <a16:creationId xmlns:a16="http://schemas.microsoft.com/office/drawing/2014/main" id="{2776D4ED-D8A5-C115-0DCA-339FE802604A}"/>
              </a:ext>
            </a:extLst>
          </p:cNvPr>
          <p:cNvSpPr txBox="1">
            <a:spLocks/>
          </p:cNvSpPr>
          <p:nvPr/>
        </p:nvSpPr>
        <p:spPr>
          <a:xfrm>
            <a:off x="732811" y="6121717"/>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lang="en-AU" sz="800"/>
              <a:t>Broad market retirees</a:t>
            </a:r>
            <a:r>
              <a:rPr kumimoji="0" lang="en-AU" sz="800" b="0" i="1" u="none" strike="noStrike" kern="1200" cap="none" spc="0" normalizeH="0" baseline="0" noProof="0">
                <a:ln>
                  <a:noFill/>
                </a:ln>
                <a:effectLst/>
                <a:uLnTx/>
                <a:uFillTx/>
                <a:ea typeface="+mn-ea"/>
                <a:cs typeface="+mn-cs"/>
              </a:rPr>
              <a:t>: 2026 n = </a:t>
            </a:r>
            <a:r>
              <a:rPr lang="en-AU" sz="800"/>
              <a:t>527</a:t>
            </a:r>
            <a:r>
              <a:rPr kumimoji="0" lang="en-AU" sz="800" b="0" i="1" u="none" strike="noStrike" kern="1200" cap="none" spc="0" normalizeH="0" baseline="0" noProof="0">
                <a:ln>
                  <a:noFill/>
                </a:ln>
                <a:effectLst/>
                <a:uLnTx/>
                <a:uFillTx/>
                <a:ea typeface="+mn-ea"/>
                <a:cs typeface="+mn-cs"/>
              </a:rPr>
              <a:t>; 2025 n = </a:t>
            </a:r>
            <a:r>
              <a:rPr lang="en-AU" sz="800"/>
              <a:t>519</a:t>
            </a:r>
            <a:r>
              <a:rPr kumimoji="0" lang="en-AU" sz="800" b="0" i="1" u="none" strike="noStrike" kern="1200" cap="none" spc="0" normalizeH="0" baseline="0" noProof="0">
                <a:ln>
                  <a:noFill/>
                </a:ln>
                <a:effectLst/>
                <a:uLnTx/>
                <a:uFillTx/>
                <a:ea typeface="+mn-ea"/>
                <a:cs typeface="+mn-cs"/>
              </a:rPr>
              <a:t>; 2024 </a:t>
            </a:r>
            <a:r>
              <a:rPr lang="en-AU" sz="800" noProof="0"/>
              <a:t>n = </a:t>
            </a:r>
            <a:r>
              <a:rPr lang="en-AU" sz="800"/>
              <a:t>501</a:t>
            </a:r>
            <a:r>
              <a:rPr lang="en-AU" sz="800" noProof="0"/>
              <a:t>; 2023 n = </a:t>
            </a:r>
            <a:r>
              <a:rPr lang="en-AU" sz="800"/>
              <a:t>694</a:t>
            </a:r>
            <a:endParaRPr lang="en-AU" sz="800" noProof="0"/>
          </a:p>
          <a:p>
            <a:r>
              <a:rPr lang="en-AU" sz="800" noProof="0"/>
              <a:t>R14. How confident are you that you have sufficient retirement savings to last the rest of your life? </a:t>
            </a:r>
          </a:p>
        </p:txBody>
      </p:sp>
      <p:sp>
        <p:nvSpPr>
          <p:cNvPr id="59" name="TextBox 58">
            <a:extLst>
              <a:ext uri="{FF2B5EF4-FFF2-40B4-BE49-F238E27FC236}">
                <a16:creationId xmlns:a16="http://schemas.microsoft.com/office/drawing/2014/main" id="{739A112C-15BA-AF94-11EF-91B88A953194}"/>
              </a:ext>
            </a:extLst>
          </p:cNvPr>
          <p:cNvSpPr txBox="1">
            <a:spLocks noGrp="1" noRot="1" noMove="1" noResize="1" noEditPoints="1" noAdjustHandles="1" noChangeArrowheads="1" noChangeShapeType="1"/>
          </p:cNvSpPr>
          <p:nvPr/>
        </p:nvSpPr>
        <p:spPr>
          <a:xfrm>
            <a:off x="9320980" y="2319067"/>
            <a:ext cx="1485611" cy="461665"/>
          </a:xfrm>
          <a:prstGeom prst="rect">
            <a:avLst/>
          </a:prstGeom>
          <a:noFill/>
        </p:spPr>
        <p:txBody>
          <a:bodyPr wrap="square" rtlCol="0">
            <a:spAutoFit/>
          </a:bodyPr>
          <a:lstStyle/>
          <a:p>
            <a:pPr algn="ctr"/>
            <a:r>
              <a:rPr lang="en-AU" sz="1200" b="1" noProof="0">
                <a:solidFill>
                  <a:schemeClr val="accent1">
                    <a:lumMod val="75000"/>
                  </a:schemeClr>
                </a:solidFill>
              </a:rPr>
              <a:t>% </a:t>
            </a:r>
            <a:r>
              <a:rPr lang="en-AU" sz="1200" b="1">
                <a:solidFill>
                  <a:schemeClr val="accent1">
                    <a:lumMod val="75000"/>
                  </a:schemeClr>
                </a:solidFill>
              </a:rPr>
              <a:t>Total </a:t>
            </a:r>
            <a:r>
              <a:rPr lang="en-AU" sz="1200" b="1" noProof="0">
                <a:solidFill>
                  <a:schemeClr val="accent1">
                    <a:lumMod val="75000"/>
                  </a:schemeClr>
                </a:solidFill>
              </a:rPr>
              <a:t>confident</a:t>
            </a:r>
            <a:br>
              <a:rPr lang="en-AU" sz="1200" b="1" noProof="0">
                <a:solidFill>
                  <a:schemeClr val="accent1">
                    <a:lumMod val="75000"/>
                  </a:schemeClr>
                </a:solidFill>
              </a:rPr>
            </a:br>
            <a:r>
              <a:rPr lang="en-AU" sz="1200" b="1" noProof="0">
                <a:solidFill>
                  <a:schemeClr val="accent1">
                    <a:lumMod val="75000"/>
                  </a:schemeClr>
                </a:solidFill>
              </a:rPr>
              <a:t>(4-5)</a:t>
            </a:r>
          </a:p>
        </p:txBody>
      </p:sp>
      <p:sp>
        <p:nvSpPr>
          <p:cNvPr id="6" name="Oval 5">
            <a:extLst>
              <a:ext uri="{FF2B5EF4-FFF2-40B4-BE49-F238E27FC236}">
                <a16:creationId xmlns:a16="http://schemas.microsoft.com/office/drawing/2014/main" id="{E27F2634-A13F-D858-16F2-4FE91B23762E}"/>
              </a:ext>
            </a:extLst>
          </p:cNvPr>
          <p:cNvSpPr/>
          <p:nvPr/>
        </p:nvSpPr>
        <p:spPr>
          <a:xfrm>
            <a:off x="2296635" y="5481244"/>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91DA"/>
              </a:solidFill>
            </a:endParaRPr>
          </a:p>
        </p:txBody>
      </p:sp>
      <p:sp>
        <p:nvSpPr>
          <p:cNvPr id="7" name="Oval 6">
            <a:extLst>
              <a:ext uri="{FF2B5EF4-FFF2-40B4-BE49-F238E27FC236}">
                <a16:creationId xmlns:a16="http://schemas.microsoft.com/office/drawing/2014/main" id="{FFD47AD8-B268-62FC-02C5-59E490D74E4D}"/>
              </a:ext>
            </a:extLst>
          </p:cNvPr>
          <p:cNvSpPr/>
          <p:nvPr/>
        </p:nvSpPr>
        <p:spPr>
          <a:xfrm>
            <a:off x="4234284" y="5481244"/>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8" name="Oval 7">
            <a:extLst>
              <a:ext uri="{FF2B5EF4-FFF2-40B4-BE49-F238E27FC236}">
                <a16:creationId xmlns:a16="http://schemas.microsoft.com/office/drawing/2014/main" id="{7E026D45-FB17-A263-F7BC-F781A9F44074}"/>
              </a:ext>
            </a:extLst>
          </p:cNvPr>
          <p:cNvSpPr/>
          <p:nvPr/>
        </p:nvSpPr>
        <p:spPr>
          <a:xfrm>
            <a:off x="5677323" y="5481244"/>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9" name="Oval 8">
            <a:extLst>
              <a:ext uri="{FF2B5EF4-FFF2-40B4-BE49-F238E27FC236}">
                <a16:creationId xmlns:a16="http://schemas.microsoft.com/office/drawing/2014/main" id="{FA220022-22CC-24A7-A105-0A3D1E2A424C}"/>
              </a:ext>
            </a:extLst>
          </p:cNvPr>
          <p:cNvSpPr/>
          <p:nvPr/>
        </p:nvSpPr>
        <p:spPr>
          <a:xfrm>
            <a:off x="7120362" y="5481244"/>
            <a:ext cx="144000" cy="144000"/>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 name="Oval 9">
            <a:extLst>
              <a:ext uri="{FF2B5EF4-FFF2-40B4-BE49-F238E27FC236}">
                <a16:creationId xmlns:a16="http://schemas.microsoft.com/office/drawing/2014/main" id="{F749D4EA-99E4-1780-DCCE-B70AF1F7F113}"/>
              </a:ext>
            </a:extLst>
          </p:cNvPr>
          <p:cNvSpPr/>
          <p:nvPr/>
        </p:nvSpPr>
        <p:spPr>
          <a:xfrm>
            <a:off x="8082846" y="5481244"/>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cxnSp>
        <p:nvCxnSpPr>
          <p:cNvPr id="5" name="Straight Arrow Connector 4">
            <a:extLst>
              <a:ext uri="{FF2B5EF4-FFF2-40B4-BE49-F238E27FC236}">
                <a16:creationId xmlns:a16="http://schemas.microsoft.com/office/drawing/2014/main" id="{498CFD52-59F3-74ED-0779-2E6E40AA5749}"/>
              </a:ext>
            </a:extLst>
          </p:cNvPr>
          <p:cNvCxnSpPr>
            <a:cxnSpLocks/>
          </p:cNvCxnSpPr>
          <p:nvPr/>
        </p:nvCxnSpPr>
        <p:spPr>
          <a:xfrm flipH="1" flipV="1">
            <a:off x="3143672" y="3198061"/>
            <a:ext cx="540060" cy="16350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299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18091-7FDE-310A-116A-8290F0F332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8DD60D-FB61-BDC1-C2AE-BD3BF70A12E7}"/>
              </a:ext>
            </a:extLst>
          </p:cNvPr>
          <p:cNvSpPr>
            <a:spLocks noGrp="1"/>
          </p:cNvSpPr>
          <p:nvPr>
            <p:ph type="title"/>
          </p:nvPr>
        </p:nvSpPr>
        <p:spPr/>
        <p:txBody>
          <a:bodyPr/>
          <a:lstStyle/>
          <a:p>
            <a:pPr>
              <a:spcBef>
                <a:spcPts val="0"/>
              </a:spcBef>
            </a:pPr>
            <a:r>
              <a:rPr lang="en-US" cap="none" noProof="0" dirty="0"/>
              <a:t>Longevity and health care cost fears drive a preservation mindset, while market timing anxiety has surged since 2025</a:t>
            </a:r>
          </a:p>
        </p:txBody>
      </p:sp>
      <p:sp>
        <p:nvSpPr>
          <p:cNvPr id="9" name="Text Placeholder 9">
            <a:extLst>
              <a:ext uri="{FF2B5EF4-FFF2-40B4-BE49-F238E27FC236}">
                <a16:creationId xmlns:a16="http://schemas.microsoft.com/office/drawing/2014/main" id="{0E8A62C9-B303-303E-A6A2-E25F2D284452}"/>
              </a:ext>
            </a:extLst>
          </p:cNvPr>
          <p:cNvSpPr txBox="1">
            <a:spLocks/>
          </p:cNvSpPr>
          <p:nvPr/>
        </p:nvSpPr>
        <p:spPr>
          <a:xfrm>
            <a:off x="4661175" y="1402075"/>
            <a:ext cx="6773588"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REASONS </a:t>
            </a:r>
            <a:r>
              <a:rPr lang="en-AU" noProof="0"/>
              <a:t>F</a:t>
            </a:r>
            <a:r>
              <a:rPr lang="en-AU" b="1" noProof="0"/>
              <a:t>OR </a:t>
            </a:r>
            <a:r>
              <a:rPr lang="en-AU" b="1" u="sng" noProof="0"/>
              <a:t>NOT</a:t>
            </a:r>
            <a:r>
              <a:rPr lang="en-AU" b="1" noProof="0"/>
              <a:t> </a:t>
            </a:r>
            <a:r>
              <a:rPr lang="en-AU" noProof="0"/>
              <a:t>DRAWING DOWN</a:t>
            </a:r>
            <a:r>
              <a:rPr lang="en-AU" b="1" noProof="0"/>
              <a:t> RETIREMENT SAVINGS</a:t>
            </a:r>
            <a:endParaRPr lang="en-AU" noProof="0"/>
          </a:p>
          <a:p>
            <a:pPr>
              <a:spcBef>
                <a:spcPts val="0"/>
              </a:spcBef>
            </a:pPr>
            <a:r>
              <a:rPr lang="en-AU" sz="1200" b="0" i="1" noProof="0"/>
              <a:t>(Among retirees</a:t>
            </a:r>
            <a:r>
              <a:rPr lang="en-AU" sz="1200" b="0" i="1"/>
              <a:t> with retirement savings and holding back from drawing down/spending it</a:t>
            </a:r>
            <a:r>
              <a:rPr lang="en-AU" sz="1200" b="0" i="1" noProof="0"/>
              <a:t>)</a:t>
            </a:r>
          </a:p>
        </p:txBody>
      </p:sp>
      <p:sp>
        <p:nvSpPr>
          <p:cNvPr id="8" name="Text Placeholder 9">
            <a:extLst>
              <a:ext uri="{FF2B5EF4-FFF2-40B4-BE49-F238E27FC236}">
                <a16:creationId xmlns:a16="http://schemas.microsoft.com/office/drawing/2014/main" id="{3BB78973-DBD4-8DD6-A7FC-7C0908BE8933}"/>
              </a:ext>
            </a:extLst>
          </p:cNvPr>
          <p:cNvSpPr txBox="1">
            <a:spLocks/>
          </p:cNvSpPr>
          <p:nvPr/>
        </p:nvSpPr>
        <p:spPr>
          <a:xfrm>
            <a:off x="742951" y="6124619"/>
            <a:ext cx="9894569" cy="540000"/>
          </a:xfrm>
          <a:prstGeom prst="rect">
            <a:avLst/>
          </a:prstGeom>
        </p:spPr>
        <p:txBody>
          <a:bodyPr vert="horz" lIns="72000" tIns="72000" rIns="72000" bIns="72000" rtlCol="0" anchor="ctr">
            <a:noAutofit/>
          </a:bodyPr>
          <a:lstStyle>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lang="en-AU" sz="800"/>
              <a:t>Broad market retirees</a:t>
            </a:r>
            <a:r>
              <a:rPr lang="en-AU" sz="800" noProof="0"/>
              <a:t> with retirement savings: 2026 n = </a:t>
            </a:r>
            <a:r>
              <a:rPr lang="en-AU" sz="800"/>
              <a:t>416</a:t>
            </a:r>
            <a:r>
              <a:rPr lang="en-AU" sz="800" noProof="0"/>
              <a:t>; 2025 n = </a:t>
            </a:r>
            <a:r>
              <a:rPr lang="en-AU" sz="800"/>
              <a:t>236</a:t>
            </a:r>
            <a:r>
              <a:rPr lang="en-AU" sz="800" noProof="0"/>
              <a:t>; 2024 n = </a:t>
            </a:r>
            <a:r>
              <a:rPr lang="en-AU" sz="800"/>
              <a:t>361</a:t>
            </a:r>
            <a:r>
              <a:rPr lang="en-AU" sz="800" noProof="0"/>
              <a:t>; And are holding back from drawing down/spending their retirement savings more: 2026 n =130; 2025 n = </a:t>
            </a:r>
            <a:r>
              <a:rPr lang="en-AU" sz="800"/>
              <a:t>74</a:t>
            </a:r>
            <a:r>
              <a:rPr lang="en-AU" sz="800" noProof="0"/>
              <a:t>; 2024 n = </a:t>
            </a:r>
            <a:r>
              <a:rPr lang="en-AU" sz="800"/>
              <a:t>94</a:t>
            </a:r>
            <a:endParaRPr lang="en-AU" sz="800" noProof="0"/>
          </a:p>
          <a:p>
            <a:r>
              <a:rPr lang="en-AU" sz="800" noProof="0"/>
              <a:t>M07. Do you feel there is anything holding you back from drawing down and spending more of your retirement savings?; M08. What do you think is holding you back from drawing down and spending more? (Multiple response; </a:t>
            </a:r>
            <a:br>
              <a:rPr lang="en-AU" sz="800" noProof="0"/>
            </a:br>
            <a:r>
              <a:rPr lang="en-AU" sz="800"/>
              <a:t>Only top 11 answers from 2026 were shown;</a:t>
            </a:r>
            <a:r>
              <a:rPr lang="en-AU" sz="800" noProof="0"/>
              <a:t> *Category added from ‘Other’)</a:t>
            </a:r>
          </a:p>
        </p:txBody>
      </p:sp>
      <p:grpSp>
        <p:nvGrpSpPr>
          <p:cNvPr id="14" name="Group 13">
            <a:extLst>
              <a:ext uri="{FF2B5EF4-FFF2-40B4-BE49-F238E27FC236}">
                <a16:creationId xmlns:a16="http://schemas.microsoft.com/office/drawing/2014/main" id="{0CA83594-C3F3-944F-607F-A39FF80803F6}"/>
              </a:ext>
            </a:extLst>
          </p:cNvPr>
          <p:cNvGrpSpPr/>
          <p:nvPr/>
        </p:nvGrpSpPr>
        <p:grpSpPr>
          <a:xfrm>
            <a:off x="325764" y="2072437"/>
            <a:ext cx="4242704" cy="3784433"/>
            <a:chOff x="1399232" y="2611891"/>
            <a:chExt cx="4242704" cy="3784433"/>
          </a:xfrm>
        </p:grpSpPr>
        <p:graphicFrame>
          <p:nvGraphicFramePr>
            <p:cNvPr id="10" name="Chart 9">
              <a:extLst>
                <a:ext uri="{FF2B5EF4-FFF2-40B4-BE49-F238E27FC236}">
                  <a16:creationId xmlns:a16="http://schemas.microsoft.com/office/drawing/2014/main" id="{35E076E9-B5FA-B438-4D66-AA53DDB3C9D2}"/>
                </a:ext>
              </a:extLst>
            </p:cNvPr>
            <p:cNvGraphicFramePr/>
            <p:nvPr/>
          </p:nvGraphicFramePr>
          <p:xfrm>
            <a:off x="1399232" y="2611891"/>
            <a:ext cx="4242704" cy="378443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B81D841-7EB3-51CD-C576-AE7A50676A1F}"/>
                </a:ext>
              </a:extLst>
            </p:cNvPr>
            <p:cNvSpPr txBox="1"/>
            <p:nvPr/>
          </p:nvSpPr>
          <p:spPr>
            <a:xfrm>
              <a:off x="2709557" y="3857777"/>
              <a:ext cx="1600041" cy="646331"/>
            </a:xfrm>
            <a:prstGeom prst="rect">
              <a:avLst/>
            </a:prstGeom>
            <a:noFill/>
          </p:spPr>
          <p:txBody>
            <a:bodyPr wrap="square" rtlCol="0">
              <a:spAutoFit/>
            </a:bodyPr>
            <a:lstStyle/>
            <a:p>
              <a:pPr algn="ctr"/>
              <a:r>
                <a:rPr lang="en-AU" sz="3600" b="1" noProof="0">
                  <a:solidFill>
                    <a:srgbClr val="284159"/>
                  </a:solidFill>
                </a:rPr>
                <a:t>31%</a:t>
              </a:r>
            </a:p>
          </p:txBody>
        </p:sp>
        <p:sp>
          <p:nvSpPr>
            <p:cNvPr id="13" name="TextBox 12">
              <a:extLst>
                <a:ext uri="{FF2B5EF4-FFF2-40B4-BE49-F238E27FC236}">
                  <a16:creationId xmlns:a16="http://schemas.microsoft.com/office/drawing/2014/main" id="{16B974CC-6F45-1D90-3FC5-3FB5987DE13E}"/>
                </a:ext>
              </a:extLst>
            </p:cNvPr>
            <p:cNvSpPr txBox="1"/>
            <p:nvPr/>
          </p:nvSpPr>
          <p:spPr>
            <a:xfrm>
              <a:off x="1844445" y="4484652"/>
              <a:ext cx="3352279" cy="430887"/>
            </a:xfrm>
            <a:prstGeom prst="rect">
              <a:avLst/>
            </a:prstGeom>
            <a:noFill/>
          </p:spPr>
          <p:txBody>
            <a:bodyPr wrap="square" rtlCol="0">
              <a:spAutoFit/>
            </a:bodyPr>
            <a:lstStyle/>
            <a:p>
              <a:pPr algn="ctr"/>
              <a:r>
                <a:rPr lang="en-AU" sz="1100" i="1" noProof="0">
                  <a:solidFill>
                    <a:schemeClr val="accent3">
                      <a:lumMod val="50000"/>
                    </a:schemeClr>
                  </a:solidFill>
                </a:rPr>
                <a:t>% Retirees who are holding back from drawing down or spending their retirement savings</a:t>
              </a:r>
            </a:p>
          </p:txBody>
        </p:sp>
      </p:grpSp>
      <p:graphicFrame>
        <p:nvGraphicFramePr>
          <p:cNvPr id="2" name="Chart 1">
            <a:extLst>
              <a:ext uri="{FF2B5EF4-FFF2-40B4-BE49-F238E27FC236}">
                <a16:creationId xmlns:a16="http://schemas.microsoft.com/office/drawing/2014/main" id="{0DB28299-D78F-C703-1376-A74733E1F378}"/>
              </a:ext>
            </a:extLst>
          </p:cNvPr>
          <p:cNvGraphicFramePr/>
          <p:nvPr/>
        </p:nvGraphicFramePr>
        <p:xfrm>
          <a:off x="4661175" y="1950715"/>
          <a:ext cx="7794079" cy="4228907"/>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FC7794CF-7918-E047-6FA1-000F4EB8D5D6}"/>
              </a:ext>
            </a:extLst>
          </p:cNvPr>
          <p:cNvSpPr/>
          <p:nvPr/>
        </p:nvSpPr>
        <p:spPr>
          <a:xfrm>
            <a:off x="10341029" y="5101091"/>
            <a:ext cx="144000" cy="144000"/>
          </a:xfrm>
          <a:prstGeom prst="ellips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C528F9E8-1BD9-153C-C25B-A92053B30752}"/>
              </a:ext>
            </a:extLst>
          </p:cNvPr>
          <p:cNvSpPr/>
          <p:nvPr/>
        </p:nvSpPr>
        <p:spPr>
          <a:xfrm>
            <a:off x="10341029" y="5358038"/>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2" name="Rectangle: Rounded Corners 21">
            <a:extLst>
              <a:ext uri="{FF2B5EF4-FFF2-40B4-BE49-F238E27FC236}">
                <a16:creationId xmlns:a16="http://schemas.microsoft.com/office/drawing/2014/main" id="{581E9FCE-C83D-8BC8-A6D3-6675C5ED22AD}"/>
              </a:ext>
            </a:extLst>
          </p:cNvPr>
          <p:cNvSpPr/>
          <p:nvPr/>
        </p:nvSpPr>
        <p:spPr>
          <a:xfrm>
            <a:off x="1832755" y="4534596"/>
            <a:ext cx="1228725" cy="373547"/>
          </a:xfrm>
          <a:prstGeom prst="roundRect">
            <a:avLst/>
          </a:prstGeom>
          <a:no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a:solidFill>
                  <a:schemeClr val="accent4">
                    <a:lumMod val="75000"/>
                  </a:schemeClr>
                </a:solidFill>
              </a:rPr>
              <a:t>2025: 31%</a:t>
            </a:r>
          </a:p>
        </p:txBody>
      </p:sp>
      <p:sp>
        <p:nvSpPr>
          <p:cNvPr id="23" name="Rectangle: Rounded Corners 22">
            <a:extLst>
              <a:ext uri="{FF2B5EF4-FFF2-40B4-BE49-F238E27FC236}">
                <a16:creationId xmlns:a16="http://schemas.microsoft.com/office/drawing/2014/main" id="{0C5CCC2D-AA1D-631B-D776-CBD0360D4942}"/>
              </a:ext>
            </a:extLst>
          </p:cNvPr>
          <p:cNvSpPr/>
          <p:nvPr/>
        </p:nvSpPr>
        <p:spPr>
          <a:xfrm>
            <a:off x="1832754" y="5004081"/>
            <a:ext cx="1228725" cy="373547"/>
          </a:xfrm>
          <a:prstGeom prst="roundRect">
            <a:avLst/>
          </a:prstGeom>
          <a:noFill/>
          <a:ln w="28575">
            <a:solidFill>
              <a:srgbClr val="0091D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a:solidFill>
                  <a:srgbClr val="0091DA"/>
                </a:solidFill>
              </a:rPr>
              <a:t>2024: 26%</a:t>
            </a:r>
          </a:p>
        </p:txBody>
      </p:sp>
      <p:sp>
        <p:nvSpPr>
          <p:cNvPr id="30" name="Oval 29">
            <a:extLst>
              <a:ext uri="{FF2B5EF4-FFF2-40B4-BE49-F238E27FC236}">
                <a16:creationId xmlns:a16="http://schemas.microsoft.com/office/drawing/2014/main" id="{B772D3B7-4B1F-92CA-75ED-43E6DD6EE8D4}"/>
              </a:ext>
            </a:extLst>
          </p:cNvPr>
          <p:cNvSpPr/>
          <p:nvPr/>
        </p:nvSpPr>
        <p:spPr>
          <a:xfrm>
            <a:off x="10341029" y="4841834"/>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nvGrpSpPr>
          <p:cNvPr id="24" name="Group 23">
            <a:extLst>
              <a:ext uri="{FF2B5EF4-FFF2-40B4-BE49-F238E27FC236}">
                <a16:creationId xmlns:a16="http://schemas.microsoft.com/office/drawing/2014/main" id="{B48BDA55-8D47-4BDF-1741-F830F46ED316}"/>
              </a:ext>
            </a:extLst>
          </p:cNvPr>
          <p:cNvGrpSpPr/>
          <p:nvPr/>
        </p:nvGrpSpPr>
        <p:grpSpPr>
          <a:xfrm>
            <a:off x="3886105" y="2180678"/>
            <a:ext cx="781266" cy="3981445"/>
            <a:chOff x="3795973" y="2076455"/>
            <a:chExt cx="781266" cy="3981445"/>
          </a:xfrm>
        </p:grpSpPr>
        <p:cxnSp>
          <p:nvCxnSpPr>
            <p:cNvPr id="7" name="Straight Connector 6">
              <a:extLst>
                <a:ext uri="{FF2B5EF4-FFF2-40B4-BE49-F238E27FC236}">
                  <a16:creationId xmlns:a16="http://schemas.microsoft.com/office/drawing/2014/main" id="{F75EB080-7326-43E3-1752-47D368E85A6D}"/>
                </a:ext>
              </a:extLst>
            </p:cNvPr>
            <p:cNvCxnSpPr>
              <a:cxnSpLocks/>
            </p:cNvCxnSpPr>
            <p:nvPr/>
          </p:nvCxnSpPr>
          <p:spPr>
            <a:xfrm>
              <a:off x="3795973" y="3107041"/>
              <a:ext cx="610257" cy="0"/>
            </a:xfrm>
            <a:prstGeom prst="line">
              <a:avLst/>
            </a:prstGeom>
            <a:ln w="12700">
              <a:solidFill>
                <a:srgbClr val="284159"/>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Left Bracket 17">
              <a:extLst>
                <a:ext uri="{FF2B5EF4-FFF2-40B4-BE49-F238E27FC236}">
                  <a16:creationId xmlns:a16="http://schemas.microsoft.com/office/drawing/2014/main" id="{28D132A1-0727-6908-90B7-2558BF24F4A6}"/>
                </a:ext>
              </a:extLst>
            </p:cNvPr>
            <p:cNvSpPr/>
            <p:nvPr/>
          </p:nvSpPr>
          <p:spPr>
            <a:xfrm>
              <a:off x="4406230" y="2076455"/>
              <a:ext cx="171009" cy="3981445"/>
            </a:xfrm>
            <a:prstGeom prst="leftBracket">
              <a:avLst>
                <a:gd name="adj" fmla="val 0"/>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29" name="Text Placeholder 9">
            <a:extLst>
              <a:ext uri="{FF2B5EF4-FFF2-40B4-BE49-F238E27FC236}">
                <a16:creationId xmlns:a16="http://schemas.microsoft.com/office/drawing/2014/main" id="{F7644AB1-62FA-65D6-97B4-C6F8A11244B4}"/>
              </a:ext>
            </a:extLst>
          </p:cNvPr>
          <p:cNvSpPr txBox="1">
            <a:spLocks/>
          </p:cNvSpPr>
          <p:nvPr/>
        </p:nvSpPr>
        <p:spPr>
          <a:xfrm>
            <a:off x="584779" y="1402075"/>
            <a:ext cx="3939558"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HOLDING BACK FROM DRAWING DOWN AND SPENDING RETIREMENT SAVINGS</a:t>
            </a:r>
          </a:p>
          <a:p>
            <a:pPr>
              <a:spcBef>
                <a:spcPts val="0"/>
              </a:spcBef>
            </a:pPr>
            <a:r>
              <a:rPr lang="en-AU" sz="1200" b="0" i="1" noProof="0"/>
              <a:t>(Among retirees with retirement savings)</a:t>
            </a:r>
            <a:endParaRPr lang="en-AU" sz="1600" b="0" i="1" noProof="0"/>
          </a:p>
        </p:txBody>
      </p:sp>
      <p:cxnSp>
        <p:nvCxnSpPr>
          <p:cNvPr id="6" name="Straight Arrow Connector 5">
            <a:extLst>
              <a:ext uri="{FF2B5EF4-FFF2-40B4-BE49-F238E27FC236}">
                <a16:creationId xmlns:a16="http://schemas.microsoft.com/office/drawing/2014/main" id="{358ECC1F-E8BC-9B3F-9DA3-D6A1933239D8}"/>
              </a:ext>
            </a:extLst>
          </p:cNvPr>
          <p:cNvCxnSpPr>
            <a:cxnSpLocks/>
          </p:cNvCxnSpPr>
          <p:nvPr/>
        </p:nvCxnSpPr>
        <p:spPr>
          <a:xfrm flipV="1">
            <a:off x="8047969" y="3641488"/>
            <a:ext cx="649034" cy="11372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2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3AAD6A-3328-2146-4733-83616C016C32}"/>
              </a:ext>
            </a:extLst>
          </p:cNvPr>
          <p:cNvSpPr>
            <a:spLocks noGrp="1"/>
          </p:cNvSpPr>
          <p:nvPr>
            <p:ph type="body" sz="quarter" idx="13"/>
          </p:nvPr>
        </p:nvSpPr>
        <p:spPr/>
        <p:txBody>
          <a:bodyPr/>
          <a:lstStyle/>
          <a:p>
            <a:r>
              <a:rPr lang="en-AU" noProof="0" dirty="0"/>
              <a:t>Broad market index scores</a:t>
            </a:r>
          </a:p>
        </p:txBody>
      </p:sp>
      <p:sp>
        <p:nvSpPr>
          <p:cNvPr id="6" name="Text Placeholder 5">
            <a:extLst>
              <a:ext uri="{FF2B5EF4-FFF2-40B4-BE49-F238E27FC236}">
                <a16:creationId xmlns:a16="http://schemas.microsoft.com/office/drawing/2014/main" id="{E4745347-634F-0EA2-834B-0BCCA372658B}"/>
              </a:ext>
            </a:extLst>
          </p:cNvPr>
          <p:cNvSpPr>
            <a:spLocks noGrp="1"/>
          </p:cNvSpPr>
          <p:nvPr>
            <p:ph type="body" sz="quarter" idx="14"/>
          </p:nvPr>
        </p:nvSpPr>
        <p:spPr/>
        <p:txBody>
          <a:bodyPr/>
          <a:lstStyle/>
          <a:p>
            <a:r>
              <a:rPr lang="en-AU" noProof="0"/>
              <a:t>2</a:t>
            </a:r>
          </a:p>
        </p:txBody>
      </p:sp>
      <p:pic>
        <p:nvPicPr>
          <p:cNvPr id="9" name="Picture Placeholder 8">
            <a:extLst>
              <a:ext uri="{FF2B5EF4-FFF2-40B4-BE49-F238E27FC236}">
                <a16:creationId xmlns:a16="http://schemas.microsoft.com/office/drawing/2014/main" id="{0620306E-D8EB-13CF-41B5-9F22028743F7}"/>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3768435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FC71251E-0FAA-121E-5917-B8D7E6D49FA4}"/>
              </a:ext>
            </a:extLst>
          </p:cNvPr>
          <p:cNvGraphicFramePr>
            <a:graphicFrameLocks noGrp="1"/>
          </p:cNvGraphicFramePr>
          <p:nvPr>
            <p:extLst>
              <p:ext uri="{D42A27DB-BD31-4B8C-83A1-F6EECF244321}">
                <p14:modId xmlns:p14="http://schemas.microsoft.com/office/powerpoint/2010/main" val="2508915622"/>
              </p:ext>
            </p:extLst>
          </p:nvPr>
        </p:nvGraphicFramePr>
        <p:xfrm>
          <a:off x="1493261" y="2982839"/>
          <a:ext cx="9205477" cy="2006157"/>
        </p:xfrm>
        <a:graphic>
          <a:graphicData uri="http://schemas.openxmlformats.org/drawingml/2006/table">
            <a:tbl>
              <a:tblPr>
                <a:tableStyleId>{5C22544A-7EE6-4342-B048-85BDC9FD1C3A}</a:tableStyleId>
              </a:tblPr>
              <a:tblGrid>
                <a:gridCol w="9205477">
                  <a:extLst>
                    <a:ext uri="{9D8B030D-6E8A-4147-A177-3AD203B41FA5}">
                      <a16:colId xmlns:a16="http://schemas.microsoft.com/office/drawing/2014/main" val="2609525707"/>
                    </a:ext>
                  </a:extLst>
                </a:gridCol>
              </a:tblGrid>
              <a:tr h="668719">
                <a:tc>
                  <a:txBody>
                    <a:bodyPr/>
                    <a:lstStyle/>
                    <a:p>
                      <a:pPr marL="92075" indent="0" algn="l" fontAlgn="b"/>
                      <a:endParaRPr lang="en-AU" sz="100" b="0" u="none" strike="noStrike" noProof="0">
                        <a:solidFill>
                          <a:schemeClr val="accent3">
                            <a:lumMod val="50000"/>
                          </a:schemeClr>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288121768"/>
                  </a:ext>
                </a:extLst>
              </a:tr>
              <a:tr h="668719">
                <a:tc>
                  <a:txBody>
                    <a:bodyPr/>
                    <a:lstStyle/>
                    <a:p>
                      <a:pPr marL="92075" indent="0" algn="l" fontAlgn="b"/>
                      <a:endParaRPr lang="en-AU" sz="100" b="0" i="0" u="none" strike="noStrike" noProof="0">
                        <a:solidFill>
                          <a:schemeClr val="accent3">
                            <a:lumMod val="50000"/>
                          </a:schemeClr>
                        </a:solidFill>
                        <a:effectLst/>
                        <a:latin typeface="+mn-lt"/>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9925044"/>
                  </a:ext>
                </a:extLst>
              </a:tr>
              <a:tr h="668719">
                <a:tc>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2368182173"/>
                  </a:ext>
                </a:extLst>
              </a:tr>
            </a:tbl>
          </a:graphicData>
        </a:graphic>
      </p:graphicFrame>
      <p:sp>
        <p:nvSpPr>
          <p:cNvPr id="3" name="Title 2">
            <a:extLst>
              <a:ext uri="{FF2B5EF4-FFF2-40B4-BE49-F238E27FC236}">
                <a16:creationId xmlns:a16="http://schemas.microsoft.com/office/drawing/2014/main" id="{BAA24BEF-E01D-FE6A-657A-6C705532C8DE}"/>
              </a:ext>
            </a:extLst>
          </p:cNvPr>
          <p:cNvSpPr>
            <a:spLocks noGrp="1"/>
          </p:cNvSpPr>
          <p:nvPr>
            <p:ph type="title"/>
          </p:nvPr>
        </p:nvSpPr>
        <p:spPr>
          <a:xfrm>
            <a:off x="746125" y="497151"/>
            <a:ext cx="10865030" cy="736848"/>
          </a:xfrm>
        </p:spPr>
        <p:txBody>
          <a:bodyPr/>
          <a:lstStyle/>
          <a:p>
            <a:r>
              <a:rPr lang="en-US" cap="none" noProof="0" dirty="0"/>
              <a:t>The mindset doesn't stop once the money is actually withdrawn, a minority of pre-retirees who do withdraw still aren't spending most of it</a:t>
            </a:r>
            <a:endParaRPr lang="en-AU" cap="none" noProof="0" dirty="0"/>
          </a:p>
        </p:txBody>
      </p:sp>
      <p:sp>
        <p:nvSpPr>
          <p:cNvPr id="4" name="Footer Placeholder 3">
            <a:extLst>
              <a:ext uri="{FF2B5EF4-FFF2-40B4-BE49-F238E27FC236}">
                <a16:creationId xmlns:a16="http://schemas.microsoft.com/office/drawing/2014/main" id="{DCE6F093-40EC-4CAB-BB34-7BFDAACC05E8}"/>
              </a:ext>
            </a:extLst>
          </p:cNvPr>
          <p:cNvSpPr>
            <a:spLocks noGrp="1"/>
          </p:cNvSpPr>
          <p:nvPr>
            <p:ph type="ftr" sz="quarter" idx="10"/>
          </p:nvPr>
        </p:nvSpPr>
        <p:spPr>
          <a:xfrm>
            <a:off x="731403" y="6134848"/>
            <a:ext cx="9936000" cy="462504"/>
          </a:xfrm>
        </p:spPr>
        <p:txBody>
          <a:bodyPr anchor="t"/>
          <a:lstStyle/>
          <a:p>
            <a:pPr lvl="0">
              <a:defRPr/>
            </a:pPr>
            <a:r>
              <a:rPr kumimoji="0" lang="en-AU" b="0" i="1" u="none" strike="noStrike" kern="1200" cap="none" spc="0" normalizeH="0" baseline="0" noProof="0" dirty="0">
                <a:ln>
                  <a:noFill/>
                </a:ln>
                <a:effectLst/>
                <a:uLnTx/>
                <a:uFillTx/>
                <a:latin typeface="Calibri"/>
                <a:ea typeface="+mn-ea"/>
                <a:cs typeface="+mn-cs"/>
              </a:rPr>
              <a:t>Base</a:t>
            </a:r>
            <a:r>
              <a:rPr lang="en-AU" dirty="0">
                <a:latin typeface="Calibri"/>
              </a:rPr>
              <a:t>: Broad market retirees</a:t>
            </a:r>
            <a:r>
              <a:rPr kumimoji="0" lang="en-AU" b="0" i="1" u="none" strike="noStrike" kern="1200" cap="none" spc="0" normalizeH="0" baseline="0" noProof="0" dirty="0">
                <a:ln>
                  <a:noFill/>
                </a:ln>
                <a:effectLst/>
                <a:uLnTx/>
                <a:uFillTx/>
                <a:latin typeface="Calibri"/>
                <a:ea typeface="+mn-ea"/>
                <a:cs typeface="+mn-cs"/>
              </a:rPr>
              <a:t> who withdrew from super savings or pension by </a:t>
            </a:r>
            <a:r>
              <a:rPr lang="en-AU" dirty="0">
                <a:latin typeface="Calibri"/>
              </a:rPr>
              <a:t>only</a:t>
            </a:r>
            <a:r>
              <a:rPr kumimoji="0" lang="en-AU" b="0" i="1" u="none" strike="noStrike" kern="1200" cap="none" spc="0" normalizeH="0" baseline="0" noProof="0" dirty="0">
                <a:ln>
                  <a:noFill/>
                </a:ln>
                <a:effectLst/>
                <a:uLnTx/>
                <a:uFillTx/>
                <a:latin typeface="Calibri"/>
                <a:ea typeface="+mn-ea"/>
                <a:cs typeface="+mn-cs"/>
              </a:rPr>
              <a:t> withdrawing legislated minimum drawdown amount from super n = </a:t>
            </a:r>
            <a:r>
              <a:rPr lang="en-AU" dirty="0">
                <a:latin typeface="Calibri"/>
              </a:rPr>
              <a:t>76</a:t>
            </a:r>
            <a:r>
              <a:rPr kumimoji="0" lang="en-AU" b="0" i="1" u="none" strike="noStrike" kern="1200" cap="none" spc="0" normalizeH="0" baseline="0" noProof="0" dirty="0">
                <a:ln>
                  <a:noFill/>
                </a:ln>
                <a:effectLst/>
                <a:uLnTx/>
                <a:uFillTx/>
                <a:latin typeface="Calibri"/>
                <a:ea typeface="+mn-ea"/>
                <a:cs typeface="+mn-cs"/>
              </a:rPr>
              <a:t>; Occasionally withdrawing more than the legislated minimum when </a:t>
            </a:r>
            <a:br>
              <a:rPr kumimoji="0" lang="en-AU" b="0" i="1" u="none" strike="noStrike" kern="1200" cap="none" spc="0" normalizeH="0" baseline="0" noProof="0" dirty="0">
                <a:ln>
                  <a:noFill/>
                </a:ln>
                <a:effectLst/>
                <a:uLnTx/>
                <a:uFillTx/>
                <a:latin typeface="Calibri"/>
                <a:ea typeface="+mn-ea"/>
                <a:cs typeface="+mn-cs"/>
              </a:rPr>
            </a:br>
            <a:r>
              <a:rPr kumimoji="0" lang="en-AU" b="0" i="1" u="none" strike="noStrike" kern="1200" cap="none" spc="0" normalizeH="0" baseline="0" noProof="0" dirty="0">
                <a:ln>
                  <a:noFill/>
                </a:ln>
                <a:effectLst/>
                <a:uLnTx/>
                <a:uFillTx/>
                <a:latin typeface="Calibri"/>
                <a:ea typeface="+mn-ea"/>
                <a:cs typeface="+mn-cs"/>
              </a:rPr>
              <a:t>needed n = </a:t>
            </a:r>
            <a:r>
              <a:rPr lang="en-AU" dirty="0">
                <a:latin typeface="Calibri"/>
              </a:rPr>
              <a:t>17</a:t>
            </a:r>
            <a:r>
              <a:rPr kumimoji="0" lang="en-AU" b="0" i="1" u="none" strike="noStrike" kern="1200" cap="none" spc="0" normalizeH="0" baseline="0" noProof="0" dirty="0">
                <a:ln>
                  <a:noFill/>
                </a:ln>
                <a:effectLst/>
                <a:uLnTx/>
                <a:uFillTx/>
                <a:latin typeface="Calibri"/>
                <a:ea typeface="+mn-ea"/>
                <a:cs typeface="+mn-cs"/>
              </a:rPr>
              <a:t>*; Regularly withdrawing more than the legislated minimum n = 19*; Drawing from a pension n = </a:t>
            </a:r>
            <a:r>
              <a:rPr lang="en-AU" dirty="0">
                <a:latin typeface="Calibri"/>
              </a:rPr>
              <a:t>102</a:t>
            </a:r>
            <a:r>
              <a:rPr kumimoji="0" lang="en-AU" b="0" i="1" u="none" strike="noStrike" kern="1200" cap="none" spc="0" normalizeH="0" baseline="0" noProof="0" dirty="0">
                <a:ln>
                  <a:noFill/>
                </a:ln>
                <a:effectLst/>
                <a:uLnTx/>
                <a:uFillTx/>
                <a:latin typeface="Calibri"/>
                <a:ea typeface="+mn-ea"/>
                <a:cs typeface="+mn-cs"/>
              </a:rPr>
              <a:t>; Having taken out a lump sum to improve quality of life n = 11*; *Caution: Low base (n &lt;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b="0" i="1" u="none" strike="noStrike" kern="1200" cap="none" spc="0" normalizeH="0" baseline="0" noProof="0" dirty="0">
                <a:ln>
                  <a:noFill/>
                </a:ln>
                <a:effectLst/>
                <a:uLnTx/>
                <a:uFillTx/>
                <a:latin typeface="Calibri"/>
                <a:ea typeface="+mn-ea"/>
                <a:cs typeface="+mn-cs"/>
              </a:rPr>
              <a:t>M05b. Approximately what proportion of the income that you regularly withdraw from your superannuation and/or pension do you spend on average? </a:t>
            </a:r>
            <a:endParaRPr lang="en-AU" dirty="0"/>
          </a:p>
        </p:txBody>
      </p:sp>
      <p:graphicFrame>
        <p:nvGraphicFramePr>
          <p:cNvPr id="6" name="Chart 5">
            <a:extLst>
              <a:ext uri="{FF2B5EF4-FFF2-40B4-BE49-F238E27FC236}">
                <a16:creationId xmlns:a16="http://schemas.microsoft.com/office/drawing/2014/main" id="{7CF30724-D342-F59D-AC5C-41DA966124CB}"/>
              </a:ext>
            </a:extLst>
          </p:cNvPr>
          <p:cNvGraphicFramePr/>
          <p:nvPr>
            <p:extLst>
              <p:ext uri="{D42A27DB-BD31-4B8C-83A1-F6EECF244321}">
                <p14:modId xmlns:p14="http://schemas.microsoft.com/office/powerpoint/2010/main" val="1741861558"/>
              </p:ext>
            </p:extLst>
          </p:nvPr>
        </p:nvGraphicFramePr>
        <p:xfrm>
          <a:off x="143812" y="2112363"/>
          <a:ext cx="10718800" cy="37471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9">
            <a:extLst>
              <a:ext uri="{FF2B5EF4-FFF2-40B4-BE49-F238E27FC236}">
                <a16:creationId xmlns:a16="http://schemas.microsoft.com/office/drawing/2014/main" id="{5D702271-2BE1-115A-2901-0CFE0D392D75}"/>
              </a:ext>
            </a:extLst>
          </p:cNvPr>
          <p:cNvSpPr txBox="1">
            <a:spLocks/>
          </p:cNvSpPr>
          <p:nvPr/>
        </p:nvSpPr>
        <p:spPr>
          <a:xfrm>
            <a:off x="746124" y="1440748"/>
            <a:ext cx="10702925"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Pct val="140000"/>
              <a:buFont typeface="Arial" panose="020B0604020202020204" pitchFamily="34" charset="0"/>
              <a:buNone/>
              <a:tabLst>
                <a:tab pos="6638925" algn="l"/>
              </a:tabLst>
              <a:defRPr/>
            </a:pPr>
            <a:r>
              <a:rPr kumimoji="0" lang="en-AU" sz="1600" b="1" u="none" strike="noStrike" kern="1200" cap="none" spc="0" normalizeH="0" baseline="0" noProof="0" dirty="0">
                <a:ln>
                  <a:noFill/>
                </a:ln>
                <a:solidFill>
                  <a:srgbClr val="25282A"/>
                </a:solidFill>
                <a:effectLst/>
                <a:uLnTx/>
                <a:uFillTx/>
                <a:latin typeface="Calibri"/>
                <a:ea typeface="+mn-ea"/>
                <a:cs typeface="+mn-cs"/>
              </a:rPr>
              <a:t>PROPORTION OF INCOME SPENT BY METHOD OF WITHDRAWAL</a:t>
            </a:r>
          </a:p>
          <a:p>
            <a:pPr lvl="0">
              <a:spcBef>
                <a:spcPts val="0"/>
              </a:spcBef>
              <a:defRPr/>
            </a:pPr>
            <a:r>
              <a:rPr kumimoji="0" lang="en-AU" sz="1200" b="0" i="1" u="none" strike="noStrike" kern="1200" cap="none" spc="0" normalizeH="0" baseline="0" noProof="0" dirty="0">
                <a:ln>
                  <a:noFill/>
                </a:ln>
                <a:solidFill>
                  <a:srgbClr val="25282A"/>
                </a:solidFill>
                <a:effectLst/>
                <a:uLnTx/>
                <a:uFillTx/>
                <a:latin typeface="Calibri"/>
                <a:ea typeface="+mn-ea"/>
                <a:cs typeface="+mn-cs"/>
              </a:rPr>
              <a:t>(Among retirees who </a:t>
            </a:r>
            <a:r>
              <a:rPr lang="en-AU" sz="1200" b="0" i="1" dirty="0">
                <a:solidFill>
                  <a:srgbClr val="25282A"/>
                </a:solidFill>
                <a:latin typeface="Calibri"/>
              </a:rPr>
              <a:t>withdrew</a:t>
            </a:r>
            <a:r>
              <a:rPr kumimoji="0" lang="en-AU" sz="1200" b="0" i="1" u="none" strike="noStrike" kern="1200" cap="none" spc="0" normalizeH="0" baseline="0" noProof="0" dirty="0">
                <a:ln>
                  <a:noFill/>
                </a:ln>
                <a:solidFill>
                  <a:srgbClr val="25282A"/>
                </a:solidFill>
                <a:effectLst/>
                <a:uLnTx/>
                <a:uFillTx/>
                <a:latin typeface="Calibri"/>
                <a:ea typeface="+mn-ea"/>
                <a:cs typeface="+mn-cs"/>
              </a:rPr>
              <a:t> </a:t>
            </a:r>
            <a:r>
              <a:rPr lang="en-US" sz="1200" b="0" i="1" dirty="0">
                <a:solidFill>
                  <a:srgbClr val="25282A"/>
                </a:solidFill>
              </a:rPr>
              <a:t>super savings or pension</a:t>
            </a:r>
            <a:r>
              <a:rPr kumimoji="0" lang="en-AU" sz="1200" b="0" i="1" u="none" strike="noStrike" kern="1200" cap="none" spc="0" normalizeH="0" baseline="0" noProof="0" dirty="0">
                <a:ln>
                  <a:noFill/>
                </a:ln>
                <a:solidFill>
                  <a:srgbClr val="25282A"/>
                </a:solidFill>
                <a:effectLst/>
                <a:uLnTx/>
                <a:uFillTx/>
                <a:latin typeface="Calibri"/>
                <a:ea typeface="+mn-ea"/>
                <a:cs typeface="+mn-cs"/>
              </a:rPr>
              <a:t>)</a:t>
            </a:r>
            <a:endParaRPr kumimoji="0" lang="en-AU" sz="1600" b="1" i="1" u="none" strike="noStrike" kern="1200" cap="none" spc="0" normalizeH="0" baseline="0" noProof="0" dirty="0">
              <a:ln>
                <a:noFill/>
              </a:ln>
              <a:solidFill>
                <a:srgbClr val="25282A"/>
              </a:solidFill>
              <a:effectLst/>
              <a:uLnTx/>
              <a:uFillTx/>
              <a:latin typeface="Calibri"/>
              <a:ea typeface="+mn-ea"/>
              <a:cs typeface="+mn-cs"/>
            </a:endParaRPr>
          </a:p>
        </p:txBody>
      </p:sp>
    </p:spTree>
    <p:extLst>
      <p:ext uri="{BB962C8B-B14F-4D97-AF65-F5344CB8AC3E}">
        <p14:creationId xmlns:p14="http://schemas.microsoft.com/office/powerpoint/2010/main" val="75635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801C7-6B3C-6527-4605-0B3DA02A09E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0E5A0B-5D28-C9AA-EAD3-A1878300D24A}"/>
              </a:ext>
            </a:extLst>
          </p:cNvPr>
          <p:cNvSpPr>
            <a:spLocks noGrp="1"/>
          </p:cNvSpPr>
          <p:nvPr>
            <p:ph type="title"/>
          </p:nvPr>
        </p:nvSpPr>
        <p:spPr/>
        <p:txBody>
          <a:bodyPr/>
          <a:lstStyle/>
          <a:p>
            <a:r>
              <a:rPr lang="en-US" cap="none" noProof="0" dirty="0"/>
              <a:t>Nearly half of retirees haven't switched to a pension account, and confusion holds them back as much as low balances, and control</a:t>
            </a:r>
            <a:endParaRPr lang="en-AU" cap="none" noProof="0" dirty="0"/>
          </a:p>
        </p:txBody>
      </p:sp>
      <p:sp>
        <p:nvSpPr>
          <p:cNvPr id="8" name="Text Placeholder 9">
            <a:extLst>
              <a:ext uri="{FF2B5EF4-FFF2-40B4-BE49-F238E27FC236}">
                <a16:creationId xmlns:a16="http://schemas.microsoft.com/office/drawing/2014/main" id="{6CA1022F-711D-84CF-532E-1B99A47A55B1}"/>
              </a:ext>
            </a:extLst>
          </p:cNvPr>
          <p:cNvSpPr txBox="1">
            <a:spLocks/>
          </p:cNvSpPr>
          <p:nvPr/>
        </p:nvSpPr>
        <p:spPr>
          <a:xfrm>
            <a:off x="730250" y="1571434"/>
            <a:ext cx="5365747"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dirty="0"/>
              <a:t>SWITCHED FROM ACCUMULATION</a:t>
            </a:r>
          </a:p>
          <a:p>
            <a:pPr>
              <a:spcBef>
                <a:spcPts val="0"/>
              </a:spcBef>
            </a:pPr>
            <a:r>
              <a:rPr lang="en-AU" b="1" noProof="0" dirty="0"/>
              <a:t>TO PENSION/ANNUITY ACCOUNT</a:t>
            </a:r>
          </a:p>
          <a:p>
            <a:pPr>
              <a:spcBef>
                <a:spcPts val="0"/>
              </a:spcBef>
            </a:pPr>
            <a:r>
              <a:rPr lang="en-AU" sz="1200" b="0" i="1" noProof="0" dirty="0"/>
              <a:t>(Among </a:t>
            </a:r>
            <a:r>
              <a:rPr lang="en-AU" sz="1200" b="0" i="1" dirty="0"/>
              <a:t>retirees</a:t>
            </a:r>
            <a:r>
              <a:rPr lang="en-AU" sz="1200" b="0" i="1" noProof="0" dirty="0"/>
              <a:t> older than 66 years)</a:t>
            </a:r>
            <a:endParaRPr lang="en-AU" sz="1600" b="0" i="1" noProof="0" dirty="0"/>
          </a:p>
        </p:txBody>
      </p:sp>
      <p:sp>
        <p:nvSpPr>
          <p:cNvPr id="9" name="Text Placeholder 9">
            <a:extLst>
              <a:ext uri="{FF2B5EF4-FFF2-40B4-BE49-F238E27FC236}">
                <a16:creationId xmlns:a16="http://schemas.microsoft.com/office/drawing/2014/main" id="{BB33F6FF-FCBD-B032-9BDB-5631A041A16E}"/>
              </a:ext>
            </a:extLst>
          </p:cNvPr>
          <p:cNvSpPr txBox="1">
            <a:spLocks/>
          </p:cNvSpPr>
          <p:nvPr/>
        </p:nvSpPr>
        <p:spPr>
          <a:xfrm>
            <a:off x="742030" y="6126155"/>
            <a:ext cx="9895488" cy="540000"/>
          </a:xfrm>
          <a:prstGeom prst="rect">
            <a:avLst/>
          </a:prstGeom>
        </p:spPr>
        <p:txBody>
          <a:bodyPr vert="horz" lIns="72000" tIns="72000" rIns="72000" bIns="72000" rtlCol="0" anchor="t">
            <a:noAutofit/>
          </a:bodyPr>
          <a:lstStyle>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Broad market retirees older than 66  years with super fund n = </a:t>
            </a:r>
            <a:r>
              <a:rPr lang="en-AU" sz="800"/>
              <a:t>230</a:t>
            </a:r>
            <a:r>
              <a:rPr lang="en-AU" sz="800" noProof="0"/>
              <a:t>; And </a:t>
            </a:r>
            <a:r>
              <a:rPr lang="en-AU" sz="800"/>
              <a:t>haven’t </a:t>
            </a:r>
            <a:r>
              <a:rPr lang="en-AU" sz="800" noProof="0"/>
              <a:t>switched to pension/annuity account n = 108</a:t>
            </a:r>
            <a:endParaRPr lang="en-AU" sz="800"/>
          </a:p>
          <a:p>
            <a:r>
              <a:rPr lang="en-AU" sz="800" noProof="0"/>
              <a:t>M16. Have you switched your superannuation from an accumulation account to a pension or annuity?; M17. Why haven’t you switched into a pension or annuity account? (Multiple response; *Category added from ‘Other’)</a:t>
            </a:r>
          </a:p>
        </p:txBody>
      </p:sp>
      <p:sp>
        <p:nvSpPr>
          <p:cNvPr id="39" name="TextBox 38">
            <a:extLst>
              <a:ext uri="{FF2B5EF4-FFF2-40B4-BE49-F238E27FC236}">
                <a16:creationId xmlns:a16="http://schemas.microsoft.com/office/drawing/2014/main" id="{506CB780-3396-3526-3A11-E7031FE5906E}"/>
              </a:ext>
            </a:extLst>
          </p:cNvPr>
          <p:cNvSpPr txBox="1"/>
          <p:nvPr/>
        </p:nvSpPr>
        <p:spPr>
          <a:xfrm>
            <a:off x="936519" y="4030972"/>
            <a:ext cx="1855803" cy="276999"/>
          </a:xfrm>
          <a:prstGeom prst="rect">
            <a:avLst/>
          </a:prstGeom>
          <a:noFill/>
        </p:spPr>
        <p:txBody>
          <a:bodyPr wrap="square" rtlCol="0">
            <a:spAutoFit/>
          </a:bodyPr>
          <a:lstStyle/>
          <a:p>
            <a:r>
              <a:rPr lang="en-AU" sz="1200" b="1" noProof="0">
                <a:solidFill>
                  <a:schemeClr val="bg1"/>
                </a:solidFill>
              </a:rPr>
              <a:t>No</a:t>
            </a:r>
          </a:p>
        </p:txBody>
      </p:sp>
      <p:sp>
        <p:nvSpPr>
          <p:cNvPr id="41" name="Text Placeholder 9">
            <a:extLst>
              <a:ext uri="{FF2B5EF4-FFF2-40B4-BE49-F238E27FC236}">
                <a16:creationId xmlns:a16="http://schemas.microsoft.com/office/drawing/2014/main" id="{DFBE81BA-8295-A25F-ED3F-D4D8DEF938DC}"/>
              </a:ext>
            </a:extLst>
          </p:cNvPr>
          <p:cNvSpPr txBox="1">
            <a:spLocks/>
          </p:cNvSpPr>
          <p:nvPr/>
        </p:nvSpPr>
        <p:spPr>
          <a:xfrm>
            <a:off x="5949808" y="1571434"/>
            <a:ext cx="5665929"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b="1" noProof="0"/>
              <a:t>REASONS FOR </a:t>
            </a:r>
            <a:r>
              <a:rPr lang="en-AU" b="1" u="sng" noProof="0"/>
              <a:t>NOT</a:t>
            </a:r>
            <a:r>
              <a:rPr lang="en-AU" b="1" noProof="0"/>
              <a:t> SWITCHING</a:t>
            </a:r>
            <a:br>
              <a:rPr lang="en-AU" b="1" noProof="0"/>
            </a:br>
            <a:r>
              <a:rPr lang="en-AU" noProof="0"/>
              <a:t>TO PENSION/ANNUITY </a:t>
            </a:r>
            <a:r>
              <a:rPr lang="en-AU" b="1" noProof="0"/>
              <a:t>ACCOUNT</a:t>
            </a:r>
          </a:p>
          <a:p>
            <a:pPr>
              <a:spcBef>
                <a:spcPts val="0"/>
              </a:spcBef>
            </a:pPr>
            <a:r>
              <a:rPr lang="en-AU" sz="1200" b="0" i="1"/>
              <a:t>(Among retirees older than 66 years</a:t>
            </a:r>
            <a:r>
              <a:rPr lang="en-US" sz="1200" b="0" i="1"/>
              <a:t> and haven’t switched to pension/annuity account </a:t>
            </a:r>
            <a:r>
              <a:rPr lang="en-AU" sz="1200" b="0" i="1"/>
              <a:t>)</a:t>
            </a:r>
          </a:p>
        </p:txBody>
      </p:sp>
      <p:graphicFrame>
        <p:nvGraphicFramePr>
          <p:cNvPr id="21" name="Chart 20">
            <a:extLst>
              <a:ext uri="{FF2B5EF4-FFF2-40B4-BE49-F238E27FC236}">
                <a16:creationId xmlns:a16="http://schemas.microsoft.com/office/drawing/2014/main" id="{15E5E632-9262-E586-170D-229031630B1E}"/>
              </a:ext>
            </a:extLst>
          </p:cNvPr>
          <p:cNvGraphicFramePr/>
          <p:nvPr>
            <p:extLst>
              <p:ext uri="{D42A27DB-BD31-4B8C-83A1-F6EECF244321}">
                <p14:modId xmlns:p14="http://schemas.microsoft.com/office/powerpoint/2010/main" val="4188775378"/>
              </p:ext>
            </p:extLst>
          </p:nvPr>
        </p:nvGraphicFramePr>
        <p:xfrm>
          <a:off x="290239" y="2362019"/>
          <a:ext cx="3385347" cy="3053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C93CD0C0-259C-D4B3-1F02-1443C300D08A}"/>
              </a:ext>
            </a:extLst>
          </p:cNvPr>
          <p:cNvGraphicFramePr/>
          <p:nvPr>
            <p:extLst>
              <p:ext uri="{D42A27DB-BD31-4B8C-83A1-F6EECF244321}">
                <p14:modId xmlns:p14="http://schemas.microsoft.com/office/powerpoint/2010/main" val="3637421823"/>
              </p:ext>
            </p:extLst>
          </p:nvPr>
        </p:nvGraphicFramePr>
        <p:xfrm>
          <a:off x="5849426" y="2304724"/>
          <a:ext cx="8392033" cy="3690410"/>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41DCF131-6F5B-8174-0516-5979DB249763}"/>
              </a:ext>
            </a:extLst>
          </p:cNvPr>
          <p:cNvGrpSpPr/>
          <p:nvPr/>
        </p:nvGrpSpPr>
        <p:grpSpPr>
          <a:xfrm>
            <a:off x="3788787" y="2561671"/>
            <a:ext cx="2060638" cy="3302442"/>
            <a:chOff x="3882662" y="3275313"/>
            <a:chExt cx="2287835" cy="3302442"/>
          </a:xfrm>
        </p:grpSpPr>
        <p:cxnSp>
          <p:nvCxnSpPr>
            <p:cNvPr id="26" name="Straight Connector 25">
              <a:extLst>
                <a:ext uri="{FF2B5EF4-FFF2-40B4-BE49-F238E27FC236}">
                  <a16:creationId xmlns:a16="http://schemas.microsoft.com/office/drawing/2014/main" id="{D0E412EA-BE3F-05A5-5D2B-25C268515F16}"/>
                </a:ext>
              </a:extLst>
            </p:cNvPr>
            <p:cNvCxnSpPr>
              <a:cxnSpLocks/>
            </p:cNvCxnSpPr>
            <p:nvPr/>
          </p:nvCxnSpPr>
          <p:spPr>
            <a:xfrm>
              <a:off x="3882662" y="5021613"/>
              <a:ext cx="2001456" cy="0"/>
            </a:xfrm>
            <a:prstGeom prst="line">
              <a:avLst/>
            </a:prstGeom>
            <a:ln w="12700">
              <a:solidFill>
                <a:srgbClr val="284159"/>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1BAFBACC-826E-5C2C-FB45-DBFDFEDE7416}"/>
                </a:ext>
              </a:extLst>
            </p:cNvPr>
            <p:cNvGrpSpPr/>
            <p:nvPr/>
          </p:nvGrpSpPr>
          <p:grpSpPr>
            <a:xfrm>
              <a:off x="5879185" y="3275313"/>
              <a:ext cx="291312" cy="3302442"/>
              <a:chOff x="996000" y="1565883"/>
              <a:chExt cx="580578" cy="3302442"/>
            </a:xfrm>
          </p:grpSpPr>
          <p:cxnSp>
            <p:nvCxnSpPr>
              <p:cNvPr id="28" name="Straight Connector 27">
                <a:extLst>
                  <a:ext uri="{FF2B5EF4-FFF2-40B4-BE49-F238E27FC236}">
                    <a16:creationId xmlns:a16="http://schemas.microsoft.com/office/drawing/2014/main" id="{DBD711C2-BDFF-8736-9014-5B80DC4F54F7}"/>
                  </a:ext>
                </a:extLst>
              </p:cNvPr>
              <p:cNvCxnSpPr>
                <a:cxnSpLocks/>
              </p:cNvCxnSpPr>
              <p:nvPr/>
            </p:nvCxnSpPr>
            <p:spPr>
              <a:xfrm flipH="1">
                <a:off x="1005831" y="1571433"/>
                <a:ext cx="570747" cy="0"/>
              </a:xfrm>
              <a:prstGeom prst="line">
                <a:avLst/>
              </a:prstGeom>
              <a:ln w="12700">
                <a:solidFill>
                  <a:srgbClr val="284159"/>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E5BB44-C5CF-8A26-1222-B69A35C62D3D}"/>
                  </a:ext>
                </a:extLst>
              </p:cNvPr>
              <p:cNvCxnSpPr>
                <a:cxnSpLocks/>
              </p:cNvCxnSpPr>
              <p:nvPr/>
            </p:nvCxnSpPr>
            <p:spPr>
              <a:xfrm flipV="1">
                <a:off x="1005831" y="1565883"/>
                <a:ext cx="0" cy="3302442"/>
              </a:xfrm>
              <a:prstGeom prst="line">
                <a:avLst/>
              </a:prstGeom>
              <a:ln w="12700">
                <a:solidFill>
                  <a:srgbClr val="28415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029A70B-F7C9-A078-B0CA-AD7E24CD9EF7}"/>
                  </a:ext>
                </a:extLst>
              </p:cNvPr>
              <p:cNvCxnSpPr>
                <a:cxnSpLocks/>
              </p:cNvCxnSpPr>
              <p:nvPr/>
            </p:nvCxnSpPr>
            <p:spPr>
              <a:xfrm flipH="1">
                <a:off x="996000" y="4868325"/>
                <a:ext cx="477615" cy="0"/>
              </a:xfrm>
              <a:prstGeom prst="line">
                <a:avLst/>
              </a:prstGeom>
              <a:ln w="12700">
                <a:solidFill>
                  <a:srgbClr val="284159"/>
                </a:solidFill>
                <a:headEnd type="oval"/>
                <a:tailEnd type="none"/>
              </a:ln>
            </p:spPr>
            <p:style>
              <a:lnRef idx="1">
                <a:schemeClr val="accent1"/>
              </a:lnRef>
              <a:fillRef idx="0">
                <a:schemeClr val="accent1"/>
              </a:fillRef>
              <a:effectRef idx="0">
                <a:schemeClr val="accent1"/>
              </a:effectRef>
              <a:fontRef idx="minor">
                <a:schemeClr val="tx1"/>
              </a:fontRef>
            </p:style>
          </p:cxnSp>
        </p:grpSp>
      </p:grpSp>
      <p:grpSp>
        <p:nvGrpSpPr>
          <p:cNvPr id="55" name="Group 54">
            <a:extLst>
              <a:ext uri="{FF2B5EF4-FFF2-40B4-BE49-F238E27FC236}">
                <a16:creationId xmlns:a16="http://schemas.microsoft.com/office/drawing/2014/main" id="{F8B3F39F-7CBC-602F-CB55-D583507D9D35}"/>
              </a:ext>
            </a:extLst>
          </p:cNvPr>
          <p:cNvGrpSpPr/>
          <p:nvPr/>
        </p:nvGrpSpPr>
        <p:grpSpPr>
          <a:xfrm rot="10800000">
            <a:off x="2726947" y="2881607"/>
            <a:ext cx="2123683" cy="747463"/>
            <a:chOff x="67929" y="1166822"/>
            <a:chExt cx="1747229" cy="896723"/>
          </a:xfrm>
        </p:grpSpPr>
        <p:cxnSp>
          <p:nvCxnSpPr>
            <p:cNvPr id="56" name="Straight Connector 55">
              <a:extLst>
                <a:ext uri="{FF2B5EF4-FFF2-40B4-BE49-F238E27FC236}">
                  <a16:creationId xmlns:a16="http://schemas.microsoft.com/office/drawing/2014/main" id="{7639C85B-42CA-0433-8D44-8CFEB909993D}"/>
                </a:ext>
              </a:extLst>
            </p:cNvPr>
            <p:cNvCxnSpPr>
              <a:cxnSpLocks/>
            </p:cNvCxnSpPr>
            <p:nvPr/>
          </p:nvCxnSpPr>
          <p:spPr>
            <a:xfrm rot="10800000">
              <a:off x="67929" y="1166822"/>
              <a:ext cx="1747229" cy="0"/>
            </a:xfrm>
            <a:prstGeom prst="line">
              <a:avLst/>
            </a:prstGeom>
            <a:ln w="12700">
              <a:solidFill>
                <a:srgbClr val="0091DA"/>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B04EFE-9A39-DE56-CB8E-44EDC816AA92}"/>
                </a:ext>
              </a:extLst>
            </p:cNvPr>
            <p:cNvCxnSpPr>
              <a:cxnSpLocks/>
            </p:cNvCxnSpPr>
            <p:nvPr/>
          </p:nvCxnSpPr>
          <p:spPr>
            <a:xfrm rot="10800000">
              <a:off x="67929" y="1166822"/>
              <a:ext cx="0" cy="896723"/>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9611543-0D4F-552B-4F65-45E284D11127}"/>
                </a:ext>
              </a:extLst>
            </p:cNvPr>
            <p:cNvCxnSpPr>
              <a:cxnSpLocks/>
            </p:cNvCxnSpPr>
            <p:nvPr/>
          </p:nvCxnSpPr>
          <p:spPr>
            <a:xfrm rot="10800000">
              <a:off x="67929" y="2063545"/>
              <a:ext cx="1182688" cy="0"/>
            </a:xfrm>
            <a:prstGeom prst="line">
              <a:avLst/>
            </a:prstGeom>
            <a:ln w="12700">
              <a:solidFill>
                <a:srgbClr val="0091DA"/>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924A6834-28E4-D1E1-E762-1A239B18221F}"/>
              </a:ext>
            </a:extLst>
          </p:cNvPr>
          <p:cNvSpPr txBox="1"/>
          <p:nvPr/>
        </p:nvSpPr>
        <p:spPr>
          <a:xfrm>
            <a:off x="4386298" y="2978340"/>
            <a:ext cx="928664" cy="553998"/>
          </a:xfrm>
          <a:prstGeom prst="rect">
            <a:avLst/>
          </a:prstGeom>
          <a:solidFill>
            <a:schemeClr val="bg2"/>
          </a:solidFill>
          <a:ln w="12700" cap="flat">
            <a:solidFill>
              <a:srgbClr val="0091DA"/>
            </a:solidFill>
            <a:prstDash val="dash"/>
            <a:miter lim="800000"/>
          </a:ln>
        </p:spPr>
        <p:txBody>
          <a:bodyPr wrap="square" rtlCol="0">
            <a:spAutoFit/>
          </a:bodyPr>
          <a:lstStyle/>
          <a:p>
            <a:pPr algn="ctr"/>
            <a:r>
              <a:rPr lang="en-AU" sz="2000" b="1">
                <a:solidFill>
                  <a:srgbClr val="0091DA"/>
                </a:solidFill>
              </a:rPr>
              <a:t>50</a:t>
            </a:r>
            <a:r>
              <a:rPr lang="en-AU" sz="2000" b="1" noProof="0">
                <a:solidFill>
                  <a:srgbClr val="0091DA"/>
                </a:solidFill>
              </a:rPr>
              <a:t>%</a:t>
            </a:r>
          </a:p>
          <a:p>
            <a:pPr algn="ctr"/>
            <a:r>
              <a:rPr lang="en-AU" sz="1000" i="1" noProof="0">
                <a:solidFill>
                  <a:srgbClr val="0091DA"/>
                </a:solidFill>
              </a:rPr>
              <a:t>have switched</a:t>
            </a:r>
          </a:p>
        </p:txBody>
      </p:sp>
      <p:sp>
        <p:nvSpPr>
          <p:cNvPr id="4" name="Right Bracket 3">
            <a:extLst>
              <a:ext uri="{FF2B5EF4-FFF2-40B4-BE49-F238E27FC236}">
                <a16:creationId xmlns:a16="http://schemas.microsoft.com/office/drawing/2014/main" id="{CEF1C926-3D5D-0805-563B-CC722E0ACAA4}"/>
              </a:ext>
            </a:extLst>
          </p:cNvPr>
          <p:cNvSpPr/>
          <p:nvPr/>
        </p:nvSpPr>
        <p:spPr>
          <a:xfrm rot="1807115">
            <a:off x="10540447" y="5331360"/>
            <a:ext cx="140499" cy="465795"/>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 name="TextBox 5">
            <a:extLst>
              <a:ext uri="{FF2B5EF4-FFF2-40B4-BE49-F238E27FC236}">
                <a16:creationId xmlns:a16="http://schemas.microsoft.com/office/drawing/2014/main" id="{24168116-44FE-4217-99B9-85B800BBE3C1}"/>
              </a:ext>
            </a:extLst>
          </p:cNvPr>
          <p:cNvSpPr txBox="1"/>
          <p:nvPr/>
        </p:nvSpPr>
        <p:spPr>
          <a:xfrm>
            <a:off x="10513122" y="5474058"/>
            <a:ext cx="521929" cy="261610"/>
          </a:xfrm>
          <a:prstGeom prst="rect">
            <a:avLst/>
          </a:prstGeom>
          <a:solidFill>
            <a:schemeClr val="bg2"/>
          </a:solidFill>
        </p:spPr>
        <p:txBody>
          <a:bodyPr wrap="square">
            <a:spAutoFit/>
          </a:bodyPr>
          <a:lstStyle/>
          <a:p>
            <a:r>
              <a:rPr lang="en-US" sz="1100" b="1" dirty="0">
                <a:solidFill>
                  <a:schemeClr val="accent2"/>
                </a:solidFill>
              </a:rPr>
              <a:t>17%</a:t>
            </a:r>
            <a:endParaRPr lang="en-AU" sz="1100" b="1" dirty="0">
              <a:solidFill>
                <a:schemeClr val="accent2"/>
              </a:solidFill>
            </a:endParaRPr>
          </a:p>
        </p:txBody>
      </p:sp>
      <p:sp>
        <p:nvSpPr>
          <p:cNvPr id="10" name="Rectangle: Rounded Corners 9">
            <a:extLst>
              <a:ext uri="{FF2B5EF4-FFF2-40B4-BE49-F238E27FC236}">
                <a16:creationId xmlns:a16="http://schemas.microsoft.com/office/drawing/2014/main" id="{302850D4-0F62-25FA-B025-9A73E04F1536}"/>
              </a:ext>
            </a:extLst>
          </p:cNvPr>
          <p:cNvSpPr/>
          <p:nvPr/>
        </p:nvSpPr>
        <p:spPr>
          <a:xfrm>
            <a:off x="10513122" y="5702803"/>
            <a:ext cx="1102615" cy="42335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solidFill>
                  <a:schemeClr val="bg2"/>
                </a:solidFill>
              </a:rPr>
              <a:t>Confused on the process</a:t>
            </a:r>
            <a:endParaRPr lang="en-PH" kern="1200" dirty="0">
              <a:solidFill>
                <a:schemeClr val="bg2"/>
              </a:solidFill>
            </a:endParaRPr>
          </a:p>
        </p:txBody>
      </p:sp>
    </p:spTree>
    <p:extLst>
      <p:ext uri="{BB962C8B-B14F-4D97-AF65-F5344CB8AC3E}">
        <p14:creationId xmlns:p14="http://schemas.microsoft.com/office/powerpoint/2010/main" val="3742625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53A45-DB78-E22B-5C6C-9B7F2A1A357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5A8E55F-6808-E2F2-2F01-348F963DDCD4}"/>
              </a:ext>
            </a:extLst>
          </p:cNvPr>
          <p:cNvSpPr>
            <a:spLocks noGrp="1"/>
          </p:cNvSpPr>
          <p:nvPr>
            <p:ph type="body" sz="quarter" idx="13"/>
          </p:nvPr>
        </p:nvSpPr>
        <p:spPr/>
        <p:txBody>
          <a:bodyPr/>
          <a:lstStyle/>
          <a:p>
            <a:r>
              <a:rPr lang="en-AU" noProof="0"/>
              <a:t>AI Use for retirement information</a:t>
            </a:r>
          </a:p>
        </p:txBody>
      </p:sp>
      <p:sp>
        <p:nvSpPr>
          <p:cNvPr id="6" name="Text Placeholder 5">
            <a:extLst>
              <a:ext uri="{FF2B5EF4-FFF2-40B4-BE49-F238E27FC236}">
                <a16:creationId xmlns:a16="http://schemas.microsoft.com/office/drawing/2014/main" id="{FA2A7B04-6515-C342-99BB-4B7287CFED98}"/>
              </a:ext>
            </a:extLst>
          </p:cNvPr>
          <p:cNvSpPr>
            <a:spLocks noGrp="1"/>
          </p:cNvSpPr>
          <p:nvPr>
            <p:ph type="body" sz="quarter" idx="14"/>
          </p:nvPr>
        </p:nvSpPr>
        <p:spPr/>
        <p:txBody>
          <a:bodyPr/>
          <a:lstStyle/>
          <a:p>
            <a:r>
              <a:rPr lang="en-AU" noProof="0"/>
              <a:t>7</a:t>
            </a:r>
          </a:p>
        </p:txBody>
      </p:sp>
      <p:pic>
        <p:nvPicPr>
          <p:cNvPr id="9" name="Picture Placeholder 8">
            <a:extLst>
              <a:ext uri="{FF2B5EF4-FFF2-40B4-BE49-F238E27FC236}">
                <a16:creationId xmlns:a16="http://schemas.microsoft.com/office/drawing/2014/main" id="{ECC7313B-1509-D657-F1B2-43EE5A1D825B}"/>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785244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D9686-5928-0B61-7372-C0F2B9E7BCA9}"/>
            </a:ext>
          </a:extLst>
        </p:cNvPr>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F10F0675-B18B-23E4-3113-5CC85C9B00F8}"/>
              </a:ext>
            </a:extLst>
          </p:cNvPr>
          <p:cNvGraphicFramePr/>
          <p:nvPr>
            <p:extLst>
              <p:ext uri="{D42A27DB-BD31-4B8C-83A1-F6EECF244321}">
                <p14:modId xmlns:p14="http://schemas.microsoft.com/office/powerpoint/2010/main" val="1212434599"/>
              </p:ext>
            </p:extLst>
          </p:nvPr>
        </p:nvGraphicFramePr>
        <p:xfrm>
          <a:off x="8236231" y="4087142"/>
          <a:ext cx="4015659" cy="2075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a:extLst>
              <a:ext uri="{FF2B5EF4-FFF2-40B4-BE49-F238E27FC236}">
                <a16:creationId xmlns:a16="http://schemas.microsoft.com/office/drawing/2014/main" id="{30A99BC4-EA7D-A3A2-637C-1DFBB7AD9848}"/>
              </a:ext>
            </a:extLst>
          </p:cNvPr>
          <p:cNvGraphicFramePr/>
          <p:nvPr>
            <p:extLst>
              <p:ext uri="{D42A27DB-BD31-4B8C-83A1-F6EECF244321}">
                <p14:modId xmlns:p14="http://schemas.microsoft.com/office/powerpoint/2010/main" val="3302783259"/>
              </p:ext>
            </p:extLst>
          </p:nvPr>
        </p:nvGraphicFramePr>
        <p:xfrm>
          <a:off x="8247402" y="1845172"/>
          <a:ext cx="4015659" cy="2075842"/>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Group 20">
            <a:extLst>
              <a:ext uri="{FF2B5EF4-FFF2-40B4-BE49-F238E27FC236}">
                <a16:creationId xmlns:a16="http://schemas.microsoft.com/office/drawing/2014/main" id="{9DF2B4CC-E5CF-521D-7B37-52853860B607}"/>
              </a:ext>
            </a:extLst>
          </p:cNvPr>
          <p:cNvGrpSpPr/>
          <p:nvPr/>
        </p:nvGrpSpPr>
        <p:grpSpPr>
          <a:xfrm>
            <a:off x="5783820" y="1851388"/>
            <a:ext cx="4015659" cy="3952728"/>
            <a:chOff x="5086129" y="-564574"/>
            <a:chExt cx="4015659" cy="3952728"/>
          </a:xfrm>
        </p:grpSpPr>
        <p:graphicFrame>
          <p:nvGraphicFramePr>
            <p:cNvPr id="22" name="Chart 21">
              <a:extLst>
                <a:ext uri="{FF2B5EF4-FFF2-40B4-BE49-F238E27FC236}">
                  <a16:creationId xmlns:a16="http://schemas.microsoft.com/office/drawing/2014/main" id="{11FDD40D-8777-1BC8-A0FB-336B0E396EA7}"/>
                </a:ext>
              </a:extLst>
            </p:cNvPr>
            <p:cNvGraphicFramePr/>
            <p:nvPr>
              <p:extLst>
                <p:ext uri="{D42A27DB-BD31-4B8C-83A1-F6EECF244321}">
                  <p14:modId xmlns:p14="http://schemas.microsoft.com/office/powerpoint/2010/main" val="2299694148"/>
                </p:ext>
              </p:extLst>
            </p:nvPr>
          </p:nvGraphicFramePr>
          <p:xfrm>
            <a:off x="6129985" y="1312312"/>
            <a:ext cx="2575060" cy="20758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1F1861EB-6E3A-E212-BD10-1C15E3E38F0B}"/>
                </a:ext>
              </a:extLst>
            </p:cNvPr>
            <p:cNvGraphicFramePr/>
            <p:nvPr>
              <p:extLst>
                <p:ext uri="{D42A27DB-BD31-4B8C-83A1-F6EECF244321}">
                  <p14:modId xmlns:p14="http://schemas.microsoft.com/office/powerpoint/2010/main" val="4265833852"/>
                </p:ext>
              </p:extLst>
            </p:nvPr>
          </p:nvGraphicFramePr>
          <p:xfrm>
            <a:off x="5086129" y="-564574"/>
            <a:ext cx="4015659" cy="2075842"/>
          </p:xfrm>
          <a:graphic>
            <a:graphicData uri="http://schemas.openxmlformats.org/drawingml/2006/chart">
              <c:chart xmlns:c="http://schemas.openxmlformats.org/drawingml/2006/chart" xmlns:r="http://schemas.openxmlformats.org/officeDocument/2006/relationships" r:id="rId6"/>
            </a:graphicData>
          </a:graphic>
        </p:graphicFrame>
      </p:grpSp>
      <p:sp>
        <p:nvSpPr>
          <p:cNvPr id="7" name="Title 6">
            <a:extLst>
              <a:ext uri="{FF2B5EF4-FFF2-40B4-BE49-F238E27FC236}">
                <a16:creationId xmlns:a16="http://schemas.microsoft.com/office/drawing/2014/main" id="{9B14F7AC-7340-CF7C-36B3-6DF6D53F777A}"/>
              </a:ext>
            </a:extLst>
          </p:cNvPr>
          <p:cNvSpPr>
            <a:spLocks noGrp="1"/>
          </p:cNvSpPr>
          <p:nvPr>
            <p:ph type="title"/>
          </p:nvPr>
        </p:nvSpPr>
        <p:spPr/>
        <p:txBody>
          <a:bodyPr/>
          <a:lstStyle/>
          <a:p>
            <a:r>
              <a:rPr lang="en-AU" cap="none" noProof="0" dirty="0">
                <a:solidFill>
                  <a:schemeClr val="accent1"/>
                </a:solidFill>
              </a:rPr>
              <a:t>AI use is higher among pre-retirees and their associated age groups</a:t>
            </a:r>
          </a:p>
        </p:txBody>
      </p:sp>
      <p:cxnSp>
        <p:nvCxnSpPr>
          <p:cNvPr id="5" name="Straight Connector 4">
            <a:extLst>
              <a:ext uri="{FF2B5EF4-FFF2-40B4-BE49-F238E27FC236}">
                <a16:creationId xmlns:a16="http://schemas.microsoft.com/office/drawing/2014/main" id="{1A0783F2-8C31-9EE1-9B45-A1AC43D443E4}"/>
              </a:ext>
            </a:extLst>
          </p:cNvPr>
          <p:cNvCxnSpPr>
            <a:cxnSpLocks/>
          </p:cNvCxnSpPr>
          <p:nvPr/>
        </p:nvCxnSpPr>
        <p:spPr>
          <a:xfrm>
            <a:off x="6096000" y="1812291"/>
            <a:ext cx="0" cy="4313601"/>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7542CF-B2A2-E3FE-B20D-576653C3D5F6}"/>
              </a:ext>
            </a:extLst>
          </p:cNvPr>
          <p:cNvCxnSpPr>
            <a:cxnSpLocks/>
          </p:cNvCxnSpPr>
          <p:nvPr/>
        </p:nvCxnSpPr>
        <p:spPr>
          <a:xfrm>
            <a:off x="6096001" y="3948240"/>
            <a:ext cx="5343525" cy="17834"/>
          </a:xfrm>
          <a:prstGeom prst="line">
            <a:avLst/>
          </a:prstGeom>
          <a:ln w="12700">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36DF8C4-B8FC-B515-080C-813FBCC5880F}"/>
              </a:ext>
            </a:extLst>
          </p:cNvPr>
          <p:cNvSpPr txBox="1"/>
          <p:nvPr/>
        </p:nvSpPr>
        <p:spPr>
          <a:xfrm>
            <a:off x="4693217" y="1412776"/>
            <a:ext cx="281448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5282A"/>
                </a:solidFill>
                <a:effectLst/>
                <a:uLnTx/>
                <a:uFillTx/>
                <a:latin typeface="Calibri"/>
                <a:ea typeface="+mn-ea"/>
                <a:cs typeface="+mn-cs"/>
              </a:rPr>
              <a:t>USE OF A GENERATIVE AI TOOL</a:t>
            </a:r>
          </a:p>
        </p:txBody>
      </p:sp>
      <p:sp>
        <p:nvSpPr>
          <p:cNvPr id="9" name="TextBox 8">
            <a:extLst>
              <a:ext uri="{FF2B5EF4-FFF2-40B4-BE49-F238E27FC236}">
                <a16:creationId xmlns:a16="http://schemas.microsoft.com/office/drawing/2014/main" id="{B63F95A6-989C-4262-6BEF-9875138BD5CF}"/>
              </a:ext>
            </a:extLst>
          </p:cNvPr>
          <p:cNvSpPr txBox="1"/>
          <p:nvPr/>
        </p:nvSpPr>
        <p:spPr>
          <a:xfrm>
            <a:off x="6275226" y="1791710"/>
            <a:ext cx="1490793" cy="33855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5282A"/>
                </a:solidFill>
                <a:effectLst/>
                <a:uLnTx/>
                <a:uFillTx/>
                <a:latin typeface="Calibri"/>
                <a:ea typeface="+mn-ea"/>
                <a:cs typeface="+mn-cs"/>
              </a:rPr>
              <a:t>ADVICE STATUS</a:t>
            </a:r>
          </a:p>
        </p:txBody>
      </p:sp>
      <p:sp>
        <p:nvSpPr>
          <p:cNvPr id="10" name="TextBox 9">
            <a:extLst>
              <a:ext uri="{FF2B5EF4-FFF2-40B4-BE49-F238E27FC236}">
                <a16:creationId xmlns:a16="http://schemas.microsoft.com/office/drawing/2014/main" id="{879401C1-0741-FA93-EFD0-447B36700BCF}"/>
              </a:ext>
            </a:extLst>
          </p:cNvPr>
          <p:cNvSpPr txBox="1"/>
          <p:nvPr/>
        </p:nvSpPr>
        <p:spPr>
          <a:xfrm>
            <a:off x="6262266" y="4032690"/>
            <a:ext cx="1953868" cy="338554"/>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25282A"/>
                </a:solidFill>
                <a:effectLst/>
                <a:uLnTx/>
                <a:uFillTx/>
                <a:latin typeface="Calibri"/>
                <a:ea typeface="+mn-ea"/>
                <a:cs typeface="+mn-cs"/>
              </a:rPr>
              <a:t>RETIREMENT STATUS</a:t>
            </a:r>
          </a:p>
        </p:txBody>
      </p:sp>
      <p:sp>
        <p:nvSpPr>
          <p:cNvPr id="23" name="Text Placeholder 10">
            <a:extLst>
              <a:ext uri="{FF2B5EF4-FFF2-40B4-BE49-F238E27FC236}">
                <a16:creationId xmlns:a16="http://schemas.microsoft.com/office/drawing/2014/main" id="{AEECADBF-8B95-24D8-68A8-F42BCAD3230F}"/>
              </a:ext>
            </a:extLst>
          </p:cNvPr>
          <p:cNvSpPr txBox="1">
            <a:spLocks/>
          </p:cNvSpPr>
          <p:nvPr/>
        </p:nvSpPr>
        <p:spPr>
          <a:xfrm>
            <a:off x="752475" y="6125892"/>
            <a:ext cx="990599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US" sz="800" noProof="0"/>
              <a:t>Base: Broad market: Aged: 45-49 years old n = 161; 50-54 years old n = 143; 55-59 years old n = 147; 60-64 years old n = 129; 65-69 years old n = 124; 70 years old and above n = 297; Advise status: Advised n = 281; Unadvised n = 720; Retirement status: Pre-retirees n = 474; Retirees n = 527</a:t>
            </a:r>
          </a:p>
          <a:p>
            <a:r>
              <a:rPr lang="en-US" sz="800"/>
              <a:t>AI1. Have you ever used a generative AI tool (e.g. ChatGPT, Copilot, Gemini, Claude)?</a:t>
            </a:r>
            <a:endParaRPr lang="en-AU" sz="800" noProof="0"/>
          </a:p>
        </p:txBody>
      </p:sp>
      <p:grpSp>
        <p:nvGrpSpPr>
          <p:cNvPr id="25" name="Group 24">
            <a:extLst>
              <a:ext uri="{FF2B5EF4-FFF2-40B4-BE49-F238E27FC236}">
                <a16:creationId xmlns:a16="http://schemas.microsoft.com/office/drawing/2014/main" id="{BF03E774-3CC7-16CD-D1FE-5F98FC13FDF4}"/>
              </a:ext>
            </a:extLst>
          </p:cNvPr>
          <p:cNvGrpSpPr/>
          <p:nvPr/>
        </p:nvGrpSpPr>
        <p:grpSpPr>
          <a:xfrm>
            <a:off x="5852218" y="3650008"/>
            <a:ext cx="4015659" cy="2512976"/>
            <a:chOff x="5321771" y="1520016"/>
            <a:chExt cx="4015659" cy="2512976"/>
          </a:xfrm>
        </p:grpSpPr>
        <p:graphicFrame>
          <p:nvGraphicFramePr>
            <p:cNvPr id="52" name="Chart 51">
              <a:extLst>
                <a:ext uri="{FF2B5EF4-FFF2-40B4-BE49-F238E27FC236}">
                  <a16:creationId xmlns:a16="http://schemas.microsoft.com/office/drawing/2014/main" id="{CE3C4D95-BFA8-5696-5109-86599E32A8EE}"/>
                </a:ext>
              </a:extLst>
            </p:cNvPr>
            <p:cNvGraphicFramePr/>
            <p:nvPr>
              <p:extLst>
                <p:ext uri="{D42A27DB-BD31-4B8C-83A1-F6EECF244321}">
                  <p14:modId xmlns:p14="http://schemas.microsoft.com/office/powerpoint/2010/main" val="3644035876"/>
                </p:ext>
              </p:extLst>
            </p:nvPr>
          </p:nvGraphicFramePr>
          <p:xfrm>
            <a:off x="6031433" y="1520016"/>
            <a:ext cx="2575060" cy="207584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7" name="Chart 66">
              <a:extLst>
                <a:ext uri="{FF2B5EF4-FFF2-40B4-BE49-F238E27FC236}">
                  <a16:creationId xmlns:a16="http://schemas.microsoft.com/office/drawing/2014/main" id="{E7EA01AC-CB31-EBF7-6E6A-45A9C391E12B}"/>
                </a:ext>
              </a:extLst>
            </p:cNvPr>
            <p:cNvGraphicFramePr/>
            <p:nvPr>
              <p:extLst>
                <p:ext uri="{D42A27DB-BD31-4B8C-83A1-F6EECF244321}">
                  <p14:modId xmlns:p14="http://schemas.microsoft.com/office/powerpoint/2010/main" val="3987865104"/>
                </p:ext>
              </p:extLst>
            </p:nvPr>
          </p:nvGraphicFramePr>
          <p:xfrm>
            <a:off x="5321771" y="1957150"/>
            <a:ext cx="4015659" cy="2075842"/>
          </p:xfrm>
          <a:graphic>
            <a:graphicData uri="http://schemas.openxmlformats.org/drawingml/2006/chart">
              <c:chart xmlns:c="http://schemas.openxmlformats.org/drawingml/2006/chart" xmlns:r="http://schemas.openxmlformats.org/officeDocument/2006/relationships" r:id="rId8"/>
            </a:graphicData>
          </a:graphic>
        </p:graphicFrame>
      </p:grpSp>
      <p:graphicFrame>
        <p:nvGraphicFramePr>
          <p:cNvPr id="2" name="Chart 1">
            <a:extLst>
              <a:ext uri="{FF2B5EF4-FFF2-40B4-BE49-F238E27FC236}">
                <a16:creationId xmlns:a16="http://schemas.microsoft.com/office/drawing/2014/main" id="{533149DE-9350-895D-F124-8FC7F6465ED2}"/>
              </a:ext>
            </a:extLst>
          </p:cNvPr>
          <p:cNvGraphicFramePr/>
          <p:nvPr>
            <p:extLst>
              <p:ext uri="{D42A27DB-BD31-4B8C-83A1-F6EECF244321}">
                <p14:modId xmlns:p14="http://schemas.microsoft.com/office/powerpoint/2010/main" val="1347264127"/>
              </p:ext>
            </p:extLst>
          </p:nvPr>
        </p:nvGraphicFramePr>
        <p:xfrm>
          <a:off x="667296" y="2212333"/>
          <a:ext cx="5105061" cy="3542442"/>
        </p:xfrm>
        <a:graphic>
          <a:graphicData uri="http://schemas.openxmlformats.org/drawingml/2006/chart">
            <c:chart xmlns:c="http://schemas.openxmlformats.org/drawingml/2006/chart" xmlns:r="http://schemas.openxmlformats.org/officeDocument/2006/relationships" r:id="rId9"/>
          </a:graphicData>
        </a:graphic>
      </p:graphicFrame>
      <p:sp>
        <p:nvSpPr>
          <p:cNvPr id="11" name="TextBox 10">
            <a:extLst>
              <a:ext uri="{FF2B5EF4-FFF2-40B4-BE49-F238E27FC236}">
                <a16:creationId xmlns:a16="http://schemas.microsoft.com/office/drawing/2014/main" id="{4F78D8C3-783D-D013-FFF6-C3B6F0686A4F}"/>
              </a:ext>
            </a:extLst>
          </p:cNvPr>
          <p:cNvSpPr txBox="1"/>
          <p:nvPr/>
        </p:nvSpPr>
        <p:spPr>
          <a:xfrm>
            <a:off x="564688" y="1795050"/>
            <a:ext cx="1212511" cy="338554"/>
          </a:xfrm>
          <a:prstGeom prst="rect">
            <a:avLst/>
          </a:prstGeom>
          <a:noFill/>
        </p:spPr>
        <p:txBody>
          <a:bodyPr wrap="none" rtlCol="0">
            <a:spAutoFit/>
          </a:bodyPr>
          <a:lstStyle/>
          <a:p>
            <a:r>
              <a:rPr lang="en-PH" sz="1600" b="1"/>
              <a:t>AGE GROUP</a:t>
            </a:r>
          </a:p>
        </p:txBody>
      </p:sp>
      <p:sp>
        <p:nvSpPr>
          <p:cNvPr id="16" name="TextBox 15">
            <a:extLst>
              <a:ext uri="{FF2B5EF4-FFF2-40B4-BE49-F238E27FC236}">
                <a16:creationId xmlns:a16="http://schemas.microsoft.com/office/drawing/2014/main" id="{4976B6A0-83B5-234B-BE6B-BA30DFFEA8A6}"/>
              </a:ext>
            </a:extLst>
          </p:cNvPr>
          <p:cNvSpPr txBox="1"/>
          <p:nvPr/>
        </p:nvSpPr>
        <p:spPr>
          <a:xfrm>
            <a:off x="7207390" y="5092608"/>
            <a:ext cx="930255" cy="276999"/>
          </a:xfrm>
          <a:prstGeom prst="rect">
            <a:avLst/>
          </a:prstGeom>
          <a:noFill/>
          <a:effectLst>
            <a:softEdge rad="0"/>
          </a:effectLst>
        </p:spPr>
        <p:txBody>
          <a:bodyPr wrap="none" rtlCol="0">
            <a:spAutoFit/>
          </a:bodyPr>
          <a:lstStyle/>
          <a:p>
            <a:r>
              <a:rPr lang="en-PH" sz="1200" b="1"/>
              <a:t>Pre-retirees</a:t>
            </a:r>
          </a:p>
        </p:txBody>
      </p:sp>
      <p:sp>
        <p:nvSpPr>
          <p:cNvPr id="20" name="TextBox 19">
            <a:extLst>
              <a:ext uri="{FF2B5EF4-FFF2-40B4-BE49-F238E27FC236}">
                <a16:creationId xmlns:a16="http://schemas.microsoft.com/office/drawing/2014/main" id="{D028F7ED-5415-3DC9-C9D7-02178F7CAD85}"/>
              </a:ext>
            </a:extLst>
          </p:cNvPr>
          <p:cNvSpPr txBox="1"/>
          <p:nvPr/>
        </p:nvSpPr>
        <p:spPr>
          <a:xfrm>
            <a:off x="9722153" y="5074382"/>
            <a:ext cx="703847" cy="276999"/>
          </a:xfrm>
          <a:prstGeom prst="rect">
            <a:avLst/>
          </a:prstGeom>
          <a:noFill/>
          <a:effectLst>
            <a:softEdge rad="0"/>
          </a:effectLst>
        </p:spPr>
        <p:txBody>
          <a:bodyPr wrap="none" rtlCol="0">
            <a:spAutoFit/>
          </a:bodyPr>
          <a:lstStyle/>
          <a:p>
            <a:r>
              <a:rPr lang="en-PH" sz="1200" b="1"/>
              <a:t>Retirees</a:t>
            </a:r>
          </a:p>
        </p:txBody>
      </p:sp>
      <p:sp>
        <p:nvSpPr>
          <p:cNvPr id="31" name="TextBox 30">
            <a:extLst>
              <a:ext uri="{FF2B5EF4-FFF2-40B4-BE49-F238E27FC236}">
                <a16:creationId xmlns:a16="http://schemas.microsoft.com/office/drawing/2014/main" id="{0712ADB0-C7C2-F249-C300-142E47FCA171}"/>
              </a:ext>
            </a:extLst>
          </p:cNvPr>
          <p:cNvSpPr txBox="1"/>
          <p:nvPr/>
        </p:nvSpPr>
        <p:spPr>
          <a:xfrm>
            <a:off x="7277833" y="2834266"/>
            <a:ext cx="692818" cy="276999"/>
          </a:xfrm>
          <a:prstGeom prst="rect">
            <a:avLst/>
          </a:prstGeom>
          <a:noFill/>
          <a:effectLst>
            <a:softEdge rad="0"/>
          </a:effectLst>
        </p:spPr>
        <p:txBody>
          <a:bodyPr wrap="none" rtlCol="0">
            <a:spAutoFit/>
          </a:bodyPr>
          <a:lstStyle/>
          <a:p>
            <a:r>
              <a:rPr lang="en-PH" sz="1200" b="1"/>
              <a:t>Advised</a:t>
            </a:r>
          </a:p>
        </p:txBody>
      </p:sp>
      <p:sp>
        <p:nvSpPr>
          <p:cNvPr id="32" name="TextBox 31">
            <a:extLst>
              <a:ext uri="{FF2B5EF4-FFF2-40B4-BE49-F238E27FC236}">
                <a16:creationId xmlns:a16="http://schemas.microsoft.com/office/drawing/2014/main" id="{853BE64F-9CA7-AB4E-345C-8B0F64734FAB}"/>
              </a:ext>
            </a:extLst>
          </p:cNvPr>
          <p:cNvSpPr txBox="1"/>
          <p:nvPr/>
        </p:nvSpPr>
        <p:spPr>
          <a:xfrm>
            <a:off x="9644310" y="2834266"/>
            <a:ext cx="859531" cy="276999"/>
          </a:xfrm>
          <a:prstGeom prst="rect">
            <a:avLst/>
          </a:prstGeom>
          <a:noFill/>
          <a:effectLst>
            <a:softEdge rad="0"/>
          </a:effectLst>
        </p:spPr>
        <p:txBody>
          <a:bodyPr wrap="none" rtlCol="0">
            <a:spAutoFit/>
          </a:bodyPr>
          <a:lstStyle/>
          <a:p>
            <a:r>
              <a:rPr lang="en-PH" sz="1200" b="1"/>
              <a:t>Unadvised</a:t>
            </a:r>
          </a:p>
        </p:txBody>
      </p:sp>
    </p:spTree>
    <p:extLst>
      <p:ext uri="{BB962C8B-B14F-4D97-AF65-F5344CB8AC3E}">
        <p14:creationId xmlns:p14="http://schemas.microsoft.com/office/powerpoint/2010/main" val="1310602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F7CA-05EF-83B1-200E-D5DD0CE3E7B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71441F5-96E6-BCCD-B5D4-76B57E9BD727}"/>
              </a:ext>
            </a:extLst>
          </p:cNvPr>
          <p:cNvSpPr/>
          <p:nvPr/>
        </p:nvSpPr>
        <p:spPr>
          <a:xfrm>
            <a:off x="6313860" y="2152650"/>
            <a:ext cx="4933950" cy="3781425"/>
          </a:xfrm>
          <a:prstGeom prst="roundRect">
            <a:avLst>
              <a:gd name="adj" fmla="val 835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Rounded Corners 1">
            <a:extLst>
              <a:ext uri="{FF2B5EF4-FFF2-40B4-BE49-F238E27FC236}">
                <a16:creationId xmlns:a16="http://schemas.microsoft.com/office/drawing/2014/main" id="{B3605512-ED76-F56F-A386-2A9FD0375001}"/>
              </a:ext>
            </a:extLst>
          </p:cNvPr>
          <p:cNvSpPr/>
          <p:nvPr/>
        </p:nvSpPr>
        <p:spPr>
          <a:xfrm>
            <a:off x="923926" y="2152650"/>
            <a:ext cx="4933950" cy="3781425"/>
          </a:xfrm>
          <a:prstGeom prst="roundRect">
            <a:avLst>
              <a:gd name="adj" fmla="val 8355"/>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5AB5BEF8-0139-9BEB-5682-A30B9E828910}"/>
              </a:ext>
            </a:extLst>
          </p:cNvPr>
          <p:cNvSpPr>
            <a:spLocks noGrp="1"/>
          </p:cNvSpPr>
          <p:nvPr>
            <p:ph type="title"/>
          </p:nvPr>
        </p:nvSpPr>
        <p:spPr/>
        <p:txBody>
          <a:bodyPr/>
          <a:lstStyle/>
          <a:p>
            <a:r>
              <a:rPr lang="en-AU" cap="none" dirty="0"/>
              <a:t>More than half have used AI to ask questions about superannuation or retirement</a:t>
            </a:r>
            <a:endParaRPr lang="en-AU" cap="none" noProof="0" dirty="0"/>
          </a:p>
        </p:txBody>
      </p:sp>
      <p:sp>
        <p:nvSpPr>
          <p:cNvPr id="4" name="Footer Placeholder 3">
            <a:extLst>
              <a:ext uri="{FF2B5EF4-FFF2-40B4-BE49-F238E27FC236}">
                <a16:creationId xmlns:a16="http://schemas.microsoft.com/office/drawing/2014/main" id="{92C4E147-7C15-1FDA-1296-74DDEE8F5DAD}"/>
              </a:ext>
            </a:extLst>
          </p:cNvPr>
          <p:cNvSpPr>
            <a:spLocks noGrp="1"/>
          </p:cNvSpPr>
          <p:nvPr>
            <p:ph type="ftr" sz="quarter" idx="10"/>
          </p:nvPr>
        </p:nvSpPr>
        <p:spPr>
          <a:xfrm>
            <a:off x="731404" y="6134848"/>
            <a:ext cx="9856341" cy="462504"/>
          </a:xfrm>
        </p:spPr>
        <p:txBody>
          <a:bodyPr vert="horz" lIns="72000" tIns="72000" rIns="72000" bIns="72000" rtlCol="0" anchor="t">
            <a:noAutofit/>
          </a:bodyPr>
          <a:lstStyle/>
          <a:p>
            <a:pPr marL="0" marR="0" lvl="0" indent="0" algn="l" defTabSz="914400" rtl="0" eaLnBrk="1" fontAlgn="auto" latinLnBrk="0" hangingPunct="1">
              <a:lnSpc>
                <a:spcPct val="100000"/>
              </a:lnSpc>
              <a:spcBef>
                <a:spcPts val="0"/>
              </a:spcBef>
              <a:spcAft>
                <a:spcPts val="0"/>
              </a:spcAft>
              <a:buClrTx/>
              <a:buSzPct val="140000"/>
              <a:buFontTx/>
              <a:buNone/>
              <a:tabLst/>
              <a:defRPr/>
            </a:pPr>
            <a:r>
              <a:rPr kumimoji="0" lang="en-AU" b="0" i="1" u="none" strike="noStrike" kern="1200" cap="none" spc="0" normalizeH="0" baseline="0" noProof="0">
                <a:ln>
                  <a:noFill/>
                </a:ln>
                <a:effectLst/>
                <a:uLnTx/>
                <a:uFillTx/>
                <a:latin typeface="Calibri"/>
                <a:ea typeface="+mn-ea"/>
                <a:cs typeface="+mn-cs"/>
              </a:rPr>
              <a:t>Base: Broad market AI users n = 344</a:t>
            </a:r>
          </a:p>
          <a:p>
            <a:pPr lvl="0">
              <a:buSzPct val="140000"/>
              <a:defRPr/>
            </a:pPr>
            <a:r>
              <a:rPr lang="en-US"/>
              <a:t>AI2. When did you most recently use a generative AI tool for any purpose? / AI3. When did you most recently use a generative AI tool to ask questions about superannuation or retirement?</a:t>
            </a:r>
            <a:endParaRPr kumimoji="0" lang="en-AU" b="0" i="1" u="none" strike="noStrike" kern="1200" cap="none" spc="0" normalizeH="0" baseline="0" noProof="0">
              <a:ln>
                <a:noFill/>
              </a:ln>
              <a:effectLst/>
              <a:uLnTx/>
              <a:uFillTx/>
              <a:latin typeface="Calibri"/>
              <a:ea typeface="+mn-ea"/>
              <a:cs typeface="+mn-cs"/>
            </a:endParaRPr>
          </a:p>
        </p:txBody>
      </p:sp>
      <p:sp>
        <p:nvSpPr>
          <p:cNvPr id="6" name="Text Placeholder 9">
            <a:extLst>
              <a:ext uri="{FF2B5EF4-FFF2-40B4-BE49-F238E27FC236}">
                <a16:creationId xmlns:a16="http://schemas.microsoft.com/office/drawing/2014/main" id="{A7C0C44F-E932-90B4-97D2-81932B6C415B}"/>
              </a:ext>
            </a:extLst>
          </p:cNvPr>
          <p:cNvSpPr txBox="1">
            <a:spLocks/>
          </p:cNvSpPr>
          <p:nvPr/>
        </p:nvSpPr>
        <p:spPr>
          <a:xfrm>
            <a:off x="730251" y="144020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defRPr/>
            </a:pPr>
            <a:r>
              <a:rPr lang="en-US">
                <a:solidFill>
                  <a:srgbClr val="25282A"/>
                </a:solidFill>
              </a:rPr>
              <a:t>MOST RECENT USE OF GENERATIVE AI TOOL</a:t>
            </a:r>
          </a:p>
          <a:p>
            <a:pPr lvl="0">
              <a:spcBef>
                <a:spcPts val="0"/>
              </a:spcBef>
              <a:defRPr/>
            </a:pPr>
            <a:r>
              <a:rPr kumimoji="0" lang="en-US" sz="1200" b="0" i="1" u="none" strike="noStrike" kern="1200" cap="none" spc="0" normalizeH="0" baseline="0" noProof="0">
                <a:ln>
                  <a:noFill/>
                </a:ln>
                <a:solidFill>
                  <a:srgbClr val="25282A"/>
                </a:solidFill>
                <a:effectLst/>
                <a:uLnTx/>
                <a:uFillTx/>
                <a:latin typeface="Calibri"/>
                <a:ea typeface="+mn-ea"/>
                <a:cs typeface="+mn-cs"/>
              </a:rPr>
              <a:t>(Among </a:t>
            </a:r>
            <a:r>
              <a:rPr lang="en-US" sz="1200" b="0" i="1">
                <a:solidFill>
                  <a:srgbClr val="25282A"/>
                </a:solidFill>
                <a:latin typeface="Calibri"/>
              </a:rPr>
              <a:t>AI users)</a:t>
            </a:r>
            <a:endParaRPr kumimoji="0" lang="en-AU" sz="1200" b="0" i="1" u="none" strike="noStrike" kern="1200" cap="none" spc="0" normalizeH="0" baseline="0" noProof="0">
              <a:ln>
                <a:noFill/>
              </a:ln>
              <a:solidFill>
                <a:srgbClr val="25282A"/>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0C38AFD8-3CF8-1633-AA68-0E143FA8B4D9}"/>
              </a:ext>
            </a:extLst>
          </p:cNvPr>
          <p:cNvGrpSpPr/>
          <p:nvPr/>
        </p:nvGrpSpPr>
        <p:grpSpPr>
          <a:xfrm>
            <a:off x="746125" y="2270702"/>
            <a:ext cx="10864851" cy="3520497"/>
            <a:chOff x="752475" y="2270702"/>
            <a:chExt cx="10864851" cy="3520497"/>
          </a:xfrm>
        </p:grpSpPr>
        <p:graphicFrame>
          <p:nvGraphicFramePr>
            <p:cNvPr id="14" name="Chart 13">
              <a:extLst>
                <a:ext uri="{FF2B5EF4-FFF2-40B4-BE49-F238E27FC236}">
                  <a16:creationId xmlns:a16="http://schemas.microsoft.com/office/drawing/2014/main" id="{30A2C3F0-21A7-CD9E-CB4F-C054635BA627}"/>
                </a:ext>
              </a:extLst>
            </p:cNvPr>
            <p:cNvGraphicFramePr/>
            <p:nvPr>
              <p:extLst>
                <p:ext uri="{D42A27DB-BD31-4B8C-83A1-F6EECF244321}">
                  <p14:modId xmlns:p14="http://schemas.microsoft.com/office/powerpoint/2010/main" val="3963309540"/>
                </p:ext>
              </p:extLst>
            </p:nvPr>
          </p:nvGraphicFramePr>
          <p:xfrm>
            <a:off x="752475" y="2270702"/>
            <a:ext cx="5343525" cy="3495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D950DF36-297A-590F-7218-CB1E15D86268}"/>
                </a:ext>
              </a:extLst>
            </p:cNvPr>
            <p:cNvGraphicFramePr/>
            <p:nvPr>
              <p:extLst>
                <p:ext uri="{D42A27DB-BD31-4B8C-83A1-F6EECF244321}">
                  <p14:modId xmlns:p14="http://schemas.microsoft.com/office/powerpoint/2010/main" val="2184751264"/>
                </p:ext>
              </p:extLst>
            </p:nvPr>
          </p:nvGraphicFramePr>
          <p:xfrm>
            <a:off x="6273801" y="2295524"/>
            <a:ext cx="5343525" cy="3495675"/>
          </p:xfrm>
          <a:graphic>
            <a:graphicData uri="http://schemas.openxmlformats.org/drawingml/2006/chart">
              <c:chart xmlns:c="http://schemas.openxmlformats.org/drawingml/2006/chart" xmlns:r="http://schemas.openxmlformats.org/officeDocument/2006/relationships" r:id="rId4"/>
            </a:graphicData>
          </a:graphic>
        </p:graphicFrame>
      </p:grpSp>
      <p:sp>
        <p:nvSpPr>
          <p:cNvPr id="9" name="Right Bracket 8">
            <a:extLst>
              <a:ext uri="{FF2B5EF4-FFF2-40B4-BE49-F238E27FC236}">
                <a16:creationId xmlns:a16="http://schemas.microsoft.com/office/drawing/2014/main" id="{E7743EA9-CFF1-B92B-FBE9-141D40AE05C2}"/>
              </a:ext>
            </a:extLst>
          </p:cNvPr>
          <p:cNvSpPr/>
          <p:nvPr/>
        </p:nvSpPr>
        <p:spPr>
          <a:xfrm>
            <a:off x="9804412" y="2915958"/>
            <a:ext cx="216024" cy="1953202"/>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TextBox 10">
            <a:extLst>
              <a:ext uri="{FF2B5EF4-FFF2-40B4-BE49-F238E27FC236}">
                <a16:creationId xmlns:a16="http://schemas.microsoft.com/office/drawing/2014/main" id="{14F81284-66CE-ADF6-F0BA-B38729B6381B}"/>
              </a:ext>
            </a:extLst>
          </p:cNvPr>
          <p:cNvSpPr txBox="1"/>
          <p:nvPr/>
        </p:nvSpPr>
        <p:spPr>
          <a:xfrm>
            <a:off x="9854307" y="3747209"/>
            <a:ext cx="521929" cy="307777"/>
          </a:xfrm>
          <a:prstGeom prst="rect">
            <a:avLst/>
          </a:prstGeom>
          <a:solidFill>
            <a:srgbClr val="F2F2F2"/>
          </a:solidFill>
        </p:spPr>
        <p:txBody>
          <a:bodyPr wrap="square">
            <a:spAutoFit/>
          </a:bodyPr>
          <a:lstStyle/>
          <a:p>
            <a:r>
              <a:rPr lang="en-US" sz="1400" b="1" dirty="0">
                <a:solidFill>
                  <a:schemeClr val="accent2"/>
                </a:solidFill>
              </a:rPr>
              <a:t>56%</a:t>
            </a:r>
            <a:endParaRPr lang="en-AU" sz="1400" b="1" dirty="0">
              <a:solidFill>
                <a:schemeClr val="accent2"/>
              </a:solidFill>
            </a:endParaRPr>
          </a:p>
        </p:txBody>
      </p:sp>
    </p:spTree>
    <p:extLst>
      <p:ext uri="{BB962C8B-B14F-4D97-AF65-F5344CB8AC3E}">
        <p14:creationId xmlns:p14="http://schemas.microsoft.com/office/powerpoint/2010/main" val="1176298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A8ED0-751C-D50E-637D-1650023C299E}"/>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41C97EB-C12D-C98D-2774-F3783B74CB91}"/>
              </a:ext>
            </a:extLst>
          </p:cNvPr>
          <p:cNvGraphicFramePr/>
          <p:nvPr>
            <p:extLst>
              <p:ext uri="{D42A27DB-BD31-4B8C-83A1-F6EECF244321}">
                <p14:modId xmlns:p14="http://schemas.microsoft.com/office/powerpoint/2010/main" val="1758908711"/>
              </p:ext>
            </p:extLst>
          </p:nvPr>
        </p:nvGraphicFramePr>
        <p:xfrm>
          <a:off x="1155700" y="2220384"/>
          <a:ext cx="10688638" cy="383751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2E62AC6-A759-F52E-B4A4-8EE50C41F2A9}"/>
              </a:ext>
            </a:extLst>
          </p:cNvPr>
          <p:cNvSpPr>
            <a:spLocks noGrp="1"/>
          </p:cNvSpPr>
          <p:nvPr>
            <p:ph type="title"/>
          </p:nvPr>
        </p:nvSpPr>
        <p:spPr/>
        <p:txBody>
          <a:bodyPr/>
          <a:lstStyle/>
          <a:p>
            <a:r>
              <a:rPr lang="en-US" cap="none" noProof="0" dirty="0"/>
              <a:t>Engagement with online retirement tools is highest among pre-retirees and advised members alike</a:t>
            </a:r>
            <a:endParaRPr lang="en-AU" cap="none" noProof="0" dirty="0"/>
          </a:p>
        </p:txBody>
      </p:sp>
      <p:sp>
        <p:nvSpPr>
          <p:cNvPr id="12" name="Text Placeholder 9">
            <a:extLst>
              <a:ext uri="{FF2B5EF4-FFF2-40B4-BE49-F238E27FC236}">
                <a16:creationId xmlns:a16="http://schemas.microsoft.com/office/drawing/2014/main" id="{9982E298-0E2F-179C-7684-391F23A7DF19}"/>
              </a:ext>
            </a:extLst>
          </p:cNvPr>
          <p:cNvSpPr txBox="1">
            <a:spLocks/>
          </p:cNvSpPr>
          <p:nvPr/>
        </p:nvSpPr>
        <p:spPr>
          <a:xfrm>
            <a:off x="730250" y="1453958"/>
            <a:ext cx="10704513"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PH"/>
              <a:t>USE OF OTHER ONLINE TOOLS FOR SUPER/RETIREMENT</a:t>
            </a:r>
          </a:p>
          <a:p>
            <a:pPr>
              <a:spcBef>
                <a:spcPts val="0"/>
              </a:spcBef>
            </a:pPr>
            <a:r>
              <a:rPr lang="en-AU" sz="1200" b="0" i="1" noProof="0"/>
              <a:t>(</a:t>
            </a:r>
            <a:r>
              <a:rPr lang="en-AU" sz="1200" b="0" i="1"/>
              <a:t>Split by retirement status and advise status</a:t>
            </a:r>
            <a:r>
              <a:rPr lang="en-AU" sz="1200" b="0" i="1" noProof="0"/>
              <a:t>)</a:t>
            </a:r>
            <a:endParaRPr lang="en-AU" i="1" noProof="0"/>
          </a:p>
        </p:txBody>
      </p:sp>
      <p:sp>
        <p:nvSpPr>
          <p:cNvPr id="13" name="Text Placeholder 10">
            <a:extLst>
              <a:ext uri="{FF2B5EF4-FFF2-40B4-BE49-F238E27FC236}">
                <a16:creationId xmlns:a16="http://schemas.microsoft.com/office/drawing/2014/main" id="{10209591-3A66-57D5-796D-46353AC07E5B}"/>
              </a:ext>
            </a:extLst>
          </p:cNvPr>
          <p:cNvSpPr txBox="1">
            <a:spLocks/>
          </p:cNvSpPr>
          <p:nvPr/>
        </p:nvSpPr>
        <p:spPr>
          <a:xfrm>
            <a:off x="732811" y="6121717"/>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lvl="0">
              <a:defRPr/>
            </a:pPr>
            <a:r>
              <a:rPr lang="en-AU" sz="800"/>
              <a:t>Base: Broad market: Pre-retirees n = 474; Retirees n = 527; Advised n = 281; Unadvised n = 720</a:t>
            </a:r>
          </a:p>
          <a:p>
            <a:r>
              <a:rPr lang="en-US" sz="800"/>
              <a:t>AI4. Have you used other online tools for super/retirement (e.g. calculators, dashboards, comparison sites, fund websites)?</a:t>
            </a:r>
            <a:endParaRPr lang="en-AU" sz="800" noProof="0"/>
          </a:p>
        </p:txBody>
      </p:sp>
      <p:sp>
        <p:nvSpPr>
          <p:cNvPr id="59" name="TextBox 58">
            <a:extLst>
              <a:ext uri="{FF2B5EF4-FFF2-40B4-BE49-F238E27FC236}">
                <a16:creationId xmlns:a16="http://schemas.microsoft.com/office/drawing/2014/main" id="{0206FBE9-6BD9-2BE6-4288-8215B873EB88}"/>
              </a:ext>
            </a:extLst>
          </p:cNvPr>
          <p:cNvSpPr txBox="1">
            <a:spLocks/>
          </p:cNvSpPr>
          <p:nvPr/>
        </p:nvSpPr>
        <p:spPr>
          <a:xfrm>
            <a:off x="10102850" y="2094326"/>
            <a:ext cx="962025" cy="461665"/>
          </a:xfrm>
          <a:prstGeom prst="rect">
            <a:avLst/>
          </a:prstGeom>
          <a:noFill/>
        </p:spPr>
        <p:txBody>
          <a:bodyPr wrap="square" rtlCol="0">
            <a:spAutoFit/>
          </a:bodyPr>
          <a:lstStyle/>
          <a:p>
            <a:pPr algn="ctr"/>
            <a:r>
              <a:rPr lang="en-AU" sz="1200" b="1" noProof="0">
                <a:solidFill>
                  <a:schemeClr val="accent1">
                    <a:lumMod val="75000"/>
                  </a:schemeClr>
                </a:solidFill>
              </a:rPr>
              <a:t>% Total y</a:t>
            </a:r>
            <a:r>
              <a:rPr lang="en-AU" sz="1200" b="1">
                <a:solidFill>
                  <a:schemeClr val="accent1">
                    <a:lumMod val="75000"/>
                  </a:schemeClr>
                </a:solidFill>
              </a:rPr>
              <a:t>es</a:t>
            </a:r>
            <a:br>
              <a:rPr lang="en-AU" sz="1200" b="1" noProof="0">
                <a:solidFill>
                  <a:schemeClr val="accent1">
                    <a:lumMod val="75000"/>
                  </a:schemeClr>
                </a:solidFill>
              </a:rPr>
            </a:br>
            <a:r>
              <a:rPr lang="en-AU" sz="1200" b="1" noProof="0">
                <a:solidFill>
                  <a:schemeClr val="accent1">
                    <a:lumMod val="75000"/>
                  </a:schemeClr>
                </a:solidFill>
              </a:rPr>
              <a:t>(1-4)</a:t>
            </a:r>
          </a:p>
        </p:txBody>
      </p:sp>
      <p:sp>
        <p:nvSpPr>
          <p:cNvPr id="6" name="Oval 5">
            <a:extLst>
              <a:ext uri="{FF2B5EF4-FFF2-40B4-BE49-F238E27FC236}">
                <a16:creationId xmlns:a16="http://schemas.microsoft.com/office/drawing/2014/main" id="{92264F82-B188-3AE8-C96E-32BFD1B7CFFC}"/>
              </a:ext>
            </a:extLst>
          </p:cNvPr>
          <p:cNvSpPr/>
          <p:nvPr/>
        </p:nvSpPr>
        <p:spPr>
          <a:xfrm>
            <a:off x="2225445" y="5573347"/>
            <a:ext cx="144000" cy="14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91DA"/>
              </a:solidFill>
            </a:endParaRPr>
          </a:p>
        </p:txBody>
      </p:sp>
      <p:sp>
        <p:nvSpPr>
          <p:cNvPr id="7" name="Oval 6">
            <a:extLst>
              <a:ext uri="{FF2B5EF4-FFF2-40B4-BE49-F238E27FC236}">
                <a16:creationId xmlns:a16="http://schemas.microsoft.com/office/drawing/2014/main" id="{0049046B-DBB0-64BF-B3C5-97B31BBCCD8C}"/>
              </a:ext>
            </a:extLst>
          </p:cNvPr>
          <p:cNvSpPr/>
          <p:nvPr/>
        </p:nvSpPr>
        <p:spPr>
          <a:xfrm>
            <a:off x="3791742" y="5573347"/>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8" name="Oval 7">
            <a:extLst>
              <a:ext uri="{FF2B5EF4-FFF2-40B4-BE49-F238E27FC236}">
                <a16:creationId xmlns:a16="http://schemas.microsoft.com/office/drawing/2014/main" id="{8785536B-2B82-663B-8D14-09D6ECD71A31}"/>
              </a:ext>
            </a:extLst>
          </p:cNvPr>
          <p:cNvSpPr/>
          <p:nvPr/>
        </p:nvSpPr>
        <p:spPr>
          <a:xfrm>
            <a:off x="5348514" y="5573347"/>
            <a:ext cx="144000" cy="144000"/>
          </a:xfrm>
          <a:prstGeom prst="ellipse">
            <a:avLst/>
          </a:prstGeom>
          <a:solidFill>
            <a:srgbClr val="66BD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99D3F0"/>
              </a:solidFill>
            </a:endParaRPr>
          </a:p>
        </p:txBody>
      </p:sp>
      <p:sp>
        <p:nvSpPr>
          <p:cNvPr id="10" name="Oval 9">
            <a:extLst>
              <a:ext uri="{FF2B5EF4-FFF2-40B4-BE49-F238E27FC236}">
                <a16:creationId xmlns:a16="http://schemas.microsoft.com/office/drawing/2014/main" id="{933CC24A-0B66-1D07-F4CF-7F32A47E5387}"/>
              </a:ext>
            </a:extLst>
          </p:cNvPr>
          <p:cNvSpPr/>
          <p:nvPr/>
        </p:nvSpPr>
        <p:spPr>
          <a:xfrm>
            <a:off x="7283220" y="5561388"/>
            <a:ext cx="144000" cy="144000"/>
          </a:xfrm>
          <a:prstGeom prst="ellipse">
            <a:avLst/>
          </a:prstGeom>
          <a:solidFill>
            <a:srgbClr val="99D3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sp>
        <p:nvSpPr>
          <p:cNvPr id="25" name="Oval 24">
            <a:extLst>
              <a:ext uri="{FF2B5EF4-FFF2-40B4-BE49-F238E27FC236}">
                <a16:creationId xmlns:a16="http://schemas.microsoft.com/office/drawing/2014/main" id="{03D1B9CC-D854-50E3-0863-00133F7F5723}"/>
              </a:ext>
            </a:extLst>
          </p:cNvPr>
          <p:cNvSpPr/>
          <p:nvPr/>
        </p:nvSpPr>
        <p:spPr>
          <a:xfrm>
            <a:off x="9113151" y="5573347"/>
            <a:ext cx="144000" cy="144000"/>
          </a:xfrm>
          <a:prstGeom prst="ellipse">
            <a:avLst/>
          </a:prstGeom>
          <a:solidFill>
            <a:srgbClr val="284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cxnSp>
        <p:nvCxnSpPr>
          <p:cNvPr id="11" name="Straight Arrow Connector 10">
            <a:extLst>
              <a:ext uri="{FF2B5EF4-FFF2-40B4-BE49-F238E27FC236}">
                <a16:creationId xmlns:a16="http://schemas.microsoft.com/office/drawing/2014/main" id="{28DFDBC6-D817-C545-53AD-BE7612F28751}"/>
              </a:ext>
            </a:extLst>
          </p:cNvPr>
          <p:cNvCxnSpPr/>
          <p:nvPr/>
        </p:nvCxnSpPr>
        <p:spPr>
          <a:xfrm>
            <a:off x="1246589" y="3975920"/>
            <a:ext cx="9720000" cy="0"/>
          </a:xfrm>
          <a:prstGeom prst="straightConnector1">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336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38024-AB66-CE94-E113-00641A36A4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D928FC-F339-F922-B61C-BB9232153DF3}"/>
              </a:ext>
            </a:extLst>
          </p:cNvPr>
          <p:cNvSpPr>
            <a:spLocks noGrp="1"/>
          </p:cNvSpPr>
          <p:nvPr>
            <p:ph type="title"/>
          </p:nvPr>
        </p:nvSpPr>
        <p:spPr/>
        <p:txBody>
          <a:bodyPr/>
          <a:lstStyle/>
          <a:p>
            <a:r>
              <a:rPr lang="en-US" cap="none" noProof="0" dirty="0"/>
              <a:t>AI is answering the question retirees say their fund failed to, how long their money will last in retirement</a:t>
            </a:r>
            <a:endParaRPr lang="en-AU" cap="none" noProof="0" dirty="0"/>
          </a:p>
        </p:txBody>
      </p:sp>
      <p:sp>
        <p:nvSpPr>
          <p:cNvPr id="4" name="Footer Placeholder 3">
            <a:extLst>
              <a:ext uri="{FF2B5EF4-FFF2-40B4-BE49-F238E27FC236}">
                <a16:creationId xmlns:a16="http://schemas.microsoft.com/office/drawing/2014/main" id="{E31A5B76-0796-27BD-0C0D-5C436C8578DA}"/>
              </a:ext>
            </a:extLst>
          </p:cNvPr>
          <p:cNvSpPr>
            <a:spLocks noGrp="1"/>
          </p:cNvSpPr>
          <p:nvPr>
            <p:ph type="ftr" sz="quarter" idx="10"/>
          </p:nvPr>
        </p:nvSpPr>
        <p:spPr>
          <a:xfrm>
            <a:off x="731404" y="6129300"/>
            <a:ext cx="9856341" cy="462504"/>
          </a:xfrm>
        </p:spPr>
        <p:txBody>
          <a:bodyPr vert="horz" lIns="72000" tIns="72000" rIns="72000" bIns="72000" rtlCol="0" anchor="t">
            <a:noAutofit/>
          </a:bodyPr>
          <a:lstStyle/>
          <a:p>
            <a:pPr marL="0" marR="0" lvl="0" indent="0" algn="l" defTabSz="914400" rtl="0" eaLnBrk="1" fontAlgn="auto" latinLnBrk="0" hangingPunct="1">
              <a:lnSpc>
                <a:spcPct val="100000"/>
              </a:lnSpc>
              <a:spcBef>
                <a:spcPts val="0"/>
              </a:spcBef>
              <a:spcAft>
                <a:spcPts val="0"/>
              </a:spcAft>
              <a:buClrTx/>
              <a:buSzPct val="140000"/>
              <a:buFontTx/>
              <a:buNone/>
              <a:tabLst/>
              <a:defRPr/>
            </a:pPr>
            <a:r>
              <a:rPr kumimoji="0" lang="en-AU" b="0" i="1" u="none" strike="noStrike" kern="1200" cap="none" spc="0" normalizeH="0" baseline="0" noProof="0">
                <a:ln>
                  <a:noFill/>
                </a:ln>
                <a:effectLst/>
                <a:uLnTx/>
                <a:uFillTx/>
                <a:latin typeface="Calibri"/>
                <a:ea typeface="+mn-ea"/>
                <a:cs typeface="+mn-cs"/>
              </a:rPr>
              <a:t>Base: Broad market AI users for super/retirement n = 110</a:t>
            </a:r>
          </a:p>
          <a:p>
            <a:pPr lvl="0">
              <a:buSzPct val="140000"/>
              <a:defRPr/>
            </a:pPr>
            <a:r>
              <a:rPr lang="en-US"/>
              <a:t>AI5. What have you used a generative AI tool for in relation to super or retirement? (Option ‘Other’ not shown due to no response)</a:t>
            </a:r>
          </a:p>
        </p:txBody>
      </p:sp>
      <p:graphicFrame>
        <p:nvGraphicFramePr>
          <p:cNvPr id="16" name="Chart 15">
            <a:extLst>
              <a:ext uri="{FF2B5EF4-FFF2-40B4-BE49-F238E27FC236}">
                <a16:creationId xmlns:a16="http://schemas.microsoft.com/office/drawing/2014/main" id="{33FACE21-78E4-8E2D-2957-1B950ABB7BBA}"/>
              </a:ext>
            </a:extLst>
          </p:cNvPr>
          <p:cNvGraphicFramePr/>
          <p:nvPr>
            <p:extLst>
              <p:ext uri="{D42A27DB-BD31-4B8C-83A1-F6EECF244321}">
                <p14:modId xmlns:p14="http://schemas.microsoft.com/office/powerpoint/2010/main" val="2336354717"/>
              </p:ext>
            </p:extLst>
          </p:nvPr>
        </p:nvGraphicFramePr>
        <p:xfrm>
          <a:off x="2312279" y="2046033"/>
          <a:ext cx="7480127"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72381E7F-B699-74D1-AC01-FAA1924DC5CA}"/>
              </a:ext>
            </a:extLst>
          </p:cNvPr>
          <p:cNvSpPr txBox="1"/>
          <p:nvPr/>
        </p:nvSpPr>
        <p:spPr>
          <a:xfrm>
            <a:off x="2784132" y="1465663"/>
            <a:ext cx="6623736" cy="523220"/>
          </a:xfrm>
          <a:prstGeom prst="rect">
            <a:avLst/>
          </a:prstGeom>
          <a:noFill/>
        </p:spPr>
        <p:txBody>
          <a:bodyPr wrap="none" rtlCol="0">
            <a:spAutoFit/>
          </a:bodyPr>
          <a:lstStyle/>
          <a:p>
            <a:pPr algn="ctr"/>
            <a:r>
              <a:rPr lang="en-US" sz="1600" b="1"/>
              <a:t>USE CASES OF GENERATIVE AI TOOL IN RELATION TO SUPER OR RETIREMENT</a:t>
            </a:r>
            <a:br>
              <a:rPr lang="en-US"/>
            </a:br>
            <a:r>
              <a:rPr lang="en-US" sz="1200" i="1"/>
              <a:t>(Among users of AI for super/retirement)</a:t>
            </a:r>
            <a:endParaRPr lang="en-PH" sz="1200" i="1"/>
          </a:p>
        </p:txBody>
      </p:sp>
    </p:spTree>
    <p:extLst>
      <p:ext uri="{BB962C8B-B14F-4D97-AF65-F5344CB8AC3E}">
        <p14:creationId xmlns:p14="http://schemas.microsoft.com/office/powerpoint/2010/main" val="2625147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75C9-6433-99DD-F3B4-46CB3E177B9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5045B4-A6B0-F1E7-8231-385ADCF25ED7}"/>
              </a:ext>
            </a:extLst>
          </p:cNvPr>
          <p:cNvSpPr>
            <a:spLocks noGrp="1"/>
          </p:cNvSpPr>
          <p:nvPr>
            <p:ph type="title"/>
          </p:nvPr>
        </p:nvSpPr>
        <p:spPr/>
        <p:txBody>
          <a:bodyPr/>
          <a:lstStyle/>
          <a:p>
            <a:pPr>
              <a:spcBef>
                <a:spcPts val="0"/>
              </a:spcBef>
            </a:pPr>
            <a:r>
              <a:rPr lang="en-AU" cap="none" noProof="0" dirty="0"/>
              <a:t>Generic AI already beats the fund's own</a:t>
            </a:r>
          </a:p>
          <a:p>
            <a:pPr>
              <a:spcBef>
                <a:spcPts val="0"/>
              </a:spcBef>
            </a:pPr>
            <a:r>
              <a:rPr lang="en-AU" cap="none" noProof="0" dirty="0"/>
              <a:t>website for most users, especially pre-retirees</a:t>
            </a:r>
          </a:p>
        </p:txBody>
      </p:sp>
      <p:sp>
        <p:nvSpPr>
          <p:cNvPr id="8" name="Text Placeholder 9">
            <a:extLst>
              <a:ext uri="{FF2B5EF4-FFF2-40B4-BE49-F238E27FC236}">
                <a16:creationId xmlns:a16="http://schemas.microsoft.com/office/drawing/2014/main" id="{C6D30E4B-6174-999E-81BE-F88B643B6679}"/>
              </a:ext>
            </a:extLst>
          </p:cNvPr>
          <p:cNvSpPr txBox="1">
            <a:spLocks/>
          </p:cNvSpPr>
          <p:nvPr/>
        </p:nvSpPr>
        <p:spPr>
          <a:xfrm>
            <a:off x="730250" y="144020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noProof="0"/>
              <a:t>USEFULNESS OF INFORMATION FROM </a:t>
            </a:r>
            <a:r>
              <a:rPr lang="en-US"/>
              <a:t>GENERATIVE </a:t>
            </a:r>
            <a:r>
              <a:rPr lang="en-AU" noProof="0"/>
              <a:t>AI TOOL COMPARED TO SUPER FUND</a:t>
            </a:r>
            <a:r>
              <a:rPr lang="en-AU"/>
              <a:t>’S</a:t>
            </a:r>
            <a:r>
              <a:rPr lang="en-AU" noProof="0"/>
              <a:t> WEBSITE BY RETIREMENT STATUS</a:t>
            </a:r>
          </a:p>
          <a:p>
            <a:pPr>
              <a:spcBef>
                <a:spcPts val="0"/>
              </a:spcBef>
            </a:pPr>
            <a:r>
              <a:rPr lang="en-AU" sz="1200" b="0" i="1"/>
              <a:t>(Among AI users for super/retirement)</a:t>
            </a:r>
            <a:endParaRPr lang="en-AU" sz="1200" b="0" i="1" noProof="0"/>
          </a:p>
        </p:txBody>
      </p:sp>
      <p:sp>
        <p:nvSpPr>
          <p:cNvPr id="9" name="Text Placeholder 10">
            <a:extLst>
              <a:ext uri="{FF2B5EF4-FFF2-40B4-BE49-F238E27FC236}">
                <a16:creationId xmlns:a16="http://schemas.microsoft.com/office/drawing/2014/main" id="{3040BA49-C882-9B4C-CA77-F343E87EEEB4}"/>
              </a:ext>
            </a:extLst>
          </p:cNvPr>
          <p:cNvSpPr txBox="1">
            <a:spLocks/>
          </p:cNvSpPr>
          <p:nvPr/>
        </p:nvSpPr>
        <p:spPr>
          <a:xfrm>
            <a:off x="732811" y="6124844"/>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lang="en-AU" sz="800"/>
              <a:t>Broad market AI users for super/retirement with super excluding SMSF: Pre-retirees n = 74; Retirees n = 31</a:t>
            </a:r>
            <a:endParaRPr lang="en-AU" sz="800" noProof="0"/>
          </a:p>
          <a:p>
            <a:r>
              <a:rPr lang="en-US" sz="800"/>
              <a:t>AI6. Compared with your super fund’s website, was the information you received from the AI tool…</a:t>
            </a:r>
            <a:endParaRPr lang="en-AU" sz="800" noProof="0"/>
          </a:p>
        </p:txBody>
      </p:sp>
      <p:grpSp>
        <p:nvGrpSpPr>
          <p:cNvPr id="63" name="Group 62">
            <a:extLst>
              <a:ext uri="{FF2B5EF4-FFF2-40B4-BE49-F238E27FC236}">
                <a16:creationId xmlns:a16="http://schemas.microsoft.com/office/drawing/2014/main" id="{641C340A-9048-3122-7D55-A319130FB75E}"/>
              </a:ext>
            </a:extLst>
          </p:cNvPr>
          <p:cNvGrpSpPr/>
          <p:nvPr/>
        </p:nvGrpSpPr>
        <p:grpSpPr>
          <a:xfrm>
            <a:off x="1187450" y="1780529"/>
            <a:ext cx="10731500" cy="4037835"/>
            <a:chOff x="2371677" y="2098060"/>
            <a:chExt cx="9088487" cy="3750287"/>
          </a:xfrm>
        </p:grpSpPr>
        <p:graphicFrame>
          <p:nvGraphicFramePr>
            <p:cNvPr id="6" name="Chart 5">
              <a:extLst>
                <a:ext uri="{FF2B5EF4-FFF2-40B4-BE49-F238E27FC236}">
                  <a16:creationId xmlns:a16="http://schemas.microsoft.com/office/drawing/2014/main" id="{A9F7AA05-3C99-C5CE-8CF8-940074F312E2}"/>
                </a:ext>
              </a:extLst>
            </p:cNvPr>
            <p:cNvGraphicFramePr/>
            <p:nvPr/>
          </p:nvGraphicFramePr>
          <p:xfrm>
            <a:off x="2371677" y="2098060"/>
            <a:ext cx="9088487" cy="3750287"/>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Group 10">
              <a:extLst>
                <a:ext uri="{FF2B5EF4-FFF2-40B4-BE49-F238E27FC236}">
                  <a16:creationId xmlns:a16="http://schemas.microsoft.com/office/drawing/2014/main" id="{FA779B7F-6460-3F61-3669-0B896573F10C}"/>
                </a:ext>
              </a:extLst>
            </p:cNvPr>
            <p:cNvGrpSpPr/>
            <p:nvPr/>
          </p:nvGrpSpPr>
          <p:grpSpPr>
            <a:xfrm>
              <a:off x="3204233" y="5315358"/>
              <a:ext cx="5387805" cy="142592"/>
              <a:chOff x="3530636" y="5386352"/>
              <a:chExt cx="5387805" cy="142592"/>
            </a:xfrm>
          </p:grpSpPr>
          <p:sp>
            <p:nvSpPr>
              <p:cNvPr id="47" name="Oval 46">
                <a:extLst>
                  <a:ext uri="{FF2B5EF4-FFF2-40B4-BE49-F238E27FC236}">
                    <a16:creationId xmlns:a16="http://schemas.microsoft.com/office/drawing/2014/main" id="{2E4B5525-6CAC-1BFB-478A-AF0E1AE4A2A9}"/>
                  </a:ext>
                </a:extLst>
              </p:cNvPr>
              <p:cNvSpPr/>
              <p:nvPr/>
            </p:nvSpPr>
            <p:spPr>
              <a:xfrm>
                <a:off x="8796488" y="5395199"/>
                <a:ext cx="121953" cy="133745"/>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5282A"/>
                  </a:solidFill>
                </a:endParaRPr>
              </a:p>
            </p:txBody>
          </p:sp>
          <p:sp>
            <p:nvSpPr>
              <p:cNvPr id="48" name="Oval 47">
                <a:extLst>
                  <a:ext uri="{FF2B5EF4-FFF2-40B4-BE49-F238E27FC236}">
                    <a16:creationId xmlns:a16="http://schemas.microsoft.com/office/drawing/2014/main" id="{FCE7E111-C002-D6AE-CE32-E6CE029D6A75}"/>
                  </a:ext>
                </a:extLst>
              </p:cNvPr>
              <p:cNvSpPr/>
              <p:nvPr/>
            </p:nvSpPr>
            <p:spPr>
              <a:xfrm>
                <a:off x="7638870" y="5395199"/>
                <a:ext cx="121953" cy="133745"/>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49" name="Oval 48">
                <a:extLst>
                  <a:ext uri="{FF2B5EF4-FFF2-40B4-BE49-F238E27FC236}">
                    <a16:creationId xmlns:a16="http://schemas.microsoft.com/office/drawing/2014/main" id="{FD5C242F-FA9E-2681-4059-8D1CFB421D7A}"/>
                  </a:ext>
                </a:extLst>
              </p:cNvPr>
              <p:cNvSpPr/>
              <p:nvPr/>
            </p:nvSpPr>
            <p:spPr>
              <a:xfrm>
                <a:off x="6292942" y="5395199"/>
                <a:ext cx="121953" cy="133745"/>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0" name="Oval 49">
                <a:extLst>
                  <a:ext uri="{FF2B5EF4-FFF2-40B4-BE49-F238E27FC236}">
                    <a16:creationId xmlns:a16="http://schemas.microsoft.com/office/drawing/2014/main" id="{74BA2C5C-B9FF-4887-FA1F-30DE440EA96E}"/>
                  </a:ext>
                </a:extLst>
              </p:cNvPr>
              <p:cNvSpPr/>
              <p:nvPr/>
            </p:nvSpPr>
            <p:spPr>
              <a:xfrm>
                <a:off x="4868498" y="5395199"/>
                <a:ext cx="121953" cy="133745"/>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1" name="Oval 50">
                <a:extLst>
                  <a:ext uri="{FF2B5EF4-FFF2-40B4-BE49-F238E27FC236}">
                    <a16:creationId xmlns:a16="http://schemas.microsoft.com/office/drawing/2014/main" id="{A05A7B3D-D815-2080-C39E-FD4BC2127ACD}"/>
                  </a:ext>
                </a:extLst>
              </p:cNvPr>
              <p:cNvSpPr/>
              <p:nvPr/>
            </p:nvSpPr>
            <p:spPr>
              <a:xfrm>
                <a:off x="3530636" y="5386352"/>
                <a:ext cx="121953" cy="133745"/>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grpSp>
    </p:spTree>
    <p:extLst>
      <p:ext uri="{BB962C8B-B14F-4D97-AF65-F5344CB8AC3E}">
        <p14:creationId xmlns:p14="http://schemas.microsoft.com/office/powerpoint/2010/main" val="1007417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D5F61-B171-BD09-3E43-02ECFE5C85A2}"/>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781B9263-5B89-F7E9-579D-F2EC997E1FB6}"/>
              </a:ext>
            </a:extLst>
          </p:cNvPr>
          <p:cNvGraphicFramePr/>
          <p:nvPr/>
        </p:nvGraphicFramePr>
        <p:xfrm>
          <a:off x="477077" y="1906922"/>
          <a:ext cx="11235534" cy="431947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996D7837-84C1-DA40-CD32-B0BC72BBCD2C}"/>
              </a:ext>
            </a:extLst>
          </p:cNvPr>
          <p:cNvSpPr>
            <a:spLocks noGrp="1"/>
          </p:cNvSpPr>
          <p:nvPr>
            <p:ph type="title"/>
          </p:nvPr>
        </p:nvSpPr>
        <p:spPr/>
        <p:txBody>
          <a:bodyPr/>
          <a:lstStyle/>
          <a:p>
            <a:pPr>
              <a:buSzPct val="140000"/>
            </a:pPr>
            <a:r>
              <a:rPr lang="en-AU" cap="none" noProof="0" dirty="0"/>
              <a:t>Speed and convenience, not distrust in their fund,</a:t>
            </a:r>
          </a:p>
          <a:p>
            <a:pPr>
              <a:buSzPct val="140000"/>
            </a:pPr>
            <a:r>
              <a:rPr lang="en-AU" cap="none" noProof="0" dirty="0"/>
              <a:t>is why people are turning to AI</a:t>
            </a:r>
          </a:p>
        </p:txBody>
      </p:sp>
      <p:sp>
        <p:nvSpPr>
          <p:cNvPr id="4" name="Footer Placeholder 3">
            <a:extLst>
              <a:ext uri="{FF2B5EF4-FFF2-40B4-BE49-F238E27FC236}">
                <a16:creationId xmlns:a16="http://schemas.microsoft.com/office/drawing/2014/main" id="{DB3F5A50-7D89-7FAC-8A07-4EC77AA8B571}"/>
              </a:ext>
            </a:extLst>
          </p:cNvPr>
          <p:cNvSpPr>
            <a:spLocks noGrp="1"/>
          </p:cNvSpPr>
          <p:nvPr>
            <p:ph type="ftr" sz="quarter" idx="10"/>
          </p:nvPr>
        </p:nvSpPr>
        <p:spPr>
          <a:xfrm>
            <a:off x="731404" y="6129300"/>
            <a:ext cx="9856341" cy="462504"/>
          </a:xfrm>
        </p:spPr>
        <p:txBody>
          <a:bodyPr vert="horz" lIns="72000" tIns="72000" rIns="72000" bIns="72000" rtlCol="0" anchor="t">
            <a:noAutofit/>
          </a:bodyPr>
          <a:lstStyle/>
          <a:p>
            <a:pPr lvl="0">
              <a:buSzPct val="140000"/>
              <a:defRPr/>
            </a:pPr>
            <a:r>
              <a:rPr kumimoji="0" lang="en-AU" b="0" i="1" u="none" strike="noStrike" kern="1200" cap="none" spc="0" normalizeH="0" baseline="0" noProof="0">
                <a:ln>
                  <a:noFill/>
                </a:ln>
                <a:effectLst/>
                <a:uLnTx/>
                <a:uFillTx/>
                <a:latin typeface="Calibri"/>
                <a:ea typeface="+mn-ea"/>
                <a:cs typeface="+mn-cs"/>
              </a:rPr>
              <a:t>Base</a:t>
            </a:r>
            <a:r>
              <a:rPr lang="en-AU"/>
              <a:t>: Broad market AI users for super/retirement: Advised n = 53; Unadvised n = 57</a:t>
            </a:r>
          </a:p>
          <a:p>
            <a:pPr lvl="0">
              <a:buSzPct val="140000"/>
              <a:defRPr/>
            </a:pPr>
            <a:r>
              <a:rPr lang="en-US"/>
              <a:t>AI7. Why did you use a generative AI tool for super or retirement questions? (Multiple response; </a:t>
            </a:r>
            <a:r>
              <a:rPr lang="en-PH"/>
              <a:t>Option ‘Other’ not shown due to no response)</a:t>
            </a:r>
            <a:endParaRPr lang="en-US"/>
          </a:p>
        </p:txBody>
      </p:sp>
      <p:sp>
        <p:nvSpPr>
          <p:cNvPr id="6" name="Text Placeholder 9">
            <a:extLst>
              <a:ext uri="{FF2B5EF4-FFF2-40B4-BE49-F238E27FC236}">
                <a16:creationId xmlns:a16="http://schemas.microsoft.com/office/drawing/2014/main" id="{0BAF4070-69E5-AF54-CC70-BC53CFC776A3}"/>
              </a:ext>
            </a:extLst>
          </p:cNvPr>
          <p:cNvSpPr txBox="1">
            <a:spLocks/>
          </p:cNvSpPr>
          <p:nvPr/>
        </p:nvSpPr>
        <p:spPr>
          <a:xfrm>
            <a:off x="730251" y="1440200"/>
            <a:ext cx="10718800"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0"/>
              </a:spcBef>
              <a:defRPr/>
            </a:pPr>
            <a:r>
              <a:rPr lang="en-US"/>
              <a:t>REASONS FOR USING GENERATIVE AI TOOL FOR SUPER OR RETIREMENT QUESTIONS BY ADVISE STATUS</a:t>
            </a:r>
          </a:p>
          <a:p>
            <a:pPr lvl="0">
              <a:spcBef>
                <a:spcPts val="0"/>
              </a:spcBef>
              <a:defRPr/>
            </a:pPr>
            <a:r>
              <a:rPr kumimoji="0" lang="en-US" sz="1200" b="0" i="1" u="none" strike="noStrike" kern="1200" cap="none" spc="0" normalizeH="0" baseline="0" noProof="0">
                <a:ln>
                  <a:noFill/>
                </a:ln>
                <a:effectLst/>
                <a:uLnTx/>
                <a:uFillTx/>
                <a:latin typeface="Calibri"/>
                <a:ea typeface="+mn-ea"/>
                <a:cs typeface="+mn-cs"/>
              </a:rPr>
              <a:t>(Among AI users for super/retirement)</a:t>
            </a:r>
            <a:endParaRPr kumimoji="0" lang="en-AU" sz="1200" b="0" i="1" u="none" strike="noStrike" kern="1200" cap="none" spc="0" normalizeH="0" baseline="0" noProof="0">
              <a:ln>
                <a:noFill/>
              </a:ln>
              <a:effectLst/>
              <a:uLnTx/>
              <a:uFillTx/>
              <a:latin typeface="Calibri"/>
              <a:ea typeface="+mn-ea"/>
              <a:cs typeface="+mn-cs"/>
            </a:endParaRPr>
          </a:p>
        </p:txBody>
      </p:sp>
      <p:grpSp>
        <p:nvGrpSpPr>
          <p:cNvPr id="8" name="Group 7">
            <a:extLst>
              <a:ext uri="{FF2B5EF4-FFF2-40B4-BE49-F238E27FC236}">
                <a16:creationId xmlns:a16="http://schemas.microsoft.com/office/drawing/2014/main" id="{D2721497-3BD2-D232-ADAE-086099A2D458}"/>
              </a:ext>
            </a:extLst>
          </p:cNvPr>
          <p:cNvGrpSpPr/>
          <p:nvPr/>
        </p:nvGrpSpPr>
        <p:grpSpPr>
          <a:xfrm>
            <a:off x="8372259" y="3857539"/>
            <a:ext cx="335335" cy="418237"/>
            <a:chOff x="8372259" y="3857539"/>
            <a:chExt cx="335335" cy="418237"/>
          </a:xfrm>
        </p:grpSpPr>
        <p:sp>
          <p:nvSpPr>
            <p:cNvPr id="9" name="Oval 8">
              <a:extLst>
                <a:ext uri="{FF2B5EF4-FFF2-40B4-BE49-F238E27FC236}">
                  <a16:creationId xmlns:a16="http://schemas.microsoft.com/office/drawing/2014/main" id="{A01A6BB1-38CE-47B4-F786-A8698ED7D3E3}"/>
                </a:ext>
              </a:extLst>
            </p:cNvPr>
            <p:cNvSpPr/>
            <p:nvPr/>
          </p:nvSpPr>
          <p:spPr>
            <a:xfrm>
              <a:off x="8563594" y="4127496"/>
              <a:ext cx="144000" cy="144000"/>
            </a:xfrm>
            <a:prstGeom prst="ellipse">
              <a:avLst/>
            </a:prstGeom>
            <a:solidFill>
              <a:srgbClr val="66B3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 name="Oval 9">
              <a:extLst>
                <a:ext uri="{FF2B5EF4-FFF2-40B4-BE49-F238E27FC236}">
                  <a16:creationId xmlns:a16="http://schemas.microsoft.com/office/drawing/2014/main" id="{AE9A2AB1-0A74-A849-4439-9ED9E23242A7}"/>
                </a:ext>
              </a:extLst>
            </p:cNvPr>
            <p:cNvSpPr/>
            <p:nvPr/>
          </p:nvSpPr>
          <p:spPr>
            <a:xfrm>
              <a:off x="8563593" y="3857539"/>
              <a:ext cx="144000" cy="144000"/>
            </a:xfrm>
            <a:prstGeom prst="ellipse">
              <a:avLst/>
            </a:prstGeom>
            <a:solidFill>
              <a:srgbClr val="0080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8080"/>
                </a:solidFill>
              </a:endParaRPr>
            </a:p>
          </p:txBody>
        </p:sp>
        <p:sp>
          <p:nvSpPr>
            <p:cNvPr id="13" name="Oval 12">
              <a:extLst>
                <a:ext uri="{FF2B5EF4-FFF2-40B4-BE49-F238E27FC236}">
                  <a16:creationId xmlns:a16="http://schemas.microsoft.com/office/drawing/2014/main" id="{C06D25A1-F8C4-67A3-0477-E0B9006B33F0}"/>
                </a:ext>
              </a:extLst>
            </p:cNvPr>
            <p:cNvSpPr/>
            <p:nvPr/>
          </p:nvSpPr>
          <p:spPr>
            <a:xfrm>
              <a:off x="8372259" y="3857539"/>
              <a:ext cx="144000" cy="1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8080"/>
                </a:solidFill>
              </a:endParaRPr>
            </a:p>
          </p:txBody>
        </p:sp>
        <p:sp>
          <p:nvSpPr>
            <p:cNvPr id="14" name="Oval 13">
              <a:extLst>
                <a:ext uri="{FF2B5EF4-FFF2-40B4-BE49-F238E27FC236}">
                  <a16:creationId xmlns:a16="http://schemas.microsoft.com/office/drawing/2014/main" id="{40C65CCE-1BED-F988-3C64-841BC7112FE0}"/>
                </a:ext>
              </a:extLst>
            </p:cNvPr>
            <p:cNvSpPr/>
            <p:nvPr/>
          </p:nvSpPr>
          <p:spPr>
            <a:xfrm>
              <a:off x="8372259" y="4131776"/>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spTree>
    <p:extLst>
      <p:ext uri="{BB962C8B-B14F-4D97-AF65-F5344CB8AC3E}">
        <p14:creationId xmlns:p14="http://schemas.microsoft.com/office/powerpoint/2010/main" val="2923355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B1DFD-3BB5-6EF3-A4E0-EE35FE914959}"/>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74C081D-00ED-E431-0656-21F5683CFFEC}"/>
              </a:ext>
            </a:extLst>
          </p:cNvPr>
          <p:cNvGraphicFramePr/>
          <p:nvPr>
            <p:extLst>
              <p:ext uri="{D42A27DB-BD31-4B8C-83A1-F6EECF244321}">
                <p14:modId xmlns:p14="http://schemas.microsoft.com/office/powerpoint/2010/main" val="3552376688"/>
              </p:ext>
            </p:extLst>
          </p:nvPr>
        </p:nvGraphicFramePr>
        <p:xfrm>
          <a:off x="746125" y="2172114"/>
          <a:ext cx="10688638" cy="401913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5012C25D-44C9-00B9-B345-8A8CDC272FBC}"/>
              </a:ext>
            </a:extLst>
          </p:cNvPr>
          <p:cNvSpPr>
            <a:spLocks noGrp="1"/>
          </p:cNvSpPr>
          <p:nvPr>
            <p:ph type="title"/>
          </p:nvPr>
        </p:nvSpPr>
        <p:spPr/>
        <p:txBody>
          <a:bodyPr/>
          <a:lstStyle/>
          <a:p>
            <a:r>
              <a:rPr lang="en-US" cap="none" noProof="0" dirty="0"/>
              <a:t>Unlike usage, trust in AI doesn't vary by advice or retirement status</a:t>
            </a:r>
            <a:endParaRPr lang="en-AU" cap="none" noProof="0" dirty="0"/>
          </a:p>
        </p:txBody>
      </p:sp>
      <p:sp>
        <p:nvSpPr>
          <p:cNvPr id="12" name="Text Placeholder 9">
            <a:extLst>
              <a:ext uri="{FF2B5EF4-FFF2-40B4-BE49-F238E27FC236}">
                <a16:creationId xmlns:a16="http://schemas.microsoft.com/office/drawing/2014/main" id="{1C9A05A1-61A5-C403-A6D4-6C8F9EAC6257}"/>
              </a:ext>
            </a:extLst>
          </p:cNvPr>
          <p:cNvSpPr txBox="1">
            <a:spLocks/>
          </p:cNvSpPr>
          <p:nvPr/>
        </p:nvSpPr>
        <p:spPr>
          <a:xfrm>
            <a:off x="730250" y="1340768"/>
            <a:ext cx="10704513"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0"/>
              </a:spcBef>
            </a:pPr>
            <a:r>
              <a:rPr lang="en-AU" noProof="0"/>
              <a:t>TRUST IN AI </a:t>
            </a:r>
            <a:r>
              <a:rPr lang="en-AU"/>
              <a:t>TOOLS FOR SUPER/RETIREMENT INFORMATION BY RETIREMENT STATUS AND ADVICE STATUS</a:t>
            </a:r>
            <a:endParaRPr lang="en-AU" noProof="0"/>
          </a:p>
        </p:txBody>
      </p:sp>
      <p:sp>
        <p:nvSpPr>
          <p:cNvPr id="13" name="Text Placeholder 10">
            <a:extLst>
              <a:ext uri="{FF2B5EF4-FFF2-40B4-BE49-F238E27FC236}">
                <a16:creationId xmlns:a16="http://schemas.microsoft.com/office/drawing/2014/main" id="{73C85146-E031-9F92-ED1B-D75951B32EF9}"/>
              </a:ext>
            </a:extLst>
          </p:cNvPr>
          <p:cNvSpPr txBox="1">
            <a:spLocks/>
          </p:cNvSpPr>
          <p:nvPr/>
        </p:nvSpPr>
        <p:spPr>
          <a:xfrm>
            <a:off x="732811" y="6121717"/>
            <a:ext cx="9735766" cy="540000"/>
          </a:xfrm>
          <a:prstGeom prst="rect">
            <a:avLst/>
          </a:prstGeom>
        </p:spPr>
        <p:txBody>
          <a:bodyPr vert="horz" lIns="72000" tIns="72000" rIns="72000" bIns="72000" rtlCol="0" anchor="t">
            <a:noAutofit/>
          </a:bodyPr>
          <a:lstStyle>
            <a:defPPr>
              <a:defRPr lang="en-US"/>
            </a:defPPr>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a:t>Base: </a:t>
            </a:r>
            <a:r>
              <a:rPr kumimoji="0" lang="en-AU" sz="800" b="0" i="1" u="none" strike="noStrike" kern="1200" cap="none" spc="0" normalizeH="0" baseline="0" noProof="0">
                <a:ln>
                  <a:noFill/>
                </a:ln>
                <a:effectLst/>
                <a:uLnTx/>
                <a:uFillTx/>
                <a:ea typeface="+mn-ea"/>
                <a:cs typeface="+mn-cs"/>
              </a:rPr>
              <a:t>Broad market </a:t>
            </a:r>
            <a:r>
              <a:rPr lang="en-AU" sz="800"/>
              <a:t>AI users for super/retirement</a:t>
            </a:r>
            <a:r>
              <a:rPr kumimoji="0" lang="en-AU" sz="800" b="0" i="1" u="none" strike="noStrike" kern="1200" cap="none" spc="0" normalizeH="0" baseline="0" noProof="0">
                <a:ln>
                  <a:noFill/>
                </a:ln>
                <a:effectLst/>
                <a:uLnTx/>
                <a:uFillTx/>
                <a:ea typeface="+mn-ea"/>
                <a:cs typeface="+mn-cs"/>
              </a:rPr>
              <a:t>: </a:t>
            </a:r>
            <a:r>
              <a:rPr lang="en-AU" sz="800"/>
              <a:t>Pre-retiree n = 86; Retiree n = 37; Advised n = 58; Unadvised n = 65 </a:t>
            </a:r>
            <a:endParaRPr lang="en-AU" sz="800" noProof="0"/>
          </a:p>
          <a:p>
            <a:r>
              <a:rPr lang="en-US" sz="800"/>
              <a:t>AI9. How much do you trust AI tools for superannuation/retirement information?</a:t>
            </a:r>
            <a:endParaRPr lang="en-AU" sz="800" noProof="0"/>
          </a:p>
        </p:txBody>
      </p:sp>
      <p:sp>
        <p:nvSpPr>
          <p:cNvPr id="59" name="TextBox 58">
            <a:extLst>
              <a:ext uri="{FF2B5EF4-FFF2-40B4-BE49-F238E27FC236}">
                <a16:creationId xmlns:a16="http://schemas.microsoft.com/office/drawing/2014/main" id="{9B493CCF-5565-5198-0152-BE04FED180BE}"/>
              </a:ext>
            </a:extLst>
          </p:cNvPr>
          <p:cNvSpPr txBox="1">
            <a:spLocks/>
          </p:cNvSpPr>
          <p:nvPr/>
        </p:nvSpPr>
        <p:spPr>
          <a:xfrm>
            <a:off x="10064807" y="2002598"/>
            <a:ext cx="1485611" cy="461665"/>
          </a:xfrm>
          <a:prstGeom prst="rect">
            <a:avLst/>
          </a:prstGeom>
          <a:noFill/>
        </p:spPr>
        <p:txBody>
          <a:bodyPr wrap="square" rtlCol="0">
            <a:spAutoFit/>
          </a:bodyPr>
          <a:lstStyle/>
          <a:p>
            <a:pPr algn="ctr"/>
            <a:r>
              <a:rPr lang="en-AU" sz="1200" b="1" noProof="0">
                <a:solidFill>
                  <a:schemeClr val="accent1">
                    <a:lumMod val="75000"/>
                  </a:schemeClr>
                </a:solidFill>
              </a:rPr>
              <a:t>% Total </a:t>
            </a:r>
            <a:r>
              <a:rPr lang="en-AU" sz="1200" b="1">
                <a:solidFill>
                  <a:schemeClr val="accent1">
                    <a:lumMod val="75000"/>
                  </a:schemeClr>
                </a:solidFill>
              </a:rPr>
              <a:t>t</a:t>
            </a:r>
            <a:r>
              <a:rPr lang="en-AU" sz="1200" b="1" noProof="0">
                <a:solidFill>
                  <a:schemeClr val="accent1">
                    <a:lumMod val="75000"/>
                  </a:schemeClr>
                </a:solidFill>
              </a:rPr>
              <a:t>rust</a:t>
            </a:r>
            <a:br>
              <a:rPr lang="en-AU" sz="1200" b="1" noProof="0">
                <a:solidFill>
                  <a:schemeClr val="accent1">
                    <a:lumMod val="75000"/>
                  </a:schemeClr>
                </a:solidFill>
              </a:rPr>
            </a:br>
            <a:r>
              <a:rPr lang="en-AU" sz="1200" b="1" noProof="0">
                <a:solidFill>
                  <a:schemeClr val="accent1">
                    <a:lumMod val="75000"/>
                  </a:schemeClr>
                </a:solidFill>
              </a:rPr>
              <a:t>(1-2)</a:t>
            </a:r>
          </a:p>
        </p:txBody>
      </p:sp>
      <p:cxnSp>
        <p:nvCxnSpPr>
          <p:cNvPr id="4" name="Straight Arrow Connector 3">
            <a:extLst>
              <a:ext uri="{FF2B5EF4-FFF2-40B4-BE49-F238E27FC236}">
                <a16:creationId xmlns:a16="http://schemas.microsoft.com/office/drawing/2014/main" id="{6D2BCE9B-ABDE-30C8-4D26-033FA1F48CC9}"/>
              </a:ext>
            </a:extLst>
          </p:cNvPr>
          <p:cNvCxnSpPr>
            <a:cxnSpLocks/>
          </p:cNvCxnSpPr>
          <p:nvPr/>
        </p:nvCxnSpPr>
        <p:spPr>
          <a:xfrm>
            <a:off x="746125" y="3941962"/>
            <a:ext cx="10514910" cy="0"/>
          </a:xfrm>
          <a:prstGeom prst="straightConnector1">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A34788E-CC72-FA78-FF31-921CEAAAE630}"/>
              </a:ext>
            </a:extLst>
          </p:cNvPr>
          <p:cNvGrpSpPr/>
          <p:nvPr/>
        </p:nvGrpSpPr>
        <p:grpSpPr>
          <a:xfrm>
            <a:off x="2091549" y="5658282"/>
            <a:ext cx="6940264" cy="156800"/>
            <a:chOff x="1996299" y="5903122"/>
            <a:chExt cx="6940264" cy="156800"/>
          </a:xfrm>
        </p:grpSpPr>
        <p:sp>
          <p:nvSpPr>
            <p:cNvPr id="11" name="Oval 10">
              <a:extLst>
                <a:ext uri="{FF2B5EF4-FFF2-40B4-BE49-F238E27FC236}">
                  <a16:creationId xmlns:a16="http://schemas.microsoft.com/office/drawing/2014/main" id="{2F96EB7F-4EC5-878F-216C-4BAEB9275C4C}"/>
                </a:ext>
              </a:extLst>
            </p:cNvPr>
            <p:cNvSpPr/>
            <p:nvPr/>
          </p:nvSpPr>
          <p:spPr>
            <a:xfrm>
              <a:off x="1996299" y="5903122"/>
              <a:ext cx="144000" cy="144000"/>
            </a:xfrm>
            <a:prstGeom prst="ellipse">
              <a:avLst/>
            </a:prstGeom>
            <a:solidFill>
              <a:srgbClr val="0091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91DA"/>
                </a:solidFill>
              </a:endParaRPr>
            </a:p>
          </p:txBody>
        </p:sp>
        <p:sp>
          <p:nvSpPr>
            <p:cNvPr id="14" name="Oval 13">
              <a:extLst>
                <a:ext uri="{FF2B5EF4-FFF2-40B4-BE49-F238E27FC236}">
                  <a16:creationId xmlns:a16="http://schemas.microsoft.com/office/drawing/2014/main" id="{1730CB26-11A8-A053-A24F-A363E78A7F07}"/>
                </a:ext>
              </a:extLst>
            </p:cNvPr>
            <p:cNvSpPr/>
            <p:nvPr/>
          </p:nvSpPr>
          <p:spPr>
            <a:xfrm>
              <a:off x="3077091" y="5908889"/>
              <a:ext cx="144000" cy="144000"/>
            </a:xfrm>
            <a:prstGeom prst="ellipse">
              <a:avLst/>
            </a:prstGeom>
            <a:solidFill>
              <a:srgbClr val="33A7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0" name="Oval 19">
              <a:extLst>
                <a:ext uri="{FF2B5EF4-FFF2-40B4-BE49-F238E27FC236}">
                  <a16:creationId xmlns:a16="http://schemas.microsoft.com/office/drawing/2014/main" id="{65D01714-C55A-2DE5-EACF-F0BEE80243EB}"/>
                </a:ext>
              </a:extLst>
            </p:cNvPr>
            <p:cNvSpPr/>
            <p:nvPr/>
          </p:nvSpPr>
          <p:spPr>
            <a:xfrm>
              <a:off x="4273406" y="5913655"/>
              <a:ext cx="144000" cy="144000"/>
            </a:xfrm>
            <a:prstGeom prst="ellips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99D3F0"/>
                </a:solidFill>
              </a:endParaRPr>
            </a:p>
          </p:txBody>
        </p:sp>
        <p:sp>
          <p:nvSpPr>
            <p:cNvPr id="21" name="Oval 20">
              <a:extLst>
                <a:ext uri="{FF2B5EF4-FFF2-40B4-BE49-F238E27FC236}">
                  <a16:creationId xmlns:a16="http://schemas.microsoft.com/office/drawing/2014/main" id="{F68BA49F-707F-810D-0E98-74EBE49D8735}"/>
                </a:ext>
              </a:extLst>
            </p:cNvPr>
            <p:cNvSpPr/>
            <p:nvPr/>
          </p:nvSpPr>
          <p:spPr>
            <a:xfrm>
              <a:off x="6162113" y="5915922"/>
              <a:ext cx="144000" cy="144000"/>
            </a:xfrm>
            <a:prstGeom prst="ellipse">
              <a:avLst/>
            </a:prstGeom>
            <a:solidFill>
              <a:srgbClr val="5367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sp>
          <p:nvSpPr>
            <p:cNvPr id="22" name="Oval 21">
              <a:extLst>
                <a:ext uri="{FF2B5EF4-FFF2-40B4-BE49-F238E27FC236}">
                  <a16:creationId xmlns:a16="http://schemas.microsoft.com/office/drawing/2014/main" id="{48D4A94A-E17F-3595-A305-A440E8870843}"/>
                </a:ext>
              </a:extLst>
            </p:cNvPr>
            <p:cNvSpPr/>
            <p:nvPr/>
          </p:nvSpPr>
          <p:spPr>
            <a:xfrm>
              <a:off x="7546439" y="5904130"/>
              <a:ext cx="144000" cy="144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sp>
          <p:nvSpPr>
            <p:cNvPr id="23" name="Oval 22">
              <a:extLst>
                <a:ext uri="{FF2B5EF4-FFF2-40B4-BE49-F238E27FC236}">
                  <a16:creationId xmlns:a16="http://schemas.microsoft.com/office/drawing/2014/main" id="{9D641777-CFFF-92FF-13DA-D55B8FED59B6}"/>
                </a:ext>
              </a:extLst>
            </p:cNvPr>
            <p:cNvSpPr/>
            <p:nvPr/>
          </p:nvSpPr>
          <p:spPr>
            <a:xfrm>
              <a:off x="8792563" y="5913655"/>
              <a:ext cx="144000" cy="144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284159"/>
                </a:solidFill>
              </a:endParaRPr>
            </a:p>
          </p:txBody>
        </p:sp>
      </p:grpSp>
    </p:spTree>
    <p:extLst>
      <p:ext uri="{BB962C8B-B14F-4D97-AF65-F5344CB8AC3E}">
        <p14:creationId xmlns:p14="http://schemas.microsoft.com/office/powerpoint/2010/main" val="2271769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52B0F-26CC-DB1E-78A2-B26255B5F1C6}"/>
            </a:ext>
          </a:extLst>
        </p:cNvPr>
        <p:cNvGrpSpPr/>
        <p:nvPr/>
      </p:nvGrpSpPr>
      <p:grpSpPr>
        <a:xfrm>
          <a:off x="0" y="0"/>
          <a:ext cx="0" cy="0"/>
          <a:chOff x="0" y="0"/>
          <a:chExt cx="0" cy="0"/>
        </a:xfrm>
      </p:grpSpPr>
      <p:sp>
        <p:nvSpPr>
          <p:cNvPr id="68" name="Rectangle 67">
            <a:extLst>
              <a:ext uri="{FF2B5EF4-FFF2-40B4-BE49-F238E27FC236}">
                <a16:creationId xmlns:a16="http://schemas.microsoft.com/office/drawing/2014/main" id="{2CC038E7-C33A-9890-60FF-D28014830EAD}"/>
              </a:ext>
            </a:extLst>
          </p:cNvPr>
          <p:cNvSpPr/>
          <p:nvPr/>
        </p:nvSpPr>
        <p:spPr>
          <a:xfrm>
            <a:off x="1009649" y="1666875"/>
            <a:ext cx="10163175" cy="45720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DC2333C4-8EF8-720B-794C-6D040ECBE07A}"/>
              </a:ext>
            </a:extLst>
          </p:cNvPr>
          <p:cNvSpPr>
            <a:spLocks noGrp="1"/>
          </p:cNvSpPr>
          <p:nvPr>
            <p:ph type="title"/>
          </p:nvPr>
        </p:nvSpPr>
        <p:spPr/>
        <p:txBody>
          <a:bodyPr/>
          <a:lstStyle/>
          <a:p>
            <a:r>
              <a:rPr lang="en-AU" cap="none" noProof="0" dirty="0">
                <a:solidFill>
                  <a:schemeClr val="accent1"/>
                </a:solidFill>
              </a:rPr>
              <a:t>Overall Best Possible Retirement Index Scores</a:t>
            </a:r>
          </a:p>
        </p:txBody>
      </p:sp>
      <p:sp>
        <p:nvSpPr>
          <p:cNvPr id="15" name="Rectangle 14">
            <a:extLst>
              <a:ext uri="{FF2B5EF4-FFF2-40B4-BE49-F238E27FC236}">
                <a16:creationId xmlns:a16="http://schemas.microsoft.com/office/drawing/2014/main" id="{69E8DD6A-E2CD-1506-B02D-5B4EC698C8FE}"/>
              </a:ext>
            </a:extLst>
          </p:cNvPr>
          <p:cNvSpPr/>
          <p:nvPr/>
        </p:nvSpPr>
        <p:spPr>
          <a:xfrm>
            <a:off x="911284" y="1315482"/>
            <a:ext cx="10356791" cy="492339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08" name="Rectangle 107">
            <a:extLst>
              <a:ext uri="{FF2B5EF4-FFF2-40B4-BE49-F238E27FC236}">
                <a16:creationId xmlns:a16="http://schemas.microsoft.com/office/drawing/2014/main" id="{FE4EFB20-2F81-F2CE-EBC4-D754538F3FE5}"/>
              </a:ext>
            </a:extLst>
          </p:cNvPr>
          <p:cNvSpPr/>
          <p:nvPr/>
        </p:nvSpPr>
        <p:spPr>
          <a:xfrm flipV="1">
            <a:off x="997793" y="1652977"/>
            <a:ext cx="10162711" cy="565785"/>
          </a:xfrm>
          <a:prstGeom prst="rect">
            <a:avLst/>
          </a:prstGeom>
          <a:solidFill>
            <a:srgbClr val="EB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37" name="Rectangle 136">
            <a:extLst>
              <a:ext uri="{FF2B5EF4-FFF2-40B4-BE49-F238E27FC236}">
                <a16:creationId xmlns:a16="http://schemas.microsoft.com/office/drawing/2014/main" id="{A2BBC2E3-7695-909A-F284-0414C43125D6}"/>
              </a:ext>
            </a:extLst>
          </p:cNvPr>
          <p:cNvSpPr/>
          <p:nvPr/>
        </p:nvSpPr>
        <p:spPr>
          <a:xfrm>
            <a:off x="997793" y="1628800"/>
            <a:ext cx="2578277" cy="56578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b="1" noProof="0"/>
              <a:t>Index Scores</a:t>
            </a:r>
          </a:p>
        </p:txBody>
      </p:sp>
      <p:sp>
        <p:nvSpPr>
          <p:cNvPr id="141" name="Flowchart: Data 140">
            <a:extLst>
              <a:ext uri="{FF2B5EF4-FFF2-40B4-BE49-F238E27FC236}">
                <a16:creationId xmlns:a16="http://schemas.microsoft.com/office/drawing/2014/main" id="{2F0CBAE0-F62B-59EE-56AB-7EF8AF55D04F}"/>
              </a:ext>
            </a:extLst>
          </p:cNvPr>
          <p:cNvSpPr/>
          <p:nvPr/>
        </p:nvSpPr>
        <p:spPr>
          <a:xfrm flipV="1">
            <a:off x="1667508" y="1628800"/>
            <a:ext cx="9288011" cy="565782"/>
          </a:xfrm>
          <a:custGeom>
            <a:avLst/>
            <a:gdLst>
              <a:gd name="csX0" fmla="*/ 0 w 10000"/>
              <a:gd name="csY0" fmla="*/ 10000 h 10000"/>
              <a:gd name="csX1" fmla="*/ 2000 w 10000"/>
              <a:gd name="csY1" fmla="*/ 0 h 10000"/>
              <a:gd name="csX2" fmla="*/ 10000 w 10000"/>
              <a:gd name="csY2" fmla="*/ 0 h 10000"/>
              <a:gd name="csX3" fmla="*/ 8000 w 10000"/>
              <a:gd name="csY3" fmla="*/ 10000 h 10000"/>
              <a:gd name="csX4" fmla="*/ 0 w 10000"/>
              <a:gd name="csY4" fmla="*/ 10000 h 10000"/>
              <a:gd name="csX0" fmla="*/ 0 w 9925"/>
              <a:gd name="csY0" fmla="*/ 10000 h 10000"/>
              <a:gd name="csX1" fmla="*/ 2000 w 9925"/>
              <a:gd name="csY1" fmla="*/ 0 h 10000"/>
              <a:gd name="csX2" fmla="*/ 9925 w 9925"/>
              <a:gd name="csY2" fmla="*/ 0 h 10000"/>
              <a:gd name="csX3" fmla="*/ 8000 w 9925"/>
              <a:gd name="csY3" fmla="*/ 10000 h 10000"/>
              <a:gd name="csX4" fmla="*/ 0 w 9925"/>
              <a:gd name="csY4" fmla="*/ 10000 h 10000"/>
              <a:gd name="csX0" fmla="*/ 0 w 10000"/>
              <a:gd name="csY0" fmla="*/ 10000 h 10000"/>
              <a:gd name="csX1" fmla="*/ 2015 w 10000"/>
              <a:gd name="csY1" fmla="*/ 0 h 10000"/>
              <a:gd name="csX2" fmla="*/ 10000 w 10000"/>
              <a:gd name="csY2" fmla="*/ 0 h 10000"/>
              <a:gd name="csX3" fmla="*/ 8110 w 10000"/>
              <a:gd name="csY3" fmla="*/ 10000 h 10000"/>
              <a:gd name="csX4" fmla="*/ 0 w 10000"/>
              <a:gd name="csY4" fmla="*/ 10000 h 10000"/>
            </a:gdLst>
            <a:ahLst/>
            <a:cxnLst>
              <a:cxn ang="0">
                <a:pos x="csX0" y="csY0"/>
              </a:cxn>
              <a:cxn ang="0">
                <a:pos x="csX1" y="csY1"/>
              </a:cxn>
              <a:cxn ang="0">
                <a:pos x="csX2" y="csY2"/>
              </a:cxn>
              <a:cxn ang="0">
                <a:pos x="csX3" y="csY3"/>
              </a:cxn>
              <a:cxn ang="0">
                <a:pos x="csX4" y="csY4"/>
              </a:cxn>
            </a:cxnLst>
            <a:rect l="l" t="t" r="r" b="b"/>
            <a:pathLst>
              <a:path w="10000" h="10000">
                <a:moveTo>
                  <a:pt x="0" y="10000"/>
                </a:moveTo>
                <a:lnTo>
                  <a:pt x="2015" y="0"/>
                </a:lnTo>
                <a:lnTo>
                  <a:pt x="10000" y="0"/>
                </a:lnTo>
                <a:lnTo>
                  <a:pt x="8110" y="10000"/>
                </a:lnTo>
                <a:lnTo>
                  <a:pt x="0" y="100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120" name="Rectangle 119">
            <a:extLst>
              <a:ext uri="{FF2B5EF4-FFF2-40B4-BE49-F238E27FC236}">
                <a16:creationId xmlns:a16="http://schemas.microsoft.com/office/drawing/2014/main" id="{F124D8CF-941B-CA82-6AA8-A51F0670E9D7}"/>
              </a:ext>
            </a:extLst>
          </p:cNvPr>
          <p:cNvSpPr/>
          <p:nvPr/>
        </p:nvSpPr>
        <p:spPr>
          <a:xfrm>
            <a:off x="9156340" y="1628800"/>
            <a:ext cx="2004164" cy="5652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1200" b="1" noProof="0"/>
          </a:p>
        </p:txBody>
      </p:sp>
      <p:cxnSp>
        <p:nvCxnSpPr>
          <p:cNvPr id="117" name="Straight Connector 116">
            <a:extLst>
              <a:ext uri="{FF2B5EF4-FFF2-40B4-BE49-F238E27FC236}">
                <a16:creationId xmlns:a16="http://schemas.microsoft.com/office/drawing/2014/main" id="{46625A59-95B0-263E-3CCF-E37DB199023A}"/>
              </a:ext>
            </a:extLst>
          </p:cNvPr>
          <p:cNvCxnSpPr/>
          <p:nvPr/>
        </p:nvCxnSpPr>
        <p:spPr>
          <a:xfrm>
            <a:off x="918113" y="2911384"/>
            <a:ext cx="10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59F5205-3CF0-2D26-9C79-2F708AA0FC7B}"/>
              </a:ext>
            </a:extLst>
          </p:cNvPr>
          <p:cNvCxnSpPr/>
          <p:nvPr/>
        </p:nvCxnSpPr>
        <p:spPr>
          <a:xfrm>
            <a:off x="978229" y="3867087"/>
            <a:ext cx="10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668B729-BE7B-2F19-6939-E112444A4BEC}"/>
              </a:ext>
            </a:extLst>
          </p:cNvPr>
          <p:cNvCxnSpPr/>
          <p:nvPr/>
        </p:nvCxnSpPr>
        <p:spPr>
          <a:xfrm>
            <a:off x="988269" y="5048187"/>
            <a:ext cx="102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554FC97-F79E-1C12-2A78-A2550F1C947C}"/>
              </a:ext>
            </a:extLst>
          </p:cNvPr>
          <p:cNvSpPr txBox="1"/>
          <p:nvPr/>
        </p:nvSpPr>
        <p:spPr>
          <a:xfrm>
            <a:off x="4834396" y="1347451"/>
            <a:ext cx="1296964" cy="276999"/>
          </a:xfrm>
          <a:prstGeom prst="rect">
            <a:avLst/>
          </a:prstGeom>
          <a:noFill/>
        </p:spPr>
        <p:txBody>
          <a:bodyPr wrap="square" rtlCol="0">
            <a:spAutoFit/>
          </a:bodyPr>
          <a:lstStyle/>
          <a:p>
            <a:pPr algn="ctr"/>
            <a:r>
              <a:rPr lang="en-AU" sz="1200" b="1" noProof="0">
                <a:solidFill>
                  <a:schemeClr val="bg1"/>
                </a:solidFill>
              </a:rPr>
              <a:t>2026</a:t>
            </a:r>
          </a:p>
        </p:txBody>
      </p:sp>
      <p:cxnSp>
        <p:nvCxnSpPr>
          <p:cNvPr id="63" name="Straight Connector 62">
            <a:extLst>
              <a:ext uri="{FF2B5EF4-FFF2-40B4-BE49-F238E27FC236}">
                <a16:creationId xmlns:a16="http://schemas.microsoft.com/office/drawing/2014/main" id="{CE5B7198-CCD4-6881-D524-731174E62581}"/>
              </a:ext>
            </a:extLst>
          </p:cNvPr>
          <p:cNvCxnSpPr>
            <a:cxnSpLocks/>
          </p:cNvCxnSpPr>
          <p:nvPr/>
        </p:nvCxnSpPr>
        <p:spPr>
          <a:xfrm flipV="1">
            <a:off x="996353" y="2222500"/>
            <a:ext cx="1017329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D89343E-D39B-FBBB-6621-9AB91A0AC8B8}"/>
              </a:ext>
            </a:extLst>
          </p:cNvPr>
          <p:cNvCxnSpPr>
            <a:cxnSpLocks/>
          </p:cNvCxnSpPr>
          <p:nvPr/>
        </p:nvCxnSpPr>
        <p:spPr>
          <a:xfrm>
            <a:off x="4499289" y="1310685"/>
            <a:ext cx="599075" cy="903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descr="Pie chart with solid fill">
            <a:extLst>
              <a:ext uri="{FF2B5EF4-FFF2-40B4-BE49-F238E27FC236}">
                <a16:creationId xmlns:a16="http://schemas.microsoft.com/office/drawing/2014/main" id="{B59D45A1-750A-A824-2153-752840FAF92C}"/>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8501" y="2212373"/>
            <a:ext cx="274320" cy="274320"/>
          </a:xfrm>
          <a:prstGeom prst="rect">
            <a:avLst/>
          </a:prstGeom>
        </p:spPr>
      </p:pic>
      <p:pic>
        <p:nvPicPr>
          <p:cNvPr id="18" name="Graphic 17" descr="Sunglasses with solid fill">
            <a:extLst>
              <a:ext uri="{FF2B5EF4-FFF2-40B4-BE49-F238E27FC236}">
                <a16:creationId xmlns:a16="http://schemas.microsoft.com/office/drawing/2014/main" id="{AD959DB6-E6BC-9FF3-B29B-901038E0B85F}"/>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73311" y="2847819"/>
            <a:ext cx="414847" cy="414847"/>
          </a:xfrm>
          <a:prstGeom prst="rect">
            <a:avLst/>
          </a:prstGeom>
        </p:spPr>
      </p:pic>
      <p:pic>
        <p:nvPicPr>
          <p:cNvPr id="19" name="Graphic 18" descr="Coins with solid fill">
            <a:extLst>
              <a:ext uri="{FF2B5EF4-FFF2-40B4-BE49-F238E27FC236}">
                <a16:creationId xmlns:a16="http://schemas.microsoft.com/office/drawing/2014/main" id="{A2A40287-D97D-C836-C51D-5CC4B1EF4DFC}"/>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38501" y="3849925"/>
            <a:ext cx="283464" cy="283464"/>
          </a:xfrm>
          <a:prstGeom prst="rect">
            <a:avLst/>
          </a:prstGeom>
        </p:spPr>
      </p:pic>
      <p:pic>
        <p:nvPicPr>
          <p:cNvPr id="20" name="Graphic 19" descr="Man with cane with solid fill">
            <a:extLst>
              <a:ext uri="{FF2B5EF4-FFF2-40B4-BE49-F238E27FC236}">
                <a16:creationId xmlns:a16="http://schemas.microsoft.com/office/drawing/2014/main" id="{803A6687-1751-BB6E-A5EF-D6F159FE6C3B}"/>
              </a:ext>
            </a:extLst>
          </p:cNvPr>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6954" y="5048187"/>
            <a:ext cx="228600" cy="228600"/>
          </a:xfrm>
          <a:prstGeom prst="rect">
            <a:avLst/>
          </a:prstGeom>
        </p:spPr>
      </p:pic>
      <p:cxnSp>
        <p:nvCxnSpPr>
          <p:cNvPr id="93" name="Straight Connector 92">
            <a:extLst>
              <a:ext uri="{FF2B5EF4-FFF2-40B4-BE49-F238E27FC236}">
                <a16:creationId xmlns:a16="http://schemas.microsoft.com/office/drawing/2014/main" id="{335ADBB1-1FE3-18E9-E5A4-8D4196C37138}"/>
              </a:ext>
            </a:extLst>
          </p:cNvPr>
          <p:cNvCxnSpPr>
            <a:cxnSpLocks/>
          </p:cNvCxnSpPr>
          <p:nvPr/>
        </p:nvCxnSpPr>
        <p:spPr>
          <a:xfrm>
            <a:off x="6137095" y="1325104"/>
            <a:ext cx="599075" cy="903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B0EECD-3ADC-E4E1-3EFC-355C9F953C17}"/>
              </a:ext>
            </a:extLst>
          </p:cNvPr>
          <p:cNvCxnSpPr>
            <a:cxnSpLocks/>
          </p:cNvCxnSpPr>
          <p:nvPr/>
        </p:nvCxnSpPr>
        <p:spPr>
          <a:xfrm>
            <a:off x="7769166" y="1320497"/>
            <a:ext cx="599075" cy="903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58F0451-92CB-46B0-E7B2-4A5BDC97C12E}"/>
              </a:ext>
            </a:extLst>
          </p:cNvPr>
          <p:cNvCxnSpPr>
            <a:cxnSpLocks/>
          </p:cNvCxnSpPr>
          <p:nvPr/>
        </p:nvCxnSpPr>
        <p:spPr>
          <a:xfrm>
            <a:off x="9406972" y="1334916"/>
            <a:ext cx="599075" cy="90323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5CBA8347-07A8-9DE0-3FBE-2D166A98A4E5}"/>
              </a:ext>
            </a:extLst>
          </p:cNvPr>
          <p:cNvGrpSpPr/>
          <p:nvPr/>
        </p:nvGrpSpPr>
        <p:grpSpPr>
          <a:xfrm>
            <a:off x="5212011" y="1643403"/>
            <a:ext cx="1064009" cy="523700"/>
            <a:chOff x="5009803" y="1474265"/>
            <a:chExt cx="1064009" cy="549815"/>
          </a:xfrm>
        </p:grpSpPr>
        <p:sp>
          <p:nvSpPr>
            <p:cNvPr id="100" name="TextBox 99">
              <a:extLst>
                <a:ext uri="{FF2B5EF4-FFF2-40B4-BE49-F238E27FC236}">
                  <a16:creationId xmlns:a16="http://schemas.microsoft.com/office/drawing/2014/main" id="{2280C3AC-E0B3-D6B0-B33A-831A61A39CCD}"/>
                </a:ext>
              </a:extLst>
            </p:cNvPr>
            <p:cNvSpPr txBox="1"/>
            <p:nvPr/>
          </p:nvSpPr>
          <p:spPr>
            <a:xfrm>
              <a:off x="5009803" y="1747081"/>
              <a:ext cx="10640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Calibri"/>
                  <a:ea typeface="+mn-ea"/>
                  <a:cs typeface="+mn-cs"/>
                </a:rPr>
                <a:t>Broad Market</a:t>
              </a:r>
            </a:p>
          </p:txBody>
        </p:sp>
        <p:pic>
          <p:nvPicPr>
            <p:cNvPr id="101" name="Graphic 100" descr="Users with solid fill">
              <a:extLst>
                <a:ext uri="{FF2B5EF4-FFF2-40B4-BE49-F238E27FC236}">
                  <a16:creationId xmlns:a16="http://schemas.microsoft.com/office/drawing/2014/main" id="{5E4DB806-E9B1-2F95-B7D8-C3A1724D1B23}"/>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9427" y="1474265"/>
              <a:ext cx="408425" cy="408425"/>
            </a:xfrm>
            <a:prstGeom prst="rect">
              <a:avLst/>
            </a:prstGeom>
          </p:spPr>
        </p:pic>
      </p:grpSp>
      <p:grpSp>
        <p:nvGrpSpPr>
          <p:cNvPr id="102" name="Group 101">
            <a:extLst>
              <a:ext uri="{FF2B5EF4-FFF2-40B4-BE49-F238E27FC236}">
                <a16:creationId xmlns:a16="http://schemas.microsoft.com/office/drawing/2014/main" id="{D7387D86-AA47-0599-7090-2C81144D9F5C}"/>
              </a:ext>
            </a:extLst>
          </p:cNvPr>
          <p:cNvGrpSpPr/>
          <p:nvPr/>
        </p:nvGrpSpPr>
        <p:grpSpPr>
          <a:xfrm>
            <a:off x="6976207" y="1643403"/>
            <a:ext cx="1064009" cy="523700"/>
            <a:chOff x="5009803" y="1474265"/>
            <a:chExt cx="1064009" cy="549815"/>
          </a:xfrm>
        </p:grpSpPr>
        <p:sp>
          <p:nvSpPr>
            <p:cNvPr id="103" name="TextBox 102">
              <a:extLst>
                <a:ext uri="{FF2B5EF4-FFF2-40B4-BE49-F238E27FC236}">
                  <a16:creationId xmlns:a16="http://schemas.microsoft.com/office/drawing/2014/main" id="{98300A3C-8587-E79F-63A1-8D92441159D1}"/>
                </a:ext>
              </a:extLst>
            </p:cNvPr>
            <p:cNvSpPr txBox="1"/>
            <p:nvPr/>
          </p:nvSpPr>
          <p:spPr>
            <a:xfrm>
              <a:off x="5009803" y="1747081"/>
              <a:ext cx="10640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Calibri"/>
                  <a:ea typeface="+mn-ea"/>
                  <a:cs typeface="+mn-cs"/>
                </a:rPr>
                <a:t>Broad Market</a:t>
              </a:r>
            </a:p>
          </p:txBody>
        </p:sp>
        <p:pic>
          <p:nvPicPr>
            <p:cNvPr id="104" name="Graphic 103" descr="Users with solid fill">
              <a:extLst>
                <a:ext uri="{FF2B5EF4-FFF2-40B4-BE49-F238E27FC236}">
                  <a16:creationId xmlns:a16="http://schemas.microsoft.com/office/drawing/2014/main" id="{0B2EE66D-7AAA-044C-B9D2-16ABD6658E6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9427" y="1474265"/>
              <a:ext cx="408425" cy="408425"/>
            </a:xfrm>
            <a:prstGeom prst="rect">
              <a:avLst/>
            </a:prstGeom>
          </p:spPr>
        </p:pic>
      </p:grpSp>
      <p:grpSp>
        <p:nvGrpSpPr>
          <p:cNvPr id="105" name="Group 104">
            <a:extLst>
              <a:ext uri="{FF2B5EF4-FFF2-40B4-BE49-F238E27FC236}">
                <a16:creationId xmlns:a16="http://schemas.microsoft.com/office/drawing/2014/main" id="{B8BF08E8-5228-DA75-22D2-47119B64634E}"/>
              </a:ext>
            </a:extLst>
          </p:cNvPr>
          <p:cNvGrpSpPr/>
          <p:nvPr/>
        </p:nvGrpSpPr>
        <p:grpSpPr>
          <a:xfrm>
            <a:off x="8544272" y="1645164"/>
            <a:ext cx="1064009" cy="523700"/>
            <a:chOff x="5009803" y="1474265"/>
            <a:chExt cx="1064009" cy="549815"/>
          </a:xfrm>
        </p:grpSpPr>
        <p:sp>
          <p:nvSpPr>
            <p:cNvPr id="106" name="TextBox 105">
              <a:extLst>
                <a:ext uri="{FF2B5EF4-FFF2-40B4-BE49-F238E27FC236}">
                  <a16:creationId xmlns:a16="http://schemas.microsoft.com/office/drawing/2014/main" id="{F0922B9D-A9FF-9261-53D6-77EC521C8ACD}"/>
                </a:ext>
              </a:extLst>
            </p:cNvPr>
            <p:cNvSpPr txBox="1"/>
            <p:nvPr/>
          </p:nvSpPr>
          <p:spPr>
            <a:xfrm>
              <a:off x="5009803" y="1747081"/>
              <a:ext cx="10640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Calibri"/>
                  <a:ea typeface="+mn-ea"/>
                  <a:cs typeface="+mn-cs"/>
                </a:rPr>
                <a:t>Broad Market</a:t>
              </a:r>
            </a:p>
          </p:txBody>
        </p:sp>
        <p:pic>
          <p:nvPicPr>
            <p:cNvPr id="109" name="Graphic 108" descr="Users with solid fill">
              <a:extLst>
                <a:ext uri="{FF2B5EF4-FFF2-40B4-BE49-F238E27FC236}">
                  <a16:creationId xmlns:a16="http://schemas.microsoft.com/office/drawing/2014/main" id="{97E0F3BA-6EFA-FEB0-B354-65C97331DD55}"/>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9427" y="1474265"/>
              <a:ext cx="408425" cy="408425"/>
            </a:xfrm>
            <a:prstGeom prst="rect">
              <a:avLst/>
            </a:prstGeom>
          </p:spPr>
        </p:pic>
      </p:grpSp>
      <p:grpSp>
        <p:nvGrpSpPr>
          <p:cNvPr id="111" name="Group 110">
            <a:extLst>
              <a:ext uri="{FF2B5EF4-FFF2-40B4-BE49-F238E27FC236}">
                <a16:creationId xmlns:a16="http://schemas.microsoft.com/office/drawing/2014/main" id="{B10B6CB8-BD48-6FE1-9988-7A285811B889}"/>
              </a:ext>
            </a:extLst>
          </p:cNvPr>
          <p:cNvGrpSpPr/>
          <p:nvPr/>
        </p:nvGrpSpPr>
        <p:grpSpPr>
          <a:xfrm>
            <a:off x="10056440" y="1643403"/>
            <a:ext cx="1064009" cy="523700"/>
            <a:chOff x="5009803" y="1474265"/>
            <a:chExt cx="1064009" cy="549815"/>
          </a:xfrm>
        </p:grpSpPr>
        <p:sp>
          <p:nvSpPr>
            <p:cNvPr id="112" name="TextBox 111">
              <a:extLst>
                <a:ext uri="{FF2B5EF4-FFF2-40B4-BE49-F238E27FC236}">
                  <a16:creationId xmlns:a16="http://schemas.microsoft.com/office/drawing/2014/main" id="{B82ECBB4-0A62-7A46-90FA-1745B08C97BE}"/>
                </a:ext>
              </a:extLst>
            </p:cNvPr>
            <p:cNvSpPr txBox="1"/>
            <p:nvPr/>
          </p:nvSpPr>
          <p:spPr>
            <a:xfrm>
              <a:off x="5009803" y="1747081"/>
              <a:ext cx="106400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Calibri"/>
                  <a:ea typeface="+mn-ea"/>
                  <a:cs typeface="+mn-cs"/>
                </a:rPr>
                <a:t>Broad Market</a:t>
              </a:r>
            </a:p>
          </p:txBody>
        </p:sp>
        <p:pic>
          <p:nvPicPr>
            <p:cNvPr id="113" name="Graphic 112" descr="Users with solid fill">
              <a:extLst>
                <a:ext uri="{FF2B5EF4-FFF2-40B4-BE49-F238E27FC236}">
                  <a16:creationId xmlns:a16="http://schemas.microsoft.com/office/drawing/2014/main" id="{0CF5BFE8-EE93-8779-8545-DC9C703BF258}"/>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69427" y="1474265"/>
              <a:ext cx="408425" cy="408425"/>
            </a:xfrm>
            <a:prstGeom prst="rect">
              <a:avLst/>
            </a:prstGeom>
          </p:spPr>
        </p:pic>
      </p:grpSp>
      <p:graphicFrame>
        <p:nvGraphicFramePr>
          <p:cNvPr id="107" name="Chart 106">
            <a:extLst>
              <a:ext uri="{FF2B5EF4-FFF2-40B4-BE49-F238E27FC236}">
                <a16:creationId xmlns:a16="http://schemas.microsoft.com/office/drawing/2014/main" id="{F9E5518C-7EC4-7026-A5E8-7FBC81BA9B3C}"/>
              </a:ext>
            </a:extLst>
          </p:cNvPr>
          <p:cNvGraphicFramePr>
            <a:graphicFrameLocks/>
          </p:cNvGraphicFramePr>
          <p:nvPr>
            <p:extLst>
              <p:ext uri="{D42A27DB-BD31-4B8C-83A1-F6EECF244321}">
                <p14:modId xmlns:p14="http://schemas.microsoft.com/office/powerpoint/2010/main" val="1950745732"/>
              </p:ext>
            </p:extLst>
          </p:nvPr>
        </p:nvGraphicFramePr>
        <p:xfrm>
          <a:off x="859519" y="2092056"/>
          <a:ext cx="10440000" cy="4289272"/>
        </p:xfrm>
        <a:graphic>
          <a:graphicData uri="http://schemas.openxmlformats.org/drawingml/2006/chart">
            <c:chart xmlns:c="http://schemas.openxmlformats.org/drawingml/2006/chart" xmlns:r="http://schemas.openxmlformats.org/officeDocument/2006/relationships" r:id="rId8"/>
          </a:graphicData>
        </a:graphic>
      </p:graphicFrame>
      <p:sp>
        <p:nvSpPr>
          <p:cNvPr id="5" name="TextBox 4">
            <a:extLst>
              <a:ext uri="{FF2B5EF4-FFF2-40B4-BE49-F238E27FC236}">
                <a16:creationId xmlns:a16="http://schemas.microsoft.com/office/drawing/2014/main" id="{E6E3A083-23AC-CFF6-9457-06973A747472}"/>
              </a:ext>
            </a:extLst>
          </p:cNvPr>
          <p:cNvSpPr txBox="1"/>
          <p:nvPr/>
        </p:nvSpPr>
        <p:spPr>
          <a:xfrm>
            <a:off x="6465762" y="1347451"/>
            <a:ext cx="1296964" cy="276999"/>
          </a:xfrm>
          <a:prstGeom prst="rect">
            <a:avLst/>
          </a:prstGeom>
          <a:noFill/>
        </p:spPr>
        <p:txBody>
          <a:bodyPr wrap="square" rtlCol="0">
            <a:spAutoFit/>
          </a:bodyPr>
          <a:lstStyle/>
          <a:p>
            <a:pPr algn="ctr"/>
            <a:r>
              <a:rPr lang="en-AU" sz="1200" b="1" noProof="0">
                <a:solidFill>
                  <a:schemeClr val="bg1"/>
                </a:solidFill>
              </a:rPr>
              <a:t>2025</a:t>
            </a:r>
          </a:p>
        </p:txBody>
      </p:sp>
      <p:sp>
        <p:nvSpPr>
          <p:cNvPr id="7" name="TextBox 6">
            <a:extLst>
              <a:ext uri="{FF2B5EF4-FFF2-40B4-BE49-F238E27FC236}">
                <a16:creationId xmlns:a16="http://schemas.microsoft.com/office/drawing/2014/main" id="{D3EE8EB9-4A92-8BD9-1273-156EAC6F3871}"/>
              </a:ext>
            </a:extLst>
          </p:cNvPr>
          <p:cNvSpPr txBox="1"/>
          <p:nvPr/>
        </p:nvSpPr>
        <p:spPr>
          <a:xfrm>
            <a:off x="8097128" y="1347451"/>
            <a:ext cx="1296964" cy="276999"/>
          </a:xfrm>
          <a:prstGeom prst="rect">
            <a:avLst/>
          </a:prstGeom>
          <a:noFill/>
        </p:spPr>
        <p:txBody>
          <a:bodyPr wrap="square" rtlCol="0">
            <a:spAutoFit/>
          </a:bodyPr>
          <a:lstStyle/>
          <a:p>
            <a:pPr algn="ctr"/>
            <a:r>
              <a:rPr lang="en-AU" sz="1200" b="1" noProof="0">
                <a:solidFill>
                  <a:schemeClr val="bg1"/>
                </a:solidFill>
              </a:rPr>
              <a:t>2024</a:t>
            </a:r>
          </a:p>
        </p:txBody>
      </p:sp>
      <p:sp>
        <p:nvSpPr>
          <p:cNvPr id="9" name="TextBox 8">
            <a:extLst>
              <a:ext uri="{FF2B5EF4-FFF2-40B4-BE49-F238E27FC236}">
                <a16:creationId xmlns:a16="http://schemas.microsoft.com/office/drawing/2014/main" id="{77EDED38-26D1-0D52-8C97-C0F9E87F458B}"/>
              </a:ext>
            </a:extLst>
          </p:cNvPr>
          <p:cNvSpPr txBox="1"/>
          <p:nvPr/>
        </p:nvSpPr>
        <p:spPr>
          <a:xfrm>
            <a:off x="9728493" y="1347451"/>
            <a:ext cx="1296964" cy="276999"/>
          </a:xfrm>
          <a:prstGeom prst="rect">
            <a:avLst/>
          </a:prstGeom>
          <a:noFill/>
        </p:spPr>
        <p:txBody>
          <a:bodyPr wrap="square" rtlCol="0">
            <a:spAutoFit/>
          </a:bodyPr>
          <a:lstStyle/>
          <a:p>
            <a:pPr algn="ctr"/>
            <a:r>
              <a:rPr lang="en-AU" sz="1200" b="1" noProof="0">
                <a:solidFill>
                  <a:schemeClr val="bg1"/>
                </a:solidFill>
              </a:rPr>
              <a:t>2023</a:t>
            </a:r>
          </a:p>
        </p:txBody>
      </p:sp>
    </p:spTree>
    <p:extLst>
      <p:ext uri="{BB962C8B-B14F-4D97-AF65-F5344CB8AC3E}">
        <p14:creationId xmlns:p14="http://schemas.microsoft.com/office/powerpoint/2010/main" val="320236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D0D47-941E-7276-BBCB-72E76929F3CA}"/>
              </a:ext>
            </a:extLst>
          </p:cNvPr>
          <p:cNvSpPr>
            <a:spLocks noGrp="1"/>
          </p:cNvSpPr>
          <p:nvPr>
            <p:ph type="title"/>
          </p:nvPr>
        </p:nvSpPr>
        <p:spPr/>
        <p:txBody>
          <a:bodyPr/>
          <a:lstStyle/>
          <a:p>
            <a:r>
              <a:rPr lang="en-AU" cap="none"/>
              <a:t>Global Presence, Local Focus</a:t>
            </a:r>
          </a:p>
        </p:txBody>
      </p:sp>
    </p:spTree>
    <p:extLst>
      <p:ext uri="{BB962C8B-B14F-4D97-AF65-F5344CB8AC3E}">
        <p14:creationId xmlns:p14="http://schemas.microsoft.com/office/powerpoint/2010/main" val="4093625868"/>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518F58-1BB6-5935-5945-87C6154FFDB7}"/>
              </a:ext>
            </a:extLst>
          </p:cNvPr>
          <p:cNvSpPr>
            <a:spLocks noGrp="1"/>
          </p:cNvSpPr>
          <p:nvPr>
            <p:ph type="body" sz="quarter" idx="10"/>
          </p:nvPr>
        </p:nvSpPr>
        <p:spPr/>
        <p:txBody>
          <a:bodyPr/>
          <a:lstStyle/>
          <a:p>
            <a:r>
              <a:rPr lang="en-AU"/>
              <a:t>61 2 9376 9600</a:t>
            </a:r>
          </a:p>
          <a:p>
            <a:endParaRPr lang="en-AU"/>
          </a:p>
        </p:txBody>
      </p:sp>
      <p:sp>
        <p:nvSpPr>
          <p:cNvPr id="3" name="Text Placeholder 2">
            <a:extLst>
              <a:ext uri="{FF2B5EF4-FFF2-40B4-BE49-F238E27FC236}">
                <a16:creationId xmlns:a16="http://schemas.microsoft.com/office/drawing/2014/main" id="{D19F3BF1-D9DC-07CA-1D7A-C2A2A007AA32}"/>
              </a:ext>
            </a:extLst>
          </p:cNvPr>
          <p:cNvSpPr>
            <a:spLocks noGrp="1"/>
          </p:cNvSpPr>
          <p:nvPr>
            <p:ph type="body" sz="quarter" idx="11"/>
          </p:nvPr>
        </p:nvSpPr>
        <p:spPr/>
        <p:txBody>
          <a:bodyPr/>
          <a:lstStyle/>
          <a:p>
            <a:r>
              <a:rPr lang="en-AU"/>
              <a:t>sydney@coredataresearch.com</a:t>
            </a:r>
          </a:p>
          <a:p>
            <a:endParaRPr lang="en-AU"/>
          </a:p>
        </p:txBody>
      </p:sp>
    </p:spTree>
    <p:extLst>
      <p:ext uri="{BB962C8B-B14F-4D97-AF65-F5344CB8AC3E}">
        <p14:creationId xmlns:p14="http://schemas.microsoft.com/office/powerpoint/2010/main" val="353484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4174-BBF0-B939-4397-BC4AD4EF3F58}"/>
              </a:ext>
            </a:extLst>
          </p:cNvPr>
          <p:cNvSpPr>
            <a:spLocks noGrp="1"/>
          </p:cNvSpPr>
          <p:nvPr>
            <p:ph type="title"/>
          </p:nvPr>
        </p:nvSpPr>
        <p:spPr/>
        <p:txBody>
          <a:bodyPr/>
          <a:lstStyle/>
          <a:p>
            <a:pPr algn="l">
              <a:buNone/>
            </a:pPr>
            <a:r>
              <a:rPr lang="en-AU" b="1" cap="none" dirty="0"/>
              <a:t>Saving habits are strengthening, but early retirement is quietly eroding living standards</a:t>
            </a:r>
          </a:p>
        </p:txBody>
      </p:sp>
      <p:sp>
        <p:nvSpPr>
          <p:cNvPr id="8" name="Rectangle: Rounded Corners 7">
            <a:extLst>
              <a:ext uri="{FF2B5EF4-FFF2-40B4-BE49-F238E27FC236}">
                <a16:creationId xmlns:a16="http://schemas.microsoft.com/office/drawing/2014/main" id="{A321276B-8702-2F89-2044-631F160692B3}"/>
              </a:ext>
            </a:extLst>
          </p:cNvPr>
          <p:cNvSpPr/>
          <p:nvPr/>
        </p:nvSpPr>
        <p:spPr>
          <a:xfrm>
            <a:off x="6960096" y="2168860"/>
            <a:ext cx="2340260" cy="352839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050" b="0" i="0" u="none" strike="noStrike" kern="1200" cap="none" spc="0" normalizeH="0" baseline="0" noProof="0" dirty="0">
              <a:ln>
                <a:noFill/>
              </a:ln>
              <a:solidFill>
                <a:srgbClr val="25282A"/>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9F8CCEA-CE6F-4F85-D3D0-BAB5A2E304AC}"/>
              </a:ext>
            </a:extLst>
          </p:cNvPr>
          <p:cNvSpPr txBox="1"/>
          <p:nvPr/>
        </p:nvSpPr>
        <p:spPr>
          <a:xfrm>
            <a:off x="7398824" y="2014972"/>
            <a:ext cx="1438275" cy="307777"/>
          </a:xfrm>
          <a:prstGeom prst="rect">
            <a:avLst/>
          </a:prstGeom>
          <a:solidFill>
            <a:schemeClr val="bg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91DA"/>
                </a:solidFill>
                <a:effectLst/>
                <a:uLnTx/>
                <a:uFillTx/>
                <a:latin typeface="Calibri"/>
                <a:ea typeface="+mn-ea"/>
                <a:cs typeface="+mn-cs"/>
              </a:rPr>
              <a:t>BROAD MARKET</a:t>
            </a:r>
          </a:p>
        </p:txBody>
      </p:sp>
      <p:pic>
        <p:nvPicPr>
          <p:cNvPr id="12" name="Graphic 11" descr="Users with solid fill">
            <a:extLst>
              <a:ext uri="{FF2B5EF4-FFF2-40B4-BE49-F238E27FC236}">
                <a16:creationId xmlns:a16="http://schemas.microsoft.com/office/drawing/2014/main" id="{4B76E165-C2D9-E3F2-C528-72F10325042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831655" y="1605285"/>
            <a:ext cx="472589" cy="472589"/>
          </a:xfrm>
          <a:prstGeom prst="rect">
            <a:avLst/>
          </a:prstGeom>
        </p:spPr>
      </p:pic>
      <p:sp>
        <p:nvSpPr>
          <p:cNvPr id="14" name="TextBox 21">
            <a:extLst>
              <a:ext uri="{FF2B5EF4-FFF2-40B4-BE49-F238E27FC236}">
                <a16:creationId xmlns:a16="http://schemas.microsoft.com/office/drawing/2014/main" id="{279AB6B0-90AB-2211-983C-71E7D483521C}"/>
              </a:ext>
            </a:extLst>
          </p:cNvPr>
          <p:cNvSpPr txBox="1"/>
          <p:nvPr/>
        </p:nvSpPr>
        <p:spPr>
          <a:xfrm>
            <a:off x="7068108" y="2304993"/>
            <a:ext cx="2232247" cy="332398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050" noProof="0" dirty="0">
                <a:solidFill>
                  <a:schemeClr val="tx1"/>
                </a:solidFill>
              </a:rPr>
              <a:t>Movements in the 2026 index </a:t>
            </a:r>
            <a:r>
              <a:rPr lang="en-AU" sz="1050" dirty="0"/>
              <a:t>scores are in very small incremental changes that are causing small dips and increases.</a:t>
            </a:r>
          </a:p>
          <a:p>
            <a:endParaRPr lang="en-AU" sz="1050" dirty="0"/>
          </a:p>
          <a:p>
            <a:r>
              <a:rPr lang="en-AU" sz="1050" dirty="0"/>
              <a:t>For the broad market, the only increases are within </a:t>
            </a:r>
            <a:r>
              <a:rPr lang="en-AU" sz="1050" b="1" dirty="0">
                <a:solidFill>
                  <a:schemeClr val="accent2"/>
                </a:solidFill>
              </a:rPr>
              <a:t>Financial Discipline and Confidence</a:t>
            </a:r>
            <a:r>
              <a:rPr lang="en-AU" sz="1050" dirty="0"/>
              <a:t>, as people save more and put more comprehensive plans in place for their money. </a:t>
            </a:r>
          </a:p>
          <a:p>
            <a:endParaRPr lang="en-AU" sz="1050" dirty="0"/>
          </a:p>
          <a:p>
            <a:r>
              <a:rPr lang="en-AU" sz="1050" dirty="0"/>
              <a:t>The general global pressures are causing a decrease in the typical inertia we see with finances, as the small dips show more people struggling with their </a:t>
            </a:r>
            <a:r>
              <a:rPr lang="en-AU" sz="1050" b="1" dirty="0">
                <a:solidFill>
                  <a:schemeClr val="accent5"/>
                </a:solidFill>
              </a:rPr>
              <a:t>Retirement</a:t>
            </a:r>
            <a:r>
              <a:rPr lang="en-AU" sz="1050" dirty="0"/>
              <a:t> </a:t>
            </a:r>
            <a:r>
              <a:rPr lang="en-AU" sz="1050" b="1" dirty="0">
                <a:solidFill>
                  <a:schemeClr val="accent5"/>
                </a:solidFill>
              </a:rPr>
              <a:t>Living Standard</a:t>
            </a:r>
            <a:r>
              <a:rPr lang="en-AU" sz="1050" dirty="0"/>
              <a:t>, and more retirees being forced to retire earlier than planned. </a:t>
            </a:r>
            <a:endParaRPr lang="en-AU" sz="1050" noProof="0" dirty="0">
              <a:solidFill>
                <a:schemeClr val="tx1"/>
              </a:solidFill>
            </a:endParaRPr>
          </a:p>
        </p:txBody>
      </p:sp>
      <p:pic>
        <p:nvPicPr>
          <p:cNvPr id="16" name="Picture 15" descr="The image presents a table displaying various indices and scores related to retirement preparedness and confidence, with a focus on factors like financial discipline, saving behaviors, and retirement living standards.&#10;&#10;AI-generated content may be incorrect.">
            <a:extLst>
              <a:ext uri="{FF2B5EF4-FFF2-40B4-BE49-F238E27FC236}">
                <a16:creationId xmlns:a16="http://schemas.microsoft.com/office/drawing/2014/main" id="{A9CC0603-BDFE-20EC-67F2-C87D187D030D}"/>
              </a:ext>
            </a:extLst>
          </p:cNvPr>
          <p:cNvPicPr>
            <a:picLocks noChangeAspect="1"/>
          </p:cNvPicPr>
          <p:nvPr/>
        </p:nvPicPr>
        <p:blipFill>
          <a:blip r:embed="rId3"/>
          <a:stretch>
            <a:fillRect/>
          </a:stretch>
        </p:blipFill>
        <p:spPr>
          <a:xfrm>
            <a:off x="752475" y="1463823"/>
            <a:ext cx="5523545" cy="4639428"/>
          </a:xfrm>
          <a:prstGeom prst="rect">
            <a:avLst/>
          </a:prstGeom>
        </p:spPr>
      </p:pic>
    </p:spTree>
    <p:extLst>
      <p:ext uri="{BB962C8B-B14F-4D97-AF65-F5344CB8AC3E}">
        <p14:creationId xmlns:p14="http://schemas.microsoft.com/office/powerpoint/2010/main" val="62329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37B3-CA03-1D92-529A-841CCA82B5E4}"/>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B2C7080-F45F-D2A4-9924-176834E6241B}"/>
              </a:ext>
            </a:extLst>
          </p:cNvPr>
          <p:cNvGraphicFramePr>
            <a:graphicFrameLocks/>
          </p:cNvGraphicFramePr>
          <p:nvPr/>
        </p:nvGraphicFramePr>
        <p:xfrm>
          <a:off x="1631504" y="1448779"/>
          <a:ext cx="9439275" cy="4555687"/>
        </p:xfrm>
        <a:graphic>
          <a:graphicData uri="http://schemas.openxmlformats.org/drawingml/2006/table">
            <a:tbl>
              <a:tblPr>
                <a:tableStyleId>{5C22544A-7EE6-4342-B048-85BDC9FD1C3A}</a:tableStyleId>
              </a:tblPr>
              <a:tblGrid>
                <a:gridCol w="4362450">
                  <a:extLst>
                    <a:ext uri="{9D8B030D-6E8A-4147-A177-3AD203B41FA5}">
                      <a16:colId xmlns:a16="http://schemas.microsoft.com/office/drawing/2014/main" val="2609525707"/>
                    </a:ext>
                  </a:extLst>
                </a:gridCol>
                <a:gridCol w="5076825">
                  <a:extLst>
                    <a:ext uri="{9D8B030D-6E8A-4147-A177-3AD203B41FA5}">
                      <a16:colId xmlns:a16="http://schemas.microsoft.com/office/drawing/2014/main" val="887364651"/>
                    </a:ext>
                  </a:extLst>
                </a:gridCol>
              </a:tblGrid>
              <a:tr h="436331">
                <a:tc>
                  <a:txBody>
                    <a:bodyPr/>
                    <a:lstStyle/>
                    <a:p>
                      <a:pPr marL="92075" indent="0" algn="ctr" fontAlgn="b"/>
                      <a:endParaRPr lang="en-AU" sz="100" b="1" u="none" strike="noStrike" noProof="0">
                        <a:solidFill>
                          <a:schemeClr val="bg1"/>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869"/>
                    </a:solidFill>
                  </a:tcPr>
                </a:tc>
                <a:tc>
                  <a:txBody>
                    <a:bodyPr/>
                    <a:lstStyle/>
                    <a:p>
                      <a:pPr marL="92075" indent="0" algn="ctr" fontAlgn="b"/>
                      <a:r>
                        <a:rPr lang="en-AU" sz="1400" b="1" u="none" strike="noStrike" noProof="0">
                          <a:solidFill>
                            <a:schemeClr val="bg1"/>
                          </a:solidFill>
                          <a:effectLst/>
                          <a:latin typeface="+mn-lt"/>
                        </a:rPr>
                        <a:t>Overall Index Score</a:t>
                      </a: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869"/>
                    </a:solidFill>
                  </a:tcPr>
                </a:tc>
                <a:extLst>
                  <a:ext uri="{0D108BD9-81ED-4DB2-BD59-A6C34878D82A}">
                    <a16:rowId xmlns:a16="http://schemas.microsoft.com/office/drawing/2014/main" val="1090739164"/>
                  </a:ext>
                </a:extLst>
              </a:tr>
              <a:tr h="242148">
                <a:tc gridSpan="2">
                  <a:txBody>
                    <a:bodyPr/>
                    <a:lstStyle/>
                    <a:p>
                      <a:pPr marL="92075" indent="0" algn="l" fontAlgn="b"/>
                      <a:endParaRPr lang="en-AU" sz="100" b="0" u="none" strike="noStrike" noProof="0">
                        <a:solidFill>
                          <a:schemeClr val="accent3">
                            <a:lumMod val="50000"/>
                          </a:schemeClr>
                        </a:solidFill>
                        <a:effectLst/>
                        <a:latin typeface="+mn-lt"/>
                      </a:endParaRP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2288121768"/>
                  </a:ext>
                </a:extLst>
              </a:tr>
              <a:tr h="242148">
                <a:tc gridSpan="2">
                  <a:txBody>
                    <a:bodyPr/>
                    <a:lstStyle/>
                    <a:p>
                      <a:pPr marL="92075" indent="0" algn="l" fontAlgn="b"/>
                      <a:endParaRPr lang="en-AU" sz="100" b="0" i="0" u="none" strike="noStrike" noProof="0">
                        <a:solidFill>
                          <a:schemeClr val="accent3">
                            <a:lumMod val="50000"/>
                          </a:schemeClr>
                        </a:solidFill>
                        <a:effectLst/>
                        <a:latin typeface="+mn-lt"/>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789925044"/>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2368182173"/>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757352694"/>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451472489"/>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870659856"/>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775764033"/>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1729285942"/>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1207954755"/>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099302371"/>
                  </a:ext>
                </a:extLst>
              </a:tr>
              <a:tr h="24356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202440052"/>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1902190239"/>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en-AU"/>
                    </a:p>
                  </a:txBody>
                  <a:tcPr/>
                </a:tc>
                <a:extLst>
                  <a:ext uri="{0D108BD9-81ED-4DB2-BD59-A6C34878D82A}">
                    <a16:rowId xmlns:a16="http://schemas.microsoft.com/office/drawing/2014/main" val="2019914046"/>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693328358"/>
                  </a:ext>
                </a:extLst>
              </a:tr>
              <a:tr h="24356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432599225"/>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AU"/>
                    </a:p>
                  </a:txBody>
                  <a:tcPr/>
                </a:tc>
                <a:extLst>
                  <a:ext uri="{0D108BD9-81ED-4DB2-BD59-A6C34878D82A}">
                    <a16:rowId xmlns:a16="http://schemas.microsoft.com/office/drawing/2014/main" val="3379256605"/>
                  </a:ext>
                </a:extLst>
              </a:tr>
              <a:tr h="242148">
                <a:tc gridSpan="2">
                  <a:txBody>
                    <a:bodyPr/>
                    <a:lstStyle/>
                    <a:p>
                      <a:pPr marL="92075" indent="0" algn="l" fontAlgn="b"/>
                      <a:endParaRPr lang="en-AU" sz="100" b="0" u="none" strike="noStrike" kern="1200" noProof="0">
                        <a:solidFill>
                          <a:schemeClr val="accent3">
                            <a:lumMod val="50000"/>
                          </a:schemeClr>
                        </a:solidFill>
                        <a:effectLst/>
                        <a:latin typeface="+mn-lt"/>
                        <a:ea typeface="+mn-ea"/>
                        <a:cs typeface="+mn-cs"/>
                      </a:endParaRPr>
                    </a:p>
                  </a:txBody>
                  <a:tcPr marL="7620" marR="7620" marT="762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AU"/>
                    </a:p>
                  </a:txBody>
                  <a:tcPr/>
                </a:tc>
                <a:extLst>
                  <a:ext uri="{0D108BD9-81ED-4DB2-BD59-A6C34878D82A}">
                    <a16:rowId xmlns:a16="http://schemas.microsoft.com/office/drawing/2014/main" val="2012651830"/>
                  </a:ext>
                </a:extLst>
              </a:tr>
            </a:tbl>
          </a:graphicData>
        </a:graphic>
      </p:graphicFrame>
      <p:graphicFrame>
        <p:nvGraphicFramePr>
          <p:cNvPr id="69" name="Chart 68">
            <a:extLst>
              <a:ext uri="{FF2B5EF4-FFF2-40B4-BE49-F238E27FC236}">
                <a16:creationId xmlns:a16="http://schemas.microsoft.com/office/drawing/2014/main" id="{8466CB41-AA0C-0B3F-667E-0D88A98E4214}"/>
              </a:ext>
            </a:extLst>
          </p:cNvPr>
          <p:cNvGraphicFramePr>
            <a:graphicFrameLocks/>
          </p:cNvGraphicFramePr>
          <p:nvPr/>
        </p:nvGraphicFramePr>
        <p:xfrm>
          <a:off x="1108793" y="1736812"/>
          <a:ext cx="9940207" cy="43560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8EBBE516-C07A-1EFC-E820-B3960A3AF60C}"/>
              </a:ext>
            </a:extLst>
          </p:cNvPr>
          <p:cNvCxnSpPr>
            <a:cxnSpLocks/>
          </p:cNvCxnSpPr>
          <p:nvPr/>
        </p:nvCxnSpPr>
        <p:spPr>
          <a:xfrm>
            <a:off x="1648991" y="4401108"/>
            <a:ext cx="9402738" cy="0"/>
          </a:xfrm>
          <a:prstGeom prst="line">
            <a:avLst/>
          </a:prstGeom>
          <a:ln w="76200">
            <a:solidFill>
              <a:srgbClr val="66686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9FD9ACD-783C-184B-FF4E-F8C80165E230}"/>
              </a:ext>
            </a:extLst>
          </p:cNvPr>
          <p:cNvSpPr>
            <a:spLocks noGrp="1"/>
          </p:cNvSpPr>
          <p:nvPr>
            <p:ph type="title"/>
          </p:nvPr>
        </p:nvSpPr>
        <p:spPr/>
        <p:txBody>
          <a:bodyPr/>
          <a:lstStyle/>
          <a:p>
            <a:pPr algn="l">
              <a:buNone/>
            </a:pPr>
            <a:r>
              <a:rPr lang="en-AU" b="1" cap="none" dirty="0"/>
              <a:t>Smaller super funds and retail funds are pulling further ahead of the big players in member satisfaction</a:t>
            </a:r>
          </a:p>
        </p:txBody>
      </p:sp>
      <p:cxnSp>
        <p:nvCxnSpPr>
          <p:cNvPr id="13" name="Straight Connector 12">
            <a:extLst>
              <a:ext uri="{FF2B5EF4-FFF2-40B4-BE49-F238E27FC236}">
                <a16:creationId xmlns:a16="http://schemas.microsoft.com/office/drawing/2014/main" id="{255388F2-0616-B6C4-9C00-515B25AF78C3}"/>
              </a:ext>
            </a:extLst>
          </p:cNvPr>
          <p:cNvCxnSpPr>
            <a:cxnSpLocks/>
          </p:cNvCxnSpPr>
          <p:nvPr/>
        </p:nvCxnSpPr>
        <p:spPr>
          <a:xfrm>
            <a:off x="1639466" y="5409220"/>
            <a:ext cx="9402738" cy="0"/>
          </a:xfrm>
          <a:prstGeom prst="line">
            <a:avLst/>
          </a:prstGeom>
          <a:ln w="76200">
            <a:solidFill>
              <a:srgbClr val="66686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325F75-AB8F-82F7-4550-04B785F6AC7F}"/>
              </a:ext>
            </a:extLst>
          </p:cNvPr>
          <p:cNvSpPr txBox="1"/>
          <p:nvPr/>
        </p:nvSpPr>
        <p:spPr>
          <a:xfrm>
            <a:off x="5358577" y="1881745"/>
            <a:ext cx="943897" cy="261610"/>
          </a:xfrm>
          <a:prstGeom prst="rect">
            <a:avLst/>
          </a:prstGeom>
          <a:noFill/>
        </p:spPr>
        <p:txBody>
          <a:bodyPr wrap="square" rtlCol="0">
            <a:spAutoFit/>
          </a:bodyPr>
          <a:lstStyle/>
          <a:p>
            <a:r>
              <a:rPr lang="en-PH" sz="1100"/>
              <a:t>UniSuper</a:t>
            </a:r>
          </a:p>
        </p:txBody>
      </p:sp>
      <p:sp>
        <p:nvSpPr>
          <p:cNvPr id="5" name="Rectangle: Rounded Corners 4">
            <a:extLst>
              <a:ext uri="{FF2B5EF4-FFF2-40B4-BE49-F238E27FC236}">
                <a16:creationId xmlns:a16="http://schemas.microsoft.com/office/drawing/2014/main" id="{AD888D39-908E-D95E-062D-B92A78AD2202}"/>
              </a:ext>
            </a:extLst>
          </p:cNvPr>
          <p:cNvSpPr/>
          <p:nvPr/>
        </p:nvSpPr>
        <p:spPr>
          <a:xfrm>
            <a:off x="1639466" y="4401108"/>
            <a:ext cx="9439275" cy="1748288"/>
          </a:xfrm>
          <a:prstGeom prst="roundRect">
            <a:avLst/>
          </a:prstGeom>
          <a:noFill/>
          <a:ln w="28575">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81247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50FB5-8ABB-E4D2-FDBC-EF51AE230923}"/>
              </a:ext>
            </a:extLst>
          </p:cNvPr>
          <p:cNvSpPr>
            <a:spLocks noGrp="1"/>
          </p:cNvSpPr>
          <p:nvPr>
            <p:ph type="title"/>
          </p:nvPr>
        </p:nvSpPr>
        <p:spPr/>
        <p:txBody>
          <a:bodyPr/>
          <a:lstStyle/>
          <a:p>
            <a:r>
              <a:rPr lang="en-US" cap="none" dirty="0"/>
              <a:t>It's the retiree experience, not pre-retirement planning, where retail funds are pulling ahead slightly </a:t>
            </a:r>
            <a:endParaRPr lang="en-AU" cap="none" dirty="0"/>
          </a:p>
        </p:txBody>
      </p:sp>
      <p:graphicFrame>
        <p:nvGraphicFramePr>
          <p:cNvPr id="101" name="Chart 1"/>
          <p:cNvGraphicFramePr/>
          <p:nvPr>
            <p:extLst>
              <p:ext uri="{D42A27DB-BD31-4B8C-83A1-F6EECF244321}">
                <p14:modId xmlns:p14="http://schemas.microsoft.com/office/powerpoint/2010/main" val="1464952002"/>
              </p:ext>
            </p:extLst>
          </p:nvPr>
        </p:nvGraphicFramePr>
        <p:xfrm>
          <a:off x="1016000" y="1397000"/>
          <a:ext cx="10160000" cy="469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278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27B3A-02A9-217C-97D2-BA2567F022A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57590DD-9FBB-3FE8-EEFF-AB8AEC028084}"/>
              </a:ext>
            </a:extLst>
          </p:cNvPr>
          <p:cNvSpPr>
            <a:spLocks noGrp="1"/>
          </p:cNvSpPr>
          <p:nvPr>
            <p:ph type="body" sz="quarter" idx="13"/>
          </p:nvPr>
        </p:nvSpPr>
        <p:spPr/>
        <p:txBody>
          <a:bodyPr/>
          <a:lstStyle/>
          <a:p>
            <a:r>
              <a:rPr lang="en-AU" noProof="0" dirty="0"/>
              <a:t>What does retirement look like now?</a:t>
            </a:r>
          </a:p>
        </p:txBody>
      </p:sp>
      <p:sp>
        <p:nvSpPr>
          <p:cNvPr id="6" name="Text Placeholder 5">
            <a:extLst>
              <a:ext uri="{FF2B5EF4-FFF2-40B4-BE49-F238E27FC236}">
                <a16:creationId xmlns:a16="http://schemas.microsoft.com/office/drawing/2014/main" id="{3A833300-7DB7-A87C-D4CE-BF11252BBBB2}"/>
              </a:ext>
            </a:extLst>
          </p:cNvPr>
          <p:cNvSpPr>
            <a:spLocks noGrp="1"/>
          </p:cNvSpPr>
          <p:nvPr>
            <p:ph type="body" sz="quarter" idx="14"/>
          </p:nvPr>
        </p:nvSpPr>
        <p:spPr/>
        <p:txBody>
          <a:bodyPr/>
          <a:lstStyle/>
          <a:p>
            <a:r>
              <a:rPr lang="en-AU" noProof="0"/>
              <a:t>2</a:t>
            </a:r>
          </a:p>
        </p:txBody>
      </p:sp>
      <p:pic>
        <p:nvPicPr>
          <p:cNvPr id="9" name="Picture Placeholder 8">
            <a:extLst>
              <a:ext uri="{FF2B5EF4-FFF2-40B4-BE49-F238E27FC236}">
                <a16:creationId xmlns:a16="http://schemas.microsoft.com/office/drawing/2014/main" id="{0B988BB2-D279-DE7F-35F8-53C9028B9D71}"/>
              </a:ext>
            </a:extLst>
          </p:cNvPr>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21875" b="21875"/>
          <a:stretch>
            <a:fillRect/>
          </a:stretch>
        </p:blipFill>
        <p:spPr/>
      </p:pic>
    </p:spTree>
    <p:extLst>
      <p:ext uri="{BB962C8B-B14F-4D97-AF65-F5344CB8AC3E}">
        <p14:creationId xmlns:p14="http://schemas.microsoft.com/office/powerpoint/2010/main" val="1417351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3674E-4258-31CE-D14D-F214162F087E}"/>
              </a:ext>
            </a:extLst>
          </p:cNvPr>
          <p:cNvSpPr>
            <a:spLocks noGrp="1"/>
          </p:cNvSpPr>
          <p:nvPr>
            <p:ph type="title"/>
          </p:nvPr>
        </p:nvSpPr>
        <p:spPr/>
        <p:txBody>
          <a:bodyPr/>
          <a:lstStyle/>
          <a:p>
            <a:pPr algn="l">
              <a:buNone/>
            </a:pPr>
            <a:r>
              <a:rPr lang="en-AU" b="1" cap="none" dirty="0"/>
              <a:t>As global pressures increase, freedom from stress is fast becoming the true measure of retirement success</a:t>
            </a:r>
          </a:p>
        </p:txBody>
      </p:sp>
      <p:sp>
        <p:nvSpPr>
          <p:cNvPr id="6" name="Text Placeholder 9">
            <a:extLst>
              <a:ext uri="{FF2B5EF4-FFF2-40B4-BE49-F238E27FC236}">
                <a16:creationId xmlns:a16="http://schemas.microsoft.com/office/drawing/2014/main" id="{112D5685-AB69-79BE-D2AE-EB99FE9CBB3B}"/>
              </a:ext>
            </a:extLst>
          </p:cNvPr>
          <p:cNvSpPr txBox="1">
            <a:spLocks/>
          </p:cNvSpPr>
          <p:nvPr/>
        </p:nvSpPr>
        <p:spPr>
          <a:xfrm>
            <a:off x="731404" y="6116639"/>
            <a:ext cx="9652633" cy="408706"/>
          </a:xfrm>
          <a:prstGeom prst="rect">
            <a:avLst/>
          </a:prstGeom>
        </p:spPr>
        <p:txBody>
          <a:bodyPr vert="horz" lIns="72000" tIns="72000" rIns="72000" bIns="72000" rtlCol="0" anchor="t">
            <a:noAutofit/>
          </a:bodyPr>
          <a:lstStyle>
            <a:lvl1pPr indent="0">
              <a:lnSpc>
                <a:spcPct val="100000"/>
              </a:lnSpc>
              <a:spcBef>
                <a:spcPts val="0"/>
              </a:spcBef>
              <a:buSzPct val="140000"/>
              <a:buFont typeface="Arial" panose="020B0604020202020204" pitchFamily="34" charset="0"/>
              <a:buNone/>
              <a:defRPr sz="900" b="0" i="1">
                <a:solidFill>
                  <a:schemeClr val="bg1">
                    <a:lumMod val="50000"/>
                  </a:schemeClr>
                </a:solidFill>
              </a:defRPr>
            </a:lvl1pPr>
            <a:lvl2pPr indent="0">
              <a:lnSpc>
                <a:spcPct val="100000"/>
              </a:lnSpc>
              <a:spcBef>
                <a:spcPts val="600"/>
              </a:spcBef>
              <a:buSzPct val="140000"/>
              <a:buFont typeface="Arial" panose="020B0604020202020204" pitchFamily="34" charset="0"/>
              <a:buNone/>
              <a:defRPr sz="2000" b="1"/>
            </a:lvl2pPr>
            <a:lvl3pPr indent="0">
              <a:lnSpc>
                <a:spcPct val="100000"/>
              </a:lnSpc>
              <a:spcBef>
                <a:spcPts val="600"/>
              </a:spcBef>
              <a:buSzPct val="140000"/>
              <a:buFont typeface="Arial" panose="020B0604020202020204" pitchFamily="34" charset="0"/>
              <a:buNone/>
              <a:defRPr b="1"/>
            </a:lvl3pPr>
            <a:lvl4pPr indent="0">
              <a:lnSpc>
                <a:spcPct val="100000"/>
              </a:lnSpc>
              <a:spcBef>
                <a:spcPts val="1000"/>
              </a:spcBef>
              <a:buSzPct val="140000"/>
              <a:buFont typeface="Arial" panose="020B0604020202020204" pitchFamily="34" charset="0"/>
              <a:buNone/>
              <a:defRPr sz="1600" b="1" cap="all" baseline="0">
                <a:solidFill>
                  <a:schemeClr val="accent1"/>
                </a:solidFill>
              </a:defRPr>
            </a:lvl4pPr>
            <a:lvl5pPr indent="0">
              <a:lnSpc>
                <a:spcPct val="100000"/>
              </a:lnSpc>
              <a:spcBef>
                <a:spcPts val="600"/>
              </a:spcBef>
              <a:buSzPct val="140000"/>
              <a:buFont typeface="Arial" panose="020B0604020202020204" pitchFamily="34" charset="0"/>
              <a:buNone/>
              <a:defRPr sz="1600" b="1" cap="all" baseline="0"/>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n-AU" sz="800" noProof="0" dirty="0"/>
              <a:t>Base: </a:t>
            </a:r>
            <a:r>
              <a:rPr lang="en-AU" sz="800" dirty="0"/>
              <a:t>Broad market: 2022 n = 1,639; 2023 n = 1,278; 2024 n = 1,000; 2025 n = 1,006; n = 1,001</a:t>
            </a:r>
            <a:endParaRPr lang="en-AU" sz="800" noProof="0" dirty="0"/>
          </a:p>
          <a:p>
            <a:r>
              <a:rPr lang="en-AU" sz="800" noProof="0" dirty="0"/>
              <a:t>C06. What does a successful retirement look like to you? (Open-ended response; Non-mandatory</a:t>
            </a:r>
            <a:r>
              <a:rPr lang="en-AU" sz="800" dirty="0"/>
              <a:t> 2026 Top 5 answers</a:t>
            </a:r>
            <a:r>
              <a:rPr lang="en-AU" sz="800" noProof="0" dirty="0"/>
              <a:t>)</a:t>
            </a:r>
          </a:p>
        </p:txBody>
      </p:sp>
      <p:sp>
        <p:nvSpPr>
          <p:cNvPr id="7" name="Text Placeholder 9">
            <a:extLst>
              <a:ext uri="{FF2B5EF4-FFF2-40B4-BE49-F238E27FC236}">
                <a16:creationId xmlns:a16="http://schemas.microsoft.com/office/drawing/2014/main" id="{A4B00E0E-644C-91FE-EFB6-0E1CE2430669}"/>
              </a:ext>
            </a:extLst>
          </p:cNvPr>
          <p:cNvSpPr txBox="1">
            <a:spLocks/>
          </p:cNvSpPr>
          <p:nvPr/>
        </p:nvSpPr>
        <p:spPr>
          <a:xfrm>
            <a:off x="742952" y="1339015"/>
            <a:ext cx="10706098" cy="548640"/>
          </a:xfrm>
          <a:prstGeom prst="rect">
            <a:avLst/>
          </a:prstGeom>
        </p:spPr>
        <p:txBody>
          <a:bodyPr anchor="ctr"/>
          <a:lstStyle>
            <a:defPPr>
              <a:defRPr lang="en-US"/>
            </a:defPPr>
            <a:lvl1pPr indent="0" algn="ctr">
              <a:lnSpc>
                <a:spcPct val="100000"/>
              </a:lnSpc>
              <a:spcBef>
                <a:spcPts val="600"/>
              </a:spcBef>
              <a:buSzPct val="140000"/>
              <a:buFont typeface="Arial" panose="020B0604020202020204" pitchFamily="34" charset="0"/>
              <a:buNone/>
              <a:defRPr sz="1600" b="1"/>
            </a:lvl1pPr>
            <a:lvl2pPr marL="355600" indent="-177800">
              <a:lnSpc>
                <a:spcPct val="100000"/>
              </a:lnSpc>
              <a:spcBef>
                <a:spcPts val="600"/>
              </a:spcBef>
              <a:buSzPct val="140000"/>
              <a:buFont typeface="Arial" panose="020B0604020202020204" pitchFamily="34" charset="0"/>
              <a:buChar char="•"/>
              <a:defRPr sz="1200"/>
            </a:lvl2pPr>
            <a:lvl3pPr marL="541338" indent="-185738">
              <a:lnSpc>
                <a:spcPct val="100000"/>
              </a:lnSpc>
              <a:spcBef>
                <a:spcPts val="600"/>
              </a:spcBef>
              <a:buSzPct val="140000"/>
              <a:buFont typeface="Arial" panose="020B0604020202020204" pitchFamily="34" charset="0"/>
              <a:buChar char="•"/>
              <a:defRPr sz="1200"/>
            </a:lvl3pPr>
            <a:lvl4pPr marL="0" indent="0">
              <a:lnSpc>
                <a:spcPct val="100000"/>
              </a:lnSpc>
              <a:spcBef>
                <a:spcPts val="1000"/>
              </a:spcBef>
              <a:buSzPct val="140000"/>
              <a:buFont typeface="Arial" panose="020B0604020202020204" pitchFamily="34" charset="0"/>
              <a:buNone/>
              <a:defRPr sz="1200" b="1" cap="all" baseline="0">
                <a:solidFill>
                  <a:schemeClr val="accent1"/>
                </a:solidFill>
              </a:defRPr>
            </a:lvl4pPr>
            <a:lvl5pPr marL="0" indent="0">
              <a:lnSpc>
                <a:spcPct val="100000"/>
              </a:lnSpc>
              <a:spcBef>
                <a:spcPts val="600"/>
              </a:spcBef>
              <a:buSzPct val="140000"/>
              <a:buFont typeface="Arial" panose="020B0604020202020204" pitchFamily="34" charset="0"/>
              <a:buNone/>
              <a:defRPr sz="1200" b="1" cap="all" baseline="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AU" b="1" i="0" noProof="0"/>
              <a:t>SUCCESSFUL RETIREMENT PERCEPTION</a:t>
            </a:r>
            <a:endParaRPr lang="en-AU" b="0" i="1" noProof="0"/>
          </a:p>
        </p:txBody>
      </p:sp>
      <p:grpSp>
        <p:nvGrpSpPr>
          <p:cNvPr id="31" name="Group 30">
            <a:extLst>
              <a:ext uri="{FF2B5EF4-FFF2-40B4-BE49-F238E27FC236}">
                <a16:creationId xmlns:a16="http://schemas.microsoft.com/office/drawing/2014/main" id="{1F0D5402-E863-893B-B05D-06ACEED354B5}"/>
              </a:ext>
            </a:extLst>
          </p:cNvPr>
          <p:cNvGrpSpPr/>
          <p:nvPr/>
        </p:nvGrpSpPr>
        <p:grpSpPr>
          <a:xfrm>
            <a:off x="868680" y="1724025"/>
            <a:ext cx="11246500" cy="4320000"/>
            <a:chOff x="730250" y="1724025"/>
            <a:chExt cx="9746705" cy="4320000"/>
          </a:xfrm>
        </p:grpSpPr>
        <p:graphicFrame>
          <p:nvGraphicFramePr>
            <p:cNvPr id="37" name="Chart 36">
              <a:extLst>
                <a:ext uri="{FF2B5EF4-FFF2-40B4-BE49-F238E27FC236}">
                  <a16:creationId xmlns:a16="http://schemas.microsoft.com/office/drawing/2014/main" id="{51AF7AE5-2A42-A8B5-C0FA-614BE68CD25B}"/>
                </a:ext>
              </a:extLst>
            </p:cNvPr>
            <p:cNvGraphicFramePr/>
            <p:nvPr/>
          </p:nvGraphicFramePr>
          <p:xfrm>
            <a:off x="730250" y="1724025"/>
            <a:ext cx="72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38" name="Rectangle: Rounded Corners 37">
              <a:extLst>
                <a:ext uri="{FF2B5EF4-FFF2-40B4-BE49-F238E27FC236}">
                  <a16:creationId xmlns:a16="http://schemas.microsoft.com/office/drawing/2014/main" id="{C5DE2FA1-64BA-DBA5-EE3A-B927961167FA}"/>
                </a:ext>
              </a:extLst>
            </p:cNvPr>
            <p:cNvSpPr/>
            <p:nvPr/>
          </p:nvSpPr>
          <p:spPr>
            <a:xfrm>
              <a:off x="7648030" y="2339465"/>
              <a:ext cx="2828925" cy="24150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H" sz="1100">
                  <a:solidFill>
                    <a:schemeClr val="accent5"/>
                  </a:solidFill>
                </a:rPr>
                <a:t>Financially secured</a:t>
              </a:r>
              <a:endParaRPr lang="en-AU" sz="1100">
                <a:solidFill>
                  <a:schemeClr val="accent5"/>
                </a:solidFill>
              </a:endParaRPr>
            </a:p>
          </p:txBody>
        </p:sp>
        <p:sp>
          <p:nvSpPr>
            <p:cNvPr id="39" name="Rectangle: Rounded Corners 38">
              <a:extLst>
                <a:ext uri="{FF2B5EF4-FFF2-40B4-BE49-F238E27FC236}">
                  <a16:creationId xmlns:a16="http://schemas.microsoft.com/office/drawing/2014/main" id="{B958E1BB-B5E3-BC51-58F9-D0DDD2F94602}"/>
                </a:ext>
              </a:extLst>
            </p:cNvPr>
            <p:cNvSpPr/>
            <p:nvPr/>
          </p:nvSpPr>
          <p:spPr>
            <a:xfrm>
              <a:off x="7648028" y="2852936"/>
              <a:ext cx="2066927" cy="34985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H" sz="1100" dirty="0">
                  <a:solidFill>
                    <a:schemeClr val="accent2"/>
                  </a:solidFill>
                </a:rPr>
                <a:t>Able to travel, participate in leisure activities and spend on luxuries</a:t>
              </a:r>
              <a:endParaRPr lang="en-AU" sz="1100" dirty="0">
                <a:solidFill>
                  <a:schemeClr val="accent2"/>
                </a:solidFill>
              </a:endParaRPr>
            </a:p>
          </p:txBody>
        </p:sp>
        <p:sp>
          <p:nvSpPr>
            <p:cNvPr id="40" name="Rectangle: Rounded Corners 39">
              <a:extLst>
                <a:ext uri="{FF2B5EF4-FFF2-40B4-BE49-F238E27FC236}">
                  <a16:creationId xmlns:a16="http://schemas.microsoft.com/office/drawing/2014/main" id="{26639DC6-60E2-8BD6-008B-0373C0734CCA}"/>
                </a:ext>
              </a:extLst>
            </p:cNvPr>
            <p:cNvSpPr/>
            <p:nvPr/>
          </p:nvSpPr>
          <p:spPr>
            <a:xfrm>
              <a:off x="7648028" y="3619207"/>
              <a:ext cx="2828925" cy="34985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H" sz="1100" dirty="0">
                  <a:solidFill>
                    <a:schemeClr val="accent4"/>
                  </a:solidFill>
                </a:rPr>
                <a:t>Enjoy/maintain a healthy lifestyle </a:t>
              </a:r>
              <a:endParaRPr lang="en-AU" sz="1100" dirty="0">
                <a:solidFill>
                  <a:schemeClr val="accent4"/>
                </a:solidFill>
              </a:endParaRPr>
            </a:p>
          </p:txBody>
        </p:sp>
        <p:sp>
          <p:nvSpPr>
            <p:cNvPr id="41" name="Rectangle: Rounded Corners 40">
              <a:extLst>
                <a:ext uri="{FF2B5EF4-FFF2-40B4-BE49-F238E27FC236}">
                  <a16:creationId xmlns:a16="http://schemas.microsoft.com/office/drawing/2014/main" id="{6F7E7A8B-6788-74BA-0A46-D777AD83D896}"/>
                </a:ext>
              </a:extLst>
            </p:cNvPr>
            <p:cNvSpPr/>
            <p:nvPr/>
          </p:nvSpPr>
          <p:spPr>
            <a:xfrm>
              <a:off x="7648028" y="2071035"/>
              <a:ext cx="2828925" cy="34985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H" sz="1100" dirty="0">
                  <a:solidFill>
                    <a:schemeClr val="accent1"/>
                  </a:solidFill>
                </a:rPr>
                <a:t>Living comfortably/happily</a:t>
              </a:r>
              <a:endParaRPr lang="en-AU" sz="1100" dirty="0">
                <a:solidFill>
                  <a:schemeClr val="accent1"/>
                </a:solidFill>
              </a:endParaRPr>
            </a:p>
          </p:txBody>
        </p:sp>
        <p:sp>
          <p:nvSpPr>
            <p:cNvPr id="42" name="Rectangle: Rounded Corners 41">
              <a:extLst>
                <a:ext uri="{FF2B5EF4-FFF2-40B4-BE49-F238E27FC236}">
                  <a16:creationId xmlns:a16="http://schemas.microsoft.com/office/drawing/2014/main" id="{15EA2A8F-EC70-C27D-C236-CA32FB60C671}"/>
                </a:ext>
              </a:extLst>
            </p:cNvPr>
            <p:cNvSpPr/>
            <p:nvPr/>
          </p:nvSpPr>
          <p:spPr>
            <a:xfrm>
              <a:off x="7648028" y="3151155"/>
              <a:ext cx="2828925" cy="34985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H" sz="1100" dirty="0">
                  <a:solidFill>
                    <a:schemeClr val="accent6"/>
                  </a:solidFill>
                </a:rPr>
                <a:t>Free from worry/stress/work</a:t>
              </a:r>
              <a:endParaRPr lang="en-AU" sz="1100" dirty="0">
                <a:solidFill>
                  <a:schemeClr val="accent6"/>
                </a:solidFill>
              </a:endParaRPr>
            </a:p>
          </p:txBody>
        </p:sp>
      </p:grpSp>
    </p:spTree>
    <p:extLst>
      <p:ext uri="{BB962C8B-B14F-4D97-AF65-F5344CB8AC3E}">
        <p14:creationId xmlns:p14="http://schemas.microsoft.com/office/powerpoint/2010/main" val="2834522354"/>
      </p:ext>
    </p:extLst>
  </p:cSld>
  <p:clrMapOvr>
    <a:masterClrMapping/>
  </p:clrMapOvr>
</p:sld>
</file>

<file path=ppt/theme/theme1.xml><?xml version="1.0" encoding="utf-8"?>
<a:theme xmlns:a="http://schemas.openxmlformats.org/drawingml/2006/main" name="CoreData_2023">
  <a:themeElements>
    <a:clrScheme name="CoreData2023">
      <a:dk1>
        <a:srgbClr val="25282A"/>
      </a:dk1>
      <a:lt1>
        <a:sysClr val="window" lastClr="FFFFFF"/>
      </a:lt1>
      <a:dk2>
        <a:srgbClr val="284159"/>
      </a:dk2>
      <a:lt2>
        <a:srgbClr val="FFFFFF"/>
      </a:lt2>
      <a:accent1>
        <a:srgbClr val="0091DA"/>
      </a:accent1>
      <a:accent2>
        <a:srgbClr val="284159"/>
      </a:accent2>
      <a:accent3>
        <a:srgbClr val="666869"/>
      </a:accent3>
      <a:accent4>
        <a:srgbClr val="008080"/>
      </a:accent4>
      <a:accent5>
        <a:srgbClr val="E87722"/>
      </a:accent5>
      <a:accent6>
        <a:srgbClr val="DD5454"/>
      </a:accent6>
      <a:hlink>
        <a:srgbClr val="284159"/>
      </a:hlink>
      <a:folHlink>
        <a:srgbClr val="0091DA"/>
      </a:folHlink>
    </a:clrScheme>
    <a:fontScheme name="CoreData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eData_TemplateONLY_2023" id="{822932D1-B019-4FAA-99F9-A48BE0D26B3E}" vid="{BF24AACB-AEAC-4520-8D45-0C20070B6510}"/>
    </a:ext>
  </a:extLst>
</a:theme>
</file>

<file path=ppt/theme/theme2.xml><?xml version="1.0" encoding="utf-8"?>
<a:theme xmlns:a="http://schemas.openxmlformats.org/drawingml/2006/main" name="CD">
  <a:themeElements>
    <a:clrScheme name="CoreData 2018">
      <a:dk1>
        <a:srgbClr val="25282A"/>
      </a:dk1>
      <a:lt1>
        <a:sysClr val="window" lastClr="FFFFFF"/>
      </a:lt1>
      <a:dk2>
        <a:srgbClr val="0091DA"/>
      </a:dk2>
      <a:lt2>
        <a:srgbClr val="41B6E6"/>
      </a:lt2>
      <a:accent1>
        <a:srgbClr val="0091DA"/>
      </a:accent1>
      <a:accent2>
        <a:srgbClr val="41B6E6"/>
      </a:accent2>
      <a:accent3>
        <a:srgbClr val="898D8D"/>
      </a:accent3>
      <a:accent4>
        <a:srgbClr val="53565A"/>
      </a:accent4>
      <a:accent5>
        <a:srgbClr val="25282A"/>
      </a:accent5>
      <a:accent6>
        <a:srgbClr val="E87722"/>
      </a:accent6>
      <a:hlink>
        <a:srgbClr val="53565A"/>
      </a:hlink>
      <a:folHlink>
        <a:srgbClr val="53565A"/>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 id="{0E81A555-25DF-4E66-8992-B91667B01CAD}" vid="{E5064776-0A88-4256-9D67-4C68856B4E01}"/>
    </a:ext>
  </a:extLst>
</a:theme>
</file>

<file path=ppt/theme/theme3.xml><?xml version="1.0" encoding="utf-8"?>
<a:theme xmlns:a="http://schemas.openxmlformats.org/drawingml/2006/main" name="1_CoreData_2023">
  <a:themeElements>
    <a:clrScheme name="CoreData2023">
      <a:dk1>
        <a:srgbClr val="25282A"/>
      </a:dk1>
      <a:lt1>
        <a:sysClr val="window" lastClr="FFFFFF"/>
      </a:lt1>
      <a:dk2>
        <a:srgbClr val="284159"/>
      </a:dk2>
      <a:lt2>
        <a:srgbClr val="FFFFFF"/>
      </a:lt2>
      <a:accent1>
        <a:srgbClr val="0091DA"/>
      </a:accent1>
      <a:accent2>
        <a:srgbClr val="284159"/>
      </a:accent2>
      <a:accent3>
        <a:srgbClr val="666869"/>
      </a:accent3>
      <a:accent4>
        <a:srgbClr val="008080"/>
      </a:accent4>
      <a:accent5>
        <a:srgbClr val="E87722"/>
      </a:accent5>
      <a:accent6>
        <a:srgbClr val="DD5454"/>
      </a:accent6>
      <a:hlink>
        <a:srgbClr val="284159"/>
      </a:hlink>
      <a:folHlink>
        <a:srgbClr val="0091DA"/>
      </a:folHlink>
    </a:clrScheme>
    <a:fontScheme name="CoreData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eData_TemplateONLY_2023" id="{822932D1-B019-4FAA-99F9-A48BE0D26B3E}" vid="{BF24AACB-AEAC-4520-8D45-0C20070B6510}"/>
    </a:ext>
  </a:extLst>
</a:theme>
</file>

<file path=ppt/theme/theme4.xml><?xml version="1.0" encoding="utf-8"?>
<a:theme xmlns:a="http://schemas.openxmlformats.org/drawingml/2006/main" name="Charts (N)">
  <a:themeElements>
    <a:clrScheme name="CoreData 2018">
      <a:dk1>
        <a:srgbClr val="25282A"/>
      </a:dk1>
      <a:lt1>
        <a:sysClr val="window" lastClr="FFFFFF"/>
      </a:lt1>
      <a:dk2>
        <a:srgbClr val="0091DA"/>
      </a:dk2>
      <a:lt2>
        <a:srgbClr val="41B6E6"/>
      </a:lt2>
      <a:accent1>
        <a:srgbClr val="0091DA"/>
      </a:accent1>
      <a:accent2>
        <a:srgbClr val="41B6E6"/>
      </a:accent2>
      <a:accent3>
        <a:srgbClr val="898D8D"/>
      </a:accent3>
      <a:accent4>
        <a:srgbClr val="53565A"/>
      </a:accent4>
      <a:accent5>
        <a:srgbClr val="25282A"/>
      </a:accent5>
      <a:accent6>
        <a:srgbClr val="E87722"/>
      </a:accent6>
      <a:hlink>
        <a:srgbClr val="53565A"/>
      </a:hlink>
      <a:folHlink>
        <a:srgbClr val="53565A"/>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oreData_2023">
  <a:themeElements>
    <a:clrScheme name="CoreData2023">
      <a:dk1>
        <a:srgbClr val="25282A"/>
      </a:dk1>
      <a:lt1>
        <a:sysClr val="window" lastClr="FFFFFF"/>
      </a:lt1>
      <a:dk2>
        <a:srgbClr val="284159"/>
      </a:dk2>
      <a:lt2>
        <a:srgbClr val="FFFFFF"/>
      </a:lt2>
      <a:accent1>
        <a:srgbClr val="0091DA"/>
      </a:accent1>
      <a:accent2>
        <a:srgbClr val="284159"/>
      </a:accent2>
      <a:accent3>
        <a:srgbClr val="666869"/>
      </a:accent3>
      <a:accent4>
        <a:srgbClr val="008080"/>
      </a:accent4>
      <a:accent5>
        <a:srgbClr val="E87722"/>
      </a:accent5>
      <a:accent6>
        <a:srgbClr val="DD5454"/>
      </a:accent6>
      <a:hlink>
        <a:srgbClr val="284159"/>
      </a:hlink>
      <a:folHlink>
        <a:srgbClr val="0091DA"/>
      </a:folHlink>
    </a:clrScheme>
    <a:fontScheme name="CoreData202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reData_TemplateONLY_2023" id="{822932D1-B019-4FAA-99F9-A48BE0D26B3E}" vid="{BF24AACB-AEAC-4520-8D45-0C20070B651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6F847E9-7E79-4ED4-8FB1-6947C24D25B4}">
  <we:reference id="WA200010001" version="1.0.0.1" store="Omex" storeType="OMEX"/>
  <we:alternateReferences>
    <we:reference id="WA200010001" version="1.0.0.1" store="WA200010001" storeType="OMEX"/>
  </we:alternateReferences>
  <we:properties>
    <we:property name="claude.fileId" value="&quot;f6686289-9f76-4c73-9676-2773c48c29af&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ddefff-a0ce-4333-ac13-3d7e5270f160">
      <Terms xmlns="http://schemas.microsoft.com/office/infopath/2007/PartnerControls"/>
    </lcf76f155ced4ddcb4097134ff3c332f>
    <TaxCatchAll xmlns="2a916637-7bce-48ac-91f1-04f624d35652" xsi:nil="true"/>
    <_Flow_SignoffStatus xmlns="a7ddefff-a0ce-4333-ac13-3d7e5270f160" xsi:nil="true"/>
    <ProcessArea xmlns="a7ddefff-a0ce-4333-ac13-3d7e5270f160" xsi:nil="true"/>
    <D xmlns="a7ddefff-a0ce-4333-ac13-3d7e5270f160" xsi:nil="true"/>
    <Date xmlns="a7ddefff-a0ce-4333-ac13-3d7e5270f1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DD6AD0D129A54B8FBF42B12AC14216" ma:contentTypeVersion="23" ma:contentTypeDescription="Create a new document." ma:contentTypeScope="" ma:versionID="e66a80de6f6d353ef4e90c931cadaf91">
  <xsd:schema xmlns:xsd="http://www.w3.org/2001/XMLSchema" xmlns:xs="http://www.w3.org/2001/XMLSchema" xmlns:p="http://schemas.microsoft.com/office/2006/metadata/properties" xmlns:ns2="a7ddefff-a0ce-4333-ac13-3d7e5270f160" xmlns:ns3="2a916637-7bce-48ac-91f1-04f624d35652" targetNamespace="http://schemas.microsoft.com/office/2006/metadata/properties" ma:root="true" ma:fieldsID="ebe4a61b33205630e70560f512b1f1a0" ns2:_="" ns3:_="">
    <xsd:import namespace="a7ddefff-a0ce-4333-ac13-3d7e5270f160"/>
    <xsd:import namespace="2a916637-7bce-48ac-91f1-04f624d3565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Date" minOccurs="0"/>
                <xsd:element ref="ns2:D" minOccurs="0"/>
                <xsd:element ref="ns2:MediaServiceObjectDetectorVersions" minOccurs="0"/>
                <xsd:element ref="ns2:MediaServiceSearchProperties" minOccurs="0"/>
                <xsd:element ref="ns2:MediaServiceBillingMetadata" minOccurs="0"/>
                <xsd:element ref="ns2:ProcessAre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defff-a0ce-4333-ac13-3d7e5270f1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6c2bb12-ea30-46e6-a510-f63655fbfd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Date" ma:index="24" nillable="true" ma:displayName="Date" ma:format="DateOnly" ma:internalName="Date">
      <xsd:simpleType>
        <xsd:restriction base="dms:DateTime"/>
      </xsd:simpleType>
    </xsd:element>
    <xsd:element name="D" ma:index="25" nillable="true" ma:displayName="D" ma:format="DateOnly" ma:internalName="D">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ProcessArea" ma:index="29" nillable="true" ma:displayName="Process Area" ma:format="Dropdown" ma:internalName="ProcessArea">
      <xsd:simpleType>
        <xsd:restriction base="dms:Choice">
          <xsd:enumeration value="Choice 1"/>
          <xsd:enumeration value="Choice 2"/>
          <xsd:enumeration value="Choice 3"/>
        </xsd:restriction>
      </xsd:simpleType>
    </xsd:element>
    <xsd:element name="_Flow_SignoffStatus" ma:index="30"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916637-7bce-48ac-91f1-04f624d3565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7bc5a32-b70b-473f-b7ea-e69eddc6b7a0}" ma:internalName="TaxCatchAll" ma:showField="CatchAllData" ma:web="2a916637-7bce-48ac-91f1-04f624d356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D2141C-8825-40BF-A440-741BA6023016}">
  <ds:schemaRefs>
    <ds:schemaRef ds:uri="http://schemas.microsoft.com/office/2006/documentManagement/types"/>
    <ds:schemaRef ds:uri="http://purl.org/dc/terms/"/>
    <ds:schemaRef ds:uri="a7ddefff-a0ce-4333-ac13-3d7e5270f160"/>
    <ds:schemaRef ds:uri="2a916637-7bce-48ac-91f1-04f624d35652"/>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0BAF38A-E8FE-457A-BD4E-ED31AA76BB55}">
  <ds:schemaRefs>
    <ds:schemaRef ds:uri="2a916637-7bce-48ac-91f1-04f624d35652"/>
    <ds:schemaRef ds:uri="a7ddefff-a0ce-4333-ac13-3d7e5270f1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9A14C1-5F75-4831-8515-31AF6F4EA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CoreData_TemplateONLY_2023</Template>
  <TotalTime>1920</TotalTime>
  <Words>3503</Words>
  <Application>Microsoft Office PowerPoint</Application>
  <PresentationFormat>Widescreen</PresentationFormat>
  <Paragraphs>395</Paragraphs>
  <Slides>41</Slides>
  <Notes>26</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CoreData_2023</vt:lpstr>
      <vt:lpstr>CD</vt:lpstr>
      <vt:lpstr>1_CoreData_2023</vt:lpstr>
      <vt:lpstr>Charts (N)</vt:lpstr>
      <vt:lpstr>2_CoreData_2023</vt:lpstr>
      <vt:lpstr>PowerPoint Presentation</vt:lpstr>
      <vt:lpstr>Executive Summary</vt:lpstr>
      <vt:lpstr>PowerPoint Presentation</vt:lpstr>
      <vt:lpstr>Overall Best Possible Retirement Index Scores</vt:lpstr>
      <vt:lpstr>Saving habits are strengthening, but early retirement is quietly eroding living standards</vt:lpstr>
      <vt:lpstr>Smaller super funds and retail funds are pulling further ahead of the big players in member satisfaction</vt:lpstr>
      <vt:lpstr>It's the retiree experience, not pre-retirement planning, where retail funds are pulling ahead slightly </vt:lpstr>
      <vt:lpstr>PowerPoint Presentation</vt:lpstr>
      <vt:lpstr>As global pressures increase, freedom from stress is fast becoming the true measure of retirement success</vt:lpstr>
      <vt:lpstr>Making money last is the financial goal behind that search for a stress-free retirement</vt:lpstr>
      <vt:lpstr>The knowledge gap is clear, pre-retirees don't understand what they'll need in retirement and therefore feel less connected to their future</vt:lpstr>
      <vt:lpstr>The understanding gap runs deeper for industry fund members, especially when it comes to feeling connected to their financial future</vt:lpstr>
      <vt:lpstr>Thinking about retirement, not acting on it, is where most pre-retirees stop, leaving fewer than half feeling in control</vt:lpstr>
      <vt:lpstr>There has been little movement in preparedness scores in the last four years</vt:lpstr>
      <vt:lpstr>The value of retirement support is fading as clarity on personal needs does too</vt:lpstr>
      <vt:lpstr>PowerPoint Presentation</vt:lpstr>
      <vt:lpstr>This year, is the first year both groups crossed the $1m mark, with retirees re-rating their number the fastest </vt:lpstr>
      <vt:lpstr>Retirees already living the reality report needing more and receiving proportionally less than pre-retirees are currently budgeting for</vt:lpstr>
      <vt:lpstr>Roughly a fifth of retirees keep working into retirement every year</vt:lpstr>
      <vt:lpstr>The reason retirees keep working has flipped from staying active to staying afloat financially</vt:lpstr>
      <vt:lpstr>Retirees aren't working longer for extra spending money, they're working to keep up with rising costs</vt:lpstr>
      <vt:lpstr>60% of single households fall under ASFA standards for retirement income</vt:lpstr>
      <vt:lpstr>45% of couple households fall below ASFA retirement standards for retirement income</vt:lpstr>
      <vt:lpstr>Non-home owners are only able to consume half as much in retirement than those who have their mortgage paid off</vt:lpstr>
      <vt:lpstr>PowerPoint Presentation</vt:lpstr>
      <vt:lpstr>Confidence that super delivered on its promise is cracking, even after decades in retirement</vt:lpstr>
      <vt:lpstr>Linking back to financial goals, disappointed retirees just wanted to understand how their money would last them through retirement</vt:lpstr>
      <vt:lpstr>Retiree confidence that their money will last has been eroding since 2023, and it's the most confident segment shrinking the fastest</vt:lpstr>
      <vt:lpstr>Longevity and health care cost fears drive a preservation mindset, while market timing anxiety has surged since 2025</vt:lpstr>
      <vt:lpstr>The mindset doesn't stop once the money is actually withdrawn, a minority of pre-retirees who do withdraw still aren't spending most of it</vt:lpstr>
      <vt:lpstr>Nearly half of retirees haven't switched to a pension account, and confusion holds them back as much as low balances, and control</vt:lpstr>
      <vt:lpstr>PowerPoint Presentation</vt:lpstr>
      <vt:lpstr>AI use is higher among pre-retirees and their associated age groups</vt:lpstr>
      <vt:lpstr>More than half have used AI to ask questions about superannuation or retirement</vt:lpstr>
      <vt:lpstr>Engagement with online retirement tools is highest among pre-retirees and advised members alike</vt:lpstr>
      <vt:lpstr>AI is answering the question retirees say their fund failed to, how long their money will last in retirement</vt:lpstr>
      <vt:lpstr>Generic AI already beats the fund's own website for most users, especially pre-retirees</vt:lpstr>
      <vt:lpstr>Speed and convenience, not distrust in their fund, is why people are turning to AI</vt:lpstr>
      <vt:lpstr>Unlike usage, trust in AI doesn't vary by advice or retirement status</vt:lpstr>
      <vt:lpstr>Global Presence, Local Focus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Turnbull</dc:creator>
  <cp:lastModifiedBy>Alana Devitt</cp:lastModifiedBy>
  <cp:revision>3</cp:revision>
  <cp:lastPrinted>2024-05-30T01:35:38Z</cp:lastPrinted>
  <dcterms:created xsi:type="dcterms:W3CDTF">2023-11-14T02:53:43Z</dcterms:created>
  <dcterms:modified xsi:type="dcterms:W3CDTF">2026-07-09T00:57:20Z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41200</vt:r8>
  </property>
  <property fmtid="{D5CDD505-2E9C-101B-9397-08002B2CF9AE}" pid="3" name="xd_Signature">
    <vt:bool>false</vt:bool>
  </property>
  <property fmtid="{D5CDD505-2E9C-101B-9397-08002B2CF9AE}" pid="4" name="xd_ProgID">
    <vt:lpwstr/>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y fmtid="{D5CDD505-2E9C-101B-9397-08002B2CF9AE}" pid="10" name="MSIP_Label_7798d873-e078-4d70-98df-21690f01a36c_Enabled">
    <vt:lpwstr>true</vt:lpwstr>
  </property>
  <property fmtid="{D5CDD505-2E9C-101B-9397-08002B2CF9AE}" pid="11" name="MSIP_Label_7798d873-e078-4d70-98df-21690f01a36c_SetDate">
    <vt:lpwstr>2025-06-02T06:34:46Z</vt:lpwstr>
  </property>
  <property fmtid="{D5CDD505-2E9C-101B-9397-08002B2CF9AE}" pid="12" name="MSIP_Label_7798d873-e078-4d70-98df-21690f01a36c_Method">
    <vt:lpwstr>Privileged</vt:lpwstr>
  </property>
  <property fmtid="{D5CDD505-2E9C-101B-9397-08002B2CF9AE}" pid="13" name="MSIP_Label_7798d873-e078-4d70-98df-21690f01a36c_Name">
    <vt:lpwstr>Recipient Only</vt:lpwstr>
  </property>
  <property fmtid="{D5CDD505-2E9C-101B-9397-08002B2CF9AE}" pid="14" name="MSIP_Label_7798d873-e078-4d70-98df-21690f01a36c_SiteId">
    <vt:lpwstr>a47bd588-f2c9-4146-b0b2-d39f56758e0e</vt:lpwstr>
  </property>
  <property fmtid="{D5CDD505-2E9C-101B-9397-08002B2CF9AE}" pid="15" name="MSIP_Label_7798d873-e078-4d70-98df-21690f01a36c_ActionId">
    <vt:lpwstr>f7d7a564-4936-4d3b-bab2-9b7c4c557b50</vt:lpwstr>
  </property>
  <property fmtid="{D5CDD505-2E9C-101B-9397-08002B2CF9AE}" pid="16" name="MSIP_Label_7798d873-e078-4d70-98df-21690f01a36c_ContentBits">
    <vt:lpwstr>1</vt:lpwstr>
  </property>
  <property fmtid="{D5CDD505-2E9C-101B-9397-08002B2CF9AE}" pid="17" name="MSIP_Label_7798d873-e078-4d70-98df-21690f01a36c_Tag">
    <vt:lpwstr>10, 0, 1, 1</vt:lpwstr>
  </property>
  <property fmtid="{D5CDD505-2E9C-101B-9397-08002B2CF9AE}" pid="18" name="ClassificationContentMarkingHeaderLocations">
    <vt:lpwstr>CoreData_2023:4\CD:3\1_CoreData_2023:4\Charts (N):3</vt:lpwstr>
  </property>
  <property fmtid="{D5CDD505-2E9C-101B-9397-08002B2CF9AE}" pid="19" name="ClassificationContentMarkingHeaderText">
    <vt:lpwstr>Commercial - For external use</vt:lpwstr>
  </property>
  <property fmtid="{D5CDD505-2E9C-101B-9397-08002B2CF9AE}" pid="20" name="ContentTypeId">
    <vt:lpwstr>0x01010018DD6AD0D129A54B8FBF42B12AC14216</vt:lpwstr>
  </property>
</Properties>
</file>